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96" r:id="rId5"/>
    <p:sldMasterId id="2147483731" r:id="rId6"/>
    <p:sldMasterId id="2147483743" r:id="rId7"/>
    <p:sldMasterId id="2147483745" r:id="rId8"/>
  </p:sldMasterIdLst>
  <p:notesMasterIdLst>
    <p:notesMasterId r:id="rId38"/>
  </p:notesMasterIdLst>
  <p:handoutMasterIdLst>
    <p:handoutMasterId r:id="rId39"/>
  </p:handoutMasterIdLst>
  <p:sldIdLst>
    <p:sldId id="267" r:id="rId9"/>
    <p:sldId id="485" r:id="rId10"/>
    <p:sldId id="470" r:id="rId11"/>
    <p:sldId id="472" r:id="rId12"/>
    <p:sldId id="436" r:id="rId13"/>
    <p:sldId id="464" r:id="rId14"/>
    <p:sldId id="437" r:id="rId15"/>
    <p:sldId id="443" r:id="rId16"/>
    <p:sldId id="439" r:id="rId17"/>
    <p:sldId id="448" r:id="rId18"/>
    <p:sldId id="450" r:id="rId19"/>
    <p:sldId id="452" r:id="rId20"/>
    <p:sldId id="488" r:id="rId21"/>
    <p:sldId id="486" r:id="rId22"/>
    <p:sldId id="455" r:id="rId23"/>
    <p:sldId id="476" r:id="rId24"/>
    <p:sldId id="477" r:id="rId25"/>
    <p:sldId id="489" r:id="rId26"/>
    <p:sldId id="473" r:id="rId27"/>
    <p:sldId id="457" r:id="rId28"/>
    <p:sldId id="475" r:id="rId29"/>
    <p:sldId id="474" r:id="rId30"/>
    <p:sldId id="460" r:id="rId31"/>
    <p:sldId id="487" r:id="rId32"/>
    <p:sldId id="478" r:id="rId33"/>
    <p:sldId id="479" r:id="rId34"/>
    <p:sldId id="480" r:id="rId35"/>
    <p:sldId id="481" r:id="rId36"/>
    <p:sldId id="484"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3" userDrawn="1">
          <p15:clr>
            <a:srgbClr val="A4A3A4"/>
          </p15:clr>
        </p15:guide>
        <p15:guide id="2" pos="6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rand Antoine" initials="DUA" lastIdx="2" clrIdx="1">
    <p:extLst>
      <p:ext uri="{19B8F6BF-5375-455C-9EA6-DF929625EA0E}">
        <p15:presenceInfo xmlns:p15="http://schemas.microsoft.com/office/powerpoint/2012/main" userId="Durand Antoine" providerId="None"/>
      </p:ext>
    </p:extLst>
  </p:cmAuthor>
  <p:cmAuthor id="2" name="Barkhausen, Robin" initials="BR" lastIdx="1" clrIdx="2">
    <p:extLst>
      <p:ext uri="{19B8F6BF-5375-455C-9EA6-DF929625EA0E}">
        <p15:presenceInfo xmlns:p15="http://schemas.microsoft.com/office/powerpoint/2012/main" userId="S-1-5-21-3617743424-2264104643-3755661423-231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00689D"/>
    <a:srgbClr val="000000"/>
    <a:srgbClr val="7F7F7F"/>
    <a:srgbClr val="7FC2F9"/>
    <a:srgbClr val="B9B9B9"/>
    <a:srgbClr val="428175"/>
    <a:srgbClr val="FAA61A"/>
    <a:srgbClr val="FFDE2F"/>
    <a:srgbClr val="0F58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20" autoAdjust="0"/>
    <p:restoredTop sz="91588" autoAdjust="0"/>
  </p:normalViewPr>
  <p:slideViewPr>
    <p:cSldViewPr snapToGrid="0" snapToObjects="1">
      <p:cViewPr varScale="1">
        <p:scale>
          <a:sx n="87" d="100"/>
          <a:sy n="87" d="100"/>
        </p:scale>
        <p:origin x="428" y="44"/>
      </p:cViewPr>
      <p:guideLst>
        <p:guide orient="horz" pos="1393"/>
        <p:guide pos="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showGuides="1">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7F0C08-B556-5C41-AA0E-D67F6A9DCF34}" type="datetime5">
              <a:rPr lang="en-US" smtClean="0"/>
              <a:t>21-Nov-22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9C00639-314A-E74A-94AC-F92FE93EB8FD}" type="slidenum">
              <a:rPr lang="en-US" smtClean="0"/>
              <a:t>‹Nr.›</a:t>
            </a:fld>
            <a:endParaRPr lang="en-US"/>
          </a:p>
        </p:txBody>
      </p:sp>
    </p:spTree>
    <p:extLst>
      <p:ext uri="{BB962C8B-B14F-4D97-AF65-F5344CB8AC3E}">
        <p14:creationId xmlns:p14="http://schemas.microsoft.com/office/powerpoint/2010/main" val="39897623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8B04B6-7480-A94E-8C14-2AD8BD0900CD}" type="datetime5">
              <a:rPr lang="en-US" smtClean="0"/>
              <a:t>21-Nov-22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6A1512-10C5-F541-AA22-18C4EA053363}" type="slidenum">
              <a:rPr lang="en-US" smtClean="0"/>
              <a:t>‹Nr.›</a:t>
            </a:fld>
            <a:endParaRPr lang="en-US"/>
          </a:p>
        </p:txBody>
      </p:sp>
    </p:spTree>
    <p:extLst>
      <p:ext uri="{BB962C8B-B14F-4D97-AF65-F5344CB8AC3E}">
        <p14:creationId xmlns:p14="http://schemas.microsoft.com/office/powerpoint/2010/main" val="1821798623"/>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1850F-E625-480F-8F77-2EAC6144202F}"/>
              </a:ext>
            </a:extLst>
          </p:cNvPr>
          <p:cNvSpPr>
            <a:spLocks noGrp="1"/>
          </p:cNvSpPr>
          <p:nvPr>
            <p:ph type="ctrTitle"/>
          </p:nvPr>
        </p:nvSpPr>
        <p:spPr>
          <a:xfrm>
            <a:off x="4366591" y="1043195"/>
            <a:ext cx="4154557" cy="1790700"/>
          </a:xfrm>
          <a:prstGeom prst="rect">
            <a:avLst/>
          </a:prstGeom>
        </p:spPr>
        <p:txBody>
          <a:bodyPr anchor="b"/>
          <a:lstStyle>
            <a:lvl1pPr algn="ctr">
              <a:defRPr sz="4000">
                <a:solidFill>
                  <a:schemeClr val="bg2"/>
                </a:solidFill>
                <a:latin typeface="Garamond" panose="02020404030301010803" pitchFamily="18" charset="0"/>
              </a:defRPr>
            </a:lvl1pPr>
          </a:lstStyle>
          <a:p>
            <a:r>
              <a:rPr lang="en-US" dirty="0"/>
              <a:t>Click to edit Master title style</a:t>
            </a:r>
            <a:endParaRPr lang="fr-FR" dirty="0"/>
          </a:p>
        </p:txBody>
      </p:sp>
      <p:sp>
        <p:nvSpPr>
          <p:cNvPr id="3" name="Subtitle 2">
            <a:extLst>
              <a:ext uri="{FF2B5EF4-FFF2-40B4-BE49-F238E27FC236}">
                <a16:creationId xmlns:a16="http://schemas.microsoft.com/office/drawing/2014/main" id="{F548D0B3-BCA3-449C-A7C8-8D1218F5AD3C}"/>
              </a:ext>
            </a:extLst>
          </p:cNvPr>
          <p:cNvSpPr>
            <a:spLocks noGrp="1"/>
          </p:cNvSpPr>
          <p:nvPr>
            <p:ph type="subTitle" idx="1"/>
          </p:nvPr>
        </p:nvSpPr>
        <p:spPr>
          <a:xfrm>
            <a:off x="4366590" y="2903745"/>
            <a:ext cx="4154558" cy="1241425"/>
          </a:xfrm>
          <a:prstGeom prst="rect">
            <a:avLst/>
          </a:prstGeom>
        </p:spPr>
        <p:txBody>
          <a:bodyPr/>
          <a:lstStyle>
            <a:lvl1pPr marL="0" indent="0" algn="ctr">
              <a:buNone/>
              <a:defRPr sz="2400">
                <a:solidFill>
                  <a:schemeClr val="tx1"/>
                </a:solidFill>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r-FR" dirty="0"/>
          </a:p>
        </p:txBody>
      </p:sp>
    </p:spTree>
    <p:extLst>
      <p:ext uri="{BB962C8B-B14F-4D97-AF65-F5344CB8AC3E}">
        <p14:creationId xmlns:p14="http://schemas.microsoft.com/office/powerpoint/2010/main" val="3400581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34232" y="407134"/>
            <a:ext cx="4726415" cy="400110"/>
          </a:xfrm>
        </p:spPr>
        <p:txBody>
          <a:bodyPr/>
          <a:lstStyle>
            <a:lvl1pPr algn="ctr">
              <a:defRPr/>
            </a:lvl1pPr>
          </a:lstStyle>
          <a:p>
            <a:endParaRPr lang="en-US" dirty="0"/>
          </a:p>
        </p:txBody>
      </p:sp>
      <p:sp>
        <p:nvSpPr>
          <p:cNvPr id="4" name="Text Placeholder 18"/>
          <p:cNvSpPr>
            <a:spLocks noGrp="1"/>
          </p:cNvSpPr>
          <p:nvPr>
            <p:ph type="body" sz="quarter" idx="29"/>
          </p:nvPr>
        </p:nvSpPr>
        <p:spPr>
          <a:xfrm>
            <a:off x="2234233" y="816061"/>
            <a:ext cx="4726414" cy="246221"/>
          </a:xfrm>
        </p:spPr>
        <p:txBody>
          <a:bodyPr/>
          <a:lstStyle>
            <a:lvl1pPr marL="0" indent="0" algn="ctr">
              <a:lnSpc>
                <a:spcPct val="100000"/>
              </a:lnSpc>
              <a:buNone/>
              <a:defRPr sz="1000" b="0" i="0">
                <a:solidFill>
                  <a:srgbClr val="7F7F7F"/>
                </a:solidFill>
                <a:latin typeface="+mj-lt"/>
                <a:cs typeface="Helvetica Light"/>
              </a:defRPr>
            </a:lvl1pPr>
          </a:lstStyle>
          <a:p>
            <a:pPr lvl="0"/>
            <a:endParaRPr lang="en-US" dirty="0"/>
          </a:p>
        </p:txBody>
      </p:sp>
      <p:sp>
        <p:nvSpPr>
          <p:cNvPr id="5" name="Text Placeholder 14"/>
          <p:cNvSpPr>
            <a:spLocks noGrp="1"/>
          </p:cNvSpPr>
          <p:nvPr>
            <p:ph type="body" sz="quarter" idx="27"/>
          </p:nvPr>
        </p:nvSpPr>
        <p:spPr>
          <a:xfrm>
            <a:off x="1622252" y="2889528"/>
            <a:ext cx="1861759" cy="276999"/>
          </a:xfrm>
        </p:spPr>
        <p:txBody>
          <a:bodyPr/>
          <a:lstStyle>
            <a:lvl1pPr marL="0" indent="0" algn="ctr">
              <a:lnSpc>
                <a:spcPct val="100000"/>
              </a:lnSpc>
              <a:buNone/>
              <a:defRPr sz="1200" b="1" i="0">
                <a:solidFill>
                  <a:schemeClr val="tx1">
                    <a:lumMod val="50000"/>
                    <a:lumOff val="50000"/>
                  </a:schemeClr>
                </a:solidFill>
                <a:latin typeface="+mj-lt"/>
                <a:cs typeface="Arial" panose="020B0604020202020204" pitchFamily="34" charset="0"/>
              </a:defRPr>
            </a:lvl1pPr>
          </a:lstStyle>
          <a:p>
            <a:pPr lvl="0"/>
            <a:endParaRPr lang="en-US" dirty="0"/>
          </a:p>
        </p:txBody>
      </p:sp>
      <p:sp>
        <p:nvSpPr>
          <p:cNvPr id="6" name="Text Placeholder 18"/>
          <p:cNvSpPr>
            <a:spLocks noGrp="1"/>
          </p:cNvSpPr>
          <p:nvPr>
            <p:ph type="body" sz="quarter" idx="28"/>
          </p:nvPr>
        </p:nvSpPr>
        <p:spPr>
          <a:xfrm>
            <a:off x="1622253" y="3329274"/>
            <a:ext cx="1861758" cy="233397"/>
          </a:xfrm>
        </p:spPr>
        <p:txBody>
          <a:bodyPr/>
          <a:lstStyle>
            <a:lvl1pPr marL="0" indent="0" algn="ctr">
              <a:lnSpc>
                <a:spcPct val="90000"/>
              </a:lnSpc>
              <a:buNone/>
              <a:defRPr sz="1000">
                <a:solidFill>
                  <a:srgbClr val="7F7F7F"/>
                </a:solidFill>
                <a:latin typeface="+mj-lt"/>
                <a:cs typeface="Helvetica"/>
              </a:defRPr>
            </a:lvl1pPr>
          </a:lstStyle>
          <a:p>
            <a:pPr lvl="0"/>
            <a:endParaRPr lang="en-US" dirty="0"/>
          </a:p>
        </p:txBody>
      </p:sp>
      <p:sp>
        <p:nvSpPr>
          <p:cNvPr id="7" name="Text Placeholder 14"/>
          <p:cNvSpPr>
            <a:spLocks noGrp="1"/>
          </p:cNvSpPr>
          <p:nvPr>
            <p:ph type="body" sz="quarter" idx="30"/>
          </p:nvPr>
        </p:nvSpPr>
        <p:spPr>
          <a:xfrm>
            <a:off x="3666750" y="2881951"/>
            <a:ext cx="1861759" cy="276999"/>
          </a:xfrm>
        </p:spPr>
        <p:txBody>
          <a:bodyPr/>
          <a:lstStyle>
            <a:lvl1pPr marL="0" indent="0" algn="ctr">
              <a:lnSpc>
                <a:spcPct val="100000"/>
              </a:lnSpc>
              <a:buNone/>
              <a:defRPr sz="1200" b="1" i="0">
                <a:solidFill>
                  <a:srgbClr val="7F7F7F"/>
                </a:solidFill>
                <a:latin typeface="+mj-lt"/>
                <a:cs typeface="Helvetica"/>
              </a:defRPr>
            </a:lvl1pPr>
          </a:lstStyle>
          <a:p>
            <a:pPr lvl="0"/>
            <a:endParaRPr lang="en-US" dirty="0"/>
          </a:p>
        </p:txBody>
      </p:sp>
      <p:sp>
        <p:nvSpPr>
          <p:cNvPr id="8" name="Text Placeholder 18"/>
          <p:cNvSpPr>
            <a:spLocks noGrp="1"/>
          </p:cNvSpPr>
          <p:nvPr>
            <p:ph type="body" sz="quarter" idx="31"/>
          </p:nvPr>
        </p:nvSpPr>
        <p:spPr>
          <a:xfrm>
            <a:off x="3666751" y="3321697"/>
            <a:ext cx="1861758" cy="233397"/>
          </a:xfrm>
        </p:spPr>
        <p:txBody>
          <a:bodyPr/>
          <a:lstStyle>
            <a:lvl1pPr marL="0" indent="0" algn="ctr">
              <a:lnSpc>
                <a:spcPct val="90000"/>
              </a:lnSpc>
              <a:buNone/>
              <a:defRPr sz="1000">
                <a:solidFill>
                  <a:srgbClr val="7F7F7F"/>
                </a:solidFill>
                <a:latin typeface="+mj-lt"/>
                <a:cs typeface="Helvetica"/>
              </a:defRPr>
            </a:lvl1pPr>
          </a:lstStyle>
          <a:p>
            <a:pPr lvl="0"/>
            <a:endParaRPr lang="en-US" dirty="0"/>
          </a:p>
        </p:txBody>
      </p:sp>
      <p:sp>
        <p:nvSpPr>
          <p:cNvPr id="9" name="Text Placeholder 14"/>
          <p:cNvSpPr>
            <a:spLocks noGrp="1"/>
          </p:cNvSpPr>
          <p:nvPr>
            <p:ph type="body" sz="quarter" idx="32"/>
          </p:nvPr>
        </p:nvSpPr>
        <p:spPr>
          <a:xfrm>
            <a:off x="5711249" y="2881951"/>
            <a:ext cx="1861759" cy="276999"/>
          </a:xfrm>
        </p:spPr>
        <p:txBody>
          <a:bodyPr/>
          <a:lstStyle>
            <a:lvl1pPr marL="0" indent="0" algn="ctr">
              <a:lnSpc>
                <a:spcPct val="100000"/>
              </a:lnSpc>
              <a:buNone/>
              <a:defRPr sz="1200" b="1" i="0">
                <a:solidFill>
                  <a:srgbClr val="7F7F7F"/>
                </a:solidFill>
                <a:latin typeface="+mj-lt"/>
                <a:cs typeface="Helvetica"/>
              </a:defRPr>
            </a:lvl1pPr>
          </a:lstStyle>
          <a:p>
            <a:pPr lvl="0"/>
            <a:endParaRPr lang="en-US" dirty="0"/>
          </a:p>
        </p:txBody>
      </p:sp>
      <p:sp>
        <p:nvSpPr>
          <p:cNvPr id="10" name="Text Placeholder 18"/>
          <p:cNvSpPr>
            <a:spLocks noGrp="1"/>
          </p:cNvSpPr>
          <p:nvPr>
            <p:ph type="body" sz="quarter" idx="33"/>
          </p:nvPr>
        </p:nvSpPr>
        <p:spPr>
          <a:xfrm>
            <a:off x="5711250" y="3321697"/>
            <a:ext cx="1861758" cy="233397"/>
          </a:xfrm>
        </p:spPr>
        <p:txBody>
          <a:bodyPr/>
          <a:lstStyle>
            <a:lvl1pPr marL="0" indent="0" algn="ctr">
              <a:lnSpc>
                <a:spcPct val="90000"/>
              </a:lnSpc>
              <a:buNone/>
              <a:defRPr sz="1000">
                <a:solidFill>
                  <a:srgbClr val="7F7F7F"/>
                </a:solidFill>
                <a:latin typeface="+mj-lt"/>
                <a:cs typeface="Helvetica"/>
              </a:defRPr>
            </a:lvl1pPr>
          </a:lstStyle>
          <a:p>
            <a:pPr lvl="0"/>
            <a:endParaRPr lang="en-US" dirty="0"/>
          </a:p>
        </p:txBody>
      </p:sp>
      <p:sp>
        <p:nvSpPr>
          <p:cNvPr id="18" name="Chart Placeholder 17"/>
          <p:cNvSpPr>
            <a:spLocks noGrp="1"/>
          </p:cNvSpPr>
          <p:nvPr>
            <p:ph type="chart" sz="quarter" idx="36"/>
          </p:nvPr>
        </p:nvSpPr>
        <p:spPr>
          <a:xfrm>
            <a:off x="1622252" y="1498056"/>
            <a:ext cx="1862138" cy="1228725"/>
          </a:xfrm>
        </p:spPr>
        <p:txBody>
          <a:bodyPr/>
          <a:lstStyle/>
          <a:p>
            <a:endParaRPr lang="en-GB" dirty="0"/>
          </a:p>
        </p:txBody>
      </p:sp>
      <p:sp>
        <p:nvSpPr>
          <p:cNvPr id="19" name="Chart Placeholder 17"/>
          <p:cNvSpPr>
            <a:spLocks noGrp="1"/>
          </p:cNvSpPr>
          <p:nvPr>
            <p:ph type="chart" sz="quarter" idx="37"/>
          </p:nvPr>
        </p:nvSpPr>
        <p:spPr>
          <a:xfrm>
            <a:off x="3666371" y="1498055"/>
            <a:ext cx="1862138" cy="1228725"/>
          </a:xfrm>
        </p:spPr>
        <p:txBody>
          <a:bodyPr/>
          <a:lstStyle/>
          <a:p>
            <a:endParaRPr lang="en-GB"/>
          </a:p>
        </p:txBody>
      </p:sp>
      <p:sp>
        <p:nvSpPr>
          <p:cNvPr id="20" name="Chart Placeholder 17"/>
          <p:cNvSpPr>
            <a:spLocks noGrp="1"/>
          </p:cNvSpPr>
          <p:nvPr>
            <p:ph type="chart" sz="quarter" idx="38"/>
          </p:nvPr>
        </p:nvSpPr>
        <p:spPr>
          <a:xfrm>
            <a:off x="5710490" y="1498055"/>
            <a:ext cx="1862138" cy="1228725"/>
          </a:xfrm>
        </p:spPr>
        <p:txBody>
          <a:bodyPr/>
          <a:lstStyle/>
          <a:p>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68463" y="166741"/>
            <a:ext cx="4726415" cy="400110"/>
          </a:xfrm>
        </p:spPr>
        <p:txBody>
          <a:bodyPr/>
          <a:lstStyle>
            <a:lvl1pPr algn="ctr">
              <a:defRPr/>
            </a:lvl1pPr>
          </a:lstStyle>
          <a:p>
            <a:endParaRPr lang="en-US" dirty="0"/>
          </a:p>
        </p:txBody>
      </p:sp>
      <p:sp>
        <p:nvSpPr>
          <p:cNvPr id="4" name="Text Placeholder 18"/>
          <p:cNvSpPr>
            <a:spLocks noGrp="1"/>
          </p:cNvSpPr>
          <p:nvPr>
            <p:ph type="body" sz="quarter" idx="29"/>
          </p:nvPr>
        </p:nvSpPr>
        <p:spPr>
          <a:xfrm>
            <a:off x="2168463" y="583219"/>
            <a:ext cx="4726414" cy="246221"/>
          </a:xfrm>
        </p:spPr>
        <p:txBody>
          <a:bodyPr/>
          <a:lstStyle>
            <a:lvl1pPr marL="0" indent="0" algn="ctr">
              <a:lnSpc>
                <a:spcPct val="100000"/>
              </a:lnSpc>
              <a:buNone/>
              <a:defRPr sz="1000" b="0" i="0">
                <a:solidFill>
                  <a:srgbClr val="7F7F7F"/>
                </a:solidFill>
                <a:latin typeface="+mj-lt"/>
                <a:cs typeface="Helvetica Light"/>
              </a:defRPr>
            </a:lvl1pPr>
          </a:lstStyle>
          <a:p>
            <a:pPr lvl="0"/>
            <a:endParaRPr lang="en-US" dirty="0"/>
          </a:p>
        </p:txBody>
      </p:sp>
      <p:grpSp>
        <p:nvGrpSpPr>
          <p:cNvPr id="31" name="Group 30"/>
          <p:cNvGrpSpPr/>
          <p:nvPr/>
        </p:nvGrpSpPr>
        <p:grpSpPr>
          <a:xfrm>
            <a:off x="3373230" y="1247202"/>
            <a:ext cx="2384971" cy="2339206"/>
            <a:chOff x="3858420" y="1189129"/>
            <a:chExt cx="4475163" cy="4475163"/>
          </a:xfrm>
        </p:grpSpPr>
        <p:sp>
          <p:nvSpPr>
            <p:cNvPr id="38" name="Freeform: Shape 13"/>
            <p:cNvSpPr/>
            <p:nvPr/>
          </p:nvSpPr>
          <p:spPr>
            <a:xfrm>
              <a:off x="3858422" y="1189132"/>
              <a:ext cx="2237582" cy="2239871"/>
            </a:xfrm>
            <a:custGeom>
              <a:avLst/>
              <a:gdLst>
                <a:gd name="connsiteX0" fmla="*/ 2237582 w 2237582"/>
                <a:gd name="connsiteY0" fmla="*/ 0 h 2239871"/>
                <a:gd name="connsiteX1" fmla="*/ 2237582 w 2237582"/>
                <a:gd name="connsiteY1" fmla="*/ 931290 h 2239871"/>
                <a:gd name="connsiteX2" fmla="*/ 2237578 w 2237582"/>
                <a:gd name="connsiteY2" fmla="*/ 931290 h 2239871"/>
                <a:gd name="connsiteX3" fmla="*/ 931292 w 2237582"/>
                <a:gd name="connsiteY3" fmla="*/ 2237576 h 2239871"/>
                <a:gd name="connsiteX4" fmla="*/ 931360 w 2237582"/>
                <a:gd name="connsiteY4" fmla="*/ 2238918 h 2239871"/>
                <a:gd name="connsiteX5" fmla="*/ 1 w 2237582"/>
                <a:gd name="connsiteY5" fmla="*/ 2239871 h 2239871"/>
                <a:gd name="connsiteX6" fmla="*/ 654563 w 2237582"/>
                <a:gd name="connsiteY6" fmla="*/ 656182 h 2239871"/>
                <a:gd name="connsiteX7" fmla="*/ 2237582 w 2237582"/>
                <a:gd name="connsiteY7" fmla="*/ 0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7582" h="2239871">
                  <a:moveTo>
                    <a:pt x="2237582" y="0"/>
                  </a:moveTo>
                  <a:lnTo>
                    <a:pt x="2237582" y="931290"/>
                  </a:lnTo>
                  <a:lnTo>
                    <a:pt x="2237578" y="931290"/>
                  </a:lnTo>
                  <a:cubicBezTo>
                    <a:pt x="1516136" y="931290"/>
                    <a:pt x="931292" y="1516134"/>
                    <a:pt x="931292" y="2237576"/>
                  </a:cubicBezTo>
                  <a:lnTo>
                    <a:pt x="931360" y="2238918"/>
                  </a:lnTo>
                  <a:lnTo>
                    <a:pt x="1" y="2239871"/>
                  </a:lnTo>
                  <a:cubicBezTo>
                    <a:pt x="-607" y="1646031"/>
                    <a:pt x="234869" y="1076305"/>
                    <a:pt x="654563" y="656182"/>
                  </a:cubicBezTo>
                  <a:cubicBezTo>
                    <a:pt x="1074257" y="236059"/>
                    <a:pt x="1643741" y="0"/>
                    <a:pt x="223758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chemeClr val="tx1"/>
                </a:solidFill>
                <a:latin typeface="+mj-lt"/>
              </a:endParaRPr>
            </a:p>
          </p:txBody>
        </p:sp>
        <p:sp>
          <p:nvSpPr>
            <p:cNvPr id="39" name="Freeform: Shape 17"/>
            <p:cNvSpPr/>
            <p:nvPr/>
          </p:nvSpPr>
          <p:spPr>
            <a:xfrm rot="16200000">
              <a:off x="3859565" y="3425565"/>
              <a:ext cx="2237582" cy="2239871"/>
            </a:xfrm>
            <a:custGeom>
              <a:avLst/>
              <a:gdLst>
                <a:gd name="connsiteX0" fmla="*/ 2237582 w 2237582"/>
                <a:gd name="connsiteY0" fmla="*/ 0 h 2239871"/>
                <a:gd name="connsiteX1" fmla="*/ 2237582 w 2237582"/>
                <a:gd name="connsiteY1" fmla="*/ 931294 h 2239871"/>
                <a:gd name="connsiteX2" fmla="*/ 2104024 w 2237582"/>
                <a:gd name="connsiteY2" fmla="*/ 938038 h 2239871"/>
                <a:gd name="connsiteX3" fmla="*/ 931298 w 2237582"/>
                <a:gd name="connsiteY3" fmla="*/ 2237580 h 2239871"/>
                <a:gd name="connsiteX4" fmla="*/ 931366 w 2237582"/>
                <a:gd name="connsiteY4" fmla="*/ 2238918 h 2239871"/>
                <a:gd name="connsiteX5" fmla="*/ 1 w 2237582"/>
                <a:gd name="connsiteY5" fmla="*/ 2239871 h 2239871"/>
                <a:gd name="connsiteX6" fmla="*/ 654563 w 2237582"/>
                <a:gd name="connsiteY6" fmla="*/ 656182 h 2239871"/>
                <a:gd name="connsiteX7" fmla="*/ 2237582 w 2237582"/>
                <a:gd name="connsiteY7" fmla="*/ 0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7582" h="2239871">
                  <a:moveTo>
                    <a:pt x="2237582" y="0"/>
                  </a:moveTo>
                  <a:lnTo>
                    <a:pt x="2237582" y="931294"/>
                  </a:lnTo>
                  <a:lnTo>
                    <a:pt x="2104024" y="938038"/>
                  </a:lnTo>
                  <a:cubicBezTo>
                    <a:pt x="1445321" y="1004933"/>
                    <a:pt x="931298" y="1561228"/>
                    <a:pt x="931298" y="2237580"/>
                  </a:cubicBezTo>
                  <a:lnTo>
                    <a:pt x="931366" y="2238918"/>
                  </a:lnTo>
                  <a:lnTo>
                    <a:pt x="1" y="2239871"/>
                  </a:lnTo>
                  <a:cubicBezTo>
                    <a:pt x="-607" y="1646031"/>
                    <a:pt x="234869" y="1076305"/>
                    <a:pt x="654563" y="656182"/>
                  </a:cubicBezTo>
                  <a:cubicBezTo>
                    <a:pt x="1074257" y="236059"/>
                    <a:pt x="1643741" y="0"/>
                    <a:pt x="223758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chemeClr val="tx1"/>
                </a:solidFill>
                <a:latin typeface="+mj-lt"/>
              </a:endParaRPr>
            </a:p>
          </p:txBody>
        </p:sp>
        <p:sp>
          <p:nvSpPr>
            <p:cNvPr id="40" name="Freeform: Shape 14"/>
            <p:cNvSpPr/>
            <p:nvPr/>
          </p:nvSpPr>
          <p:spPr>
            <a:xfrm flipH="1">
              <a:off x="6096000" y="1189129"/>
              <a:ext cx="2237582" cy="2239871"/>
            </a:xfrm>
            <a:custGeom>
              <a:avLst/>
              <a:gdLst>
                <a:gd name="connsiteX0" fmla="*/ 2237582 w 2237582"/>
                <a:gd name="connsiteY0" fmla="*/ 0 h 2239871"/>
                <a:gd name="connsiteX1" fmla="*/ 654563 w 2237582"/>
                <a:gd name="connsiteY1" fmla="*/ 656182 h 2239871"/>
                <a:gd name="connsiteX2" fmla="*/ 1 w 2237582"/>
                <a:gd name="connsiteY2" fmla="*/ 2239871 h 2239871"/>
                <a:gd name="connsiteX3" fmla="*/ 931364 w 2237582"/>
                <a:gd name="connsiteY3" fmla="*/ 2238918 h 2239871"/>
                <a:gd name="connsiteX4" fmla="*/ 931296 w 2237582"/>
                <a:gd name="connsiteY4" fmla="*/ 2237579 h 2239871"/>
                <a:gd name="connsiteX5" fmla="*/ 2104022 w 2237582"/>
                <a:gd name="connsiteY5" fmla="*/ 938037 h 2239871"/>
                <a:gd name="connsiteX6" fmla="*/ 2237582 w 2237582"/>
                <a:gd name="connsiteY6" fmla="*/ 931293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582" h="2239871">
                  <a:moveTo>
                    <a:pt x="2237582" y="0"/>
                  </a:moveTo>
                  <a:cubicBezTo>
                    <a:pt x="1643741" y="0"/>
                    <a:pt x="1074257" y="236059"/>
                    <a:pt x="654563" y="656182"/>
                  </a:cubicBezTo>
                  <a:cubicBezTo>
                    <a:pt x="234869" y="1076305"/>
                    <a:pt x="-607" y="1646031"/>
                    <a:pt x="1" y="2239871"/>
                  </a:cubicBezTo>
                  <a:lnTo>
                    <a:pt x="931364" y="2238918"/>
                  </a:lnTo>
                  <a:lnTo>
                    <a:pt x="931296" y="2237579"/>
                  </a:lnTo>
                  <a:cubicBezTo>
                    <a:pt x="931296" y="1561227"/>
                    <a:pt x="1445319" y="1004932"/>
                    <a:pt x="2104022" y="938037"/>
                  </a:cubicBezTo>
                  <a:lnTo>
                    <a:pt x="2237582" y="93129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chemeClr val="tx1"/>
                </a:solidFill>
                <a:latin typeface="+mj-lt"/>
              </a:endParaRPr>
            </a:p>
          </p:txBody>
        </p:sp>
        <p:sp>
          <p:nvSpPr>
            <p:cNvPr id="41" name="Freeform: Shape 16"/>
            <p:cNvSpPr/>
            <p:nvPr/>
          </p:nvSpPr>
          <p:spPr>
            <a:xfrm rot="5400000" flipH="1">
              <a:off x="6094857" y="3425562"/>
              <a:ext cx="2237581" cy="2239871"/>
            </a:xfrm>
            <a:custGeom>
              <a:avLst/>
              <a:gdLst>
                <a:gd name="connsiteX0" fmla="*/ 2237582 w 2237582"/>
                <a:gd name="connsiteY0" fmla="*/ 0 h 2239871"/>
                <a:gd name="connsiteX1" fmla="*/ 654563 w 2237582"/>
                <a:gd name="connsiteY1" fmla="*/ 656182 h 2239871"/>
                <a:gd name="connsiteX2" fmla="*/ 1 w 2237582"/>
                <a:gd name="connsiteY2" fmla="*/ 2239871 h 2239871"/>
                <a:gd name="connsiteX3" fmla="*/ 931363 w 2237582"/>
                <a:gd name="connsiteY3" fmla="*/ 2238918 h 2239871"/>
                <a:gd name="connsiteX4" fmla="*/ 931295 w 2237582"/>
                <a:gd name="connsiteY4" fmla="*/ 2237582 h 2239871"/>
                <a:gd name="connsiteX5" fmla="*/ 2237581 w 2237582"/>
                <a:gd name="connsiteY5" fmla="*/ 931296 h 2239871"/>
                <a:gd name="connsiteX6" fmla="*/ 2237581 w 2237582"/>
                <a:gd name="connsiteY6" fmla="*/ 931296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582" h="2239871">
                  <a:moveTo>
                    <a:pt x="2237582" y="0"/>
                  </a:moveTo>
                  <a:cubicBezTo>
                    <a:pt x="1643741" y="0"/>
                    <a:pt x="1074257" y="236059"/>
                    <a:pt x="654563" y="656182"/>
                  </a:cubicBezTo>
                  <a:cubicBezTo>
                    <a:pt x="234869" y="1076305"/>
                    <a:pt x="-607" y="1646031"/>
                    <a:pt x="1" y="2239871"/>
                  </a:cubicBezTo>
                  <a:lnTo>
                    <a:pt x="931363" y="2238918"/>
                  </a:lnTo>
                  <a:lnTo>
                    <a:pt x="931295" y="2237582"/>
                  </a:lnTo>
                  <a:cubicBezTo>
                    <a:pt x="931295" y="1516140"/>
                    <a:pt x="1516139" y="931296"/>
                    <a:pt x="2237581" y="931296"/>
                  </a:cubicBezTo>
                  <a:lnTo>
                    <a:pt x="2237581" y="9312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rgbClr val="138A71"/>
                </a:solidFill>
                <a:latin typeface="+mj-lt"/>
              </a:endParaRPr>
            </a:p>
          </p:txBody>
        </p:sp>
        <p:sp>
          <p:nvSpPr>
            <p:cNvPr id="42" name="Freeform: Shape 30"/>
            <p:cNvSpPr/>
            <p:nvPr/>
          </p:nvSpPr>
          <p:spPr>
            <a:xfrm>
              <a:off x="6095593" y="1941690"/>
              <a:ext cx="1490005" cy="1485997"/>
            </a:xfrm>
            <a:custGeom>
              <a:avLst/>
              <a:gdLst>
                <a:gd name="connsiteX0" fmla="*/ 4989 w 1490005"/>
                <a:gd name="connsiteY0" fmla="*/ 0 h 1485997"/>
                <a:gd name="connsiteX1" fmla="*/ 1490005 w 1490005"/>
                <a:gd name="connsiteY1" fmla="*/ 1485016 h 1485997"/>
                <a:gd name="connsiteX2" fmla="*/ 1489956 w 1490005"/>
                <a:gd name="connsiteY2" fmla="*/ 1485997 h 1485997"/>
                <a:gd name="connsiteX3" fmla="*/ 1306218 w 1490005"/>
                <a:gd name="connsiteY3" fmla="*/ 1485809 h 1485997"/>
                <a:gd name="connsiteX4" fmla="*/ 1306286 w 1490005"/>
                <a:gd name="connsiteY4" fmla="*/ 1484470 h 1485997"/>
                <a:gd name="connsiteX5" fmla="*/ 133560 w 1490005"/>
                <a:gd name="connsiteY5" fmla="*/ 184928 h 1485997"/>
                <a:gd name="connsiteX6" fmla="*/ 0 w 1490005"/>
                <a:gd name="connsiteY6" fmla="*/ 178184 h 1485997"/>
                <a:gd name="connsiteX7" fmla="*/ 0 w 1490005"/>
                <a:gd name="connsiteY7" fmla="*/ 252 h 148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0005" h="1485997">
                  <a:moveTo>
                    <a:pt x="4989" y="0"/>
                  </a:moveTo>
                  <a:cubicBezTo>
                    <a:pt x="825141" y="0"/>
                    <a:pt x="1490005" y="664864"/>
                    <a:pt x="1490005" y="1485016"/>
                  </a:cubicBezTo>
                  <a:lnTo>
                    <a:pt x="1489956" y="1485997"/>
                  </a:lnTo>
                  <a:lnTo>
                    <a:pt x="1306218" y="1485809"/>
                  </a:lnTo>
                  <a:lnTo>
                    <a:pt x="1306286" y="1484470"/>
                  </a:lnTo>
                  <a:cubicBezTo>
                    <a:pt x="1306286" y="808118"/>
                    <a:pt x="792263" y="251823"/>
                    <a:pt x="133560" y="184928"/>
                  </a:cubicBezTo>
                  <a:lnTo>
                    <a:pt x="0" y="178184"/>
                  </a:lnTo>
                  <a:lnTo>
                    <a:pt x="0" y="252"/>
                  </a:ln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sp>
          <p:nvSpPr>
            <p:cNvPr id="43" name="Freeform: Shape 29"/>
            <p:cNvSpPr/>
            <p:nvPr/>
          </p:nvSpPr>
          <p:spPr>
            <a:xfrm>
              <a:off x="6094483" y="3424405"/>
              <a:ext cx="1479550" cy="1482443"/>
            </a:xfrm>
            <a:custGeom>
              <a:avLst/>
              <a:gdLst>
                <a:gd name="connsiteX0" fmla="*/ 1479550 w 1479550"/>
                <a:gd name="connsiteY0" fmla="*/ 0 h 1482442"/>
                <a:gd name="connsiteX1" fmla="*/ 1471999 w 1479550"/>
                <a:gd name="connsiteY1" fmla="*/ 149530 h 1482442"/>
                <a:gd name="connsiteX2" fmla="*/ 146485 w 1479550"/>
                <a:gd name="connsiteY2" fmla="*/ 1475045 h 1482442"/>
                <a:gd name="connsiteX3" fmla="*/ 0 w 1479550"/>
                <a:gd name="connsiteY3" fmla="*/ 1482442 h 1482442"/>
                <a:gd name="connsiteX4" fmla="*/ 181 w 1479550"/>
                <a:gd name="connsiteY4" fmla="*/ 1306219 h 1482442"/>
                <a:gd name="connsiteX5" fmla="*/ 1517 w 1479550"/>
                <a:gd name="connsiteY5" fmla="*/ 1306287 h 1482442"/>
                <a:gd name="connsiteX6" fmla="*/ 1307803 w 1479550"/>
                <a:gd name="connsiteY6" fmla="*/ 1 h 148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9550" h="1482442">
                  <a:moveTo>
                    <a:pt x="1479550" y="0"/>
                  </a:moveTo>
                  <a:lnTo>
                    <a:pt x="1471999" y="149530"/>
                  </a:lnTo>
                  <a:cubicBezTo>
                    <a:pt x="1401021" y="848437"/>
                    <a:pt x="845391" y="1404067"/>
                    <a:pt x="146485" y="1475045"/>
                  </a:cubicBezTo>
                  <a:lnTo>
                    <a:pt x="0" y="1482442"/>
                  </a:lnTo>
                  <a:lnTo>
                    <a:pt x="181" y="1306219"/>
                  </a:lnTo>
                  <a:lnTo>
                    <a:pt x="1517" y="1306287"/>
                  </a:lnTo>
                  <a:cubicBezTo>
                    <a:pt x="722959" y="1306287"/>
                    <a:pt x="1307803" y="721443"/>
                    <a:pt x="1307803" y="1"/>
                  </a:cubicBez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sp>
          <p:nvSpPr>
            <p:cNvPr id="44" name="Freeform: Shape 28"/>
            <p:cNvSpPr/>
            <p:nvPr/>
          </p:nvSpPr>
          <p:spPr>
            <a:xfrm>
              <a:off x="4617967" y="3425558"/>
              <a:ext cx="1482370" cy="1490078"/>
            </a:xfrm>
            <a:custGeom>
              <a:avLst/>
              <a:gdLst>
                <a:gd name="connsiteX0" fmla="*/ 263 w 1482370"/>
                <a:gd name="connsiteY0" fmla="*/ 0 h 1490078"/>
                <a:gd name="connsiteX1" fmla="*/ 174558 w 1482370"/>
                <a:gd name="connsiteY1" fmla="*/ 0 h 1490078"/>
                <a:gd name="connsiteX2" fmla="*/ 181302 w 1482370"/>
                <a:gd name="connsiteY2" fmla="*/ 133558 h 1490078"/>
                <a:gd name="connsiteX3" fmla="*/ 1480844 w 1482370"/>
                <a:gd name="connsiteY3" fmla="*/ 1306284 h 1490078"/>
                <a:gd name="connsiteX4" fmla="*/ 1482182 w 1482370"/>
                <a:gd name="connsiteY4" fmla="*/ 1306216 h 1490078"/>
                <a:gd name="connsiteX5" fmla="*/ 1482370 w 1482370"/>
                <a:gd name="connsiteY5" fmla="*/ 1490078 h 1490078"/>
                <a:gd name="connsiteX6" fmla="*/ 1333182 w 1482370"/>
                <a:gd name="connsiteY6" fmla="*/ 1482544 h 1490078"/>
                <a:gd name="connsiteX7" fmla="*/ 0 w 1482370"/>
                <a:gd name="connsiteY7" fmla="*/ 5195 h 149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2370" h="1490078">
                  <a:moveTo>
                    <a:pt x="263" y="0"/>
                  </a:moveTo>
                  <a:lnTo>
                    <a:pt x="174558" y="0"/>
                  </a:lnTo>
                  <a:lnTo>
                    <a:pt x="181302" y="133558"/>
                  </a:lnTo>
                  <a:cubicBezTo>
                    <a:pt x="248197" y="792261"/>
                    <a:pt x="804492" y="1306284"/>
                    <a:pt x="1480844" y="1306284"/>
                  </a:cubicBezTo>
                  <a:lnTo>
                    <a:pt x="1482182" y="1306216"/>
                  </a:lnTo>
                  <a:lnTo>
                    <a:pt x="1482370" y="1490078"/>
                  </a:lnTo>
                  <a:lnTo>
                    <a:pt x="1333182" y="1482544"/>
                  </a:lnTo>
                  <a:cubicBezTo>
                    <a:pt x="584353" y="1406497"/>
                    <a:pt x="0" y="774088"/>
                    <a:pt x="0" y="5195"/>
                  </a:cubicBez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sp>
          <p:nvSpPr>
            <p:cNvPr id="45" name="Freeform: Shape 27"/>
            <p:cNvSpPr/>
            <p:nvPr/>
          </p:nvSpPr>
          <p:spPr>
            <a:xfrm>
              <a:off x="4610702" y="1943435"/>
              <a:ext cx="1487591" cy="1482502"/>
            </a:xfrm>
            <a:custGeom>
              <a:avLst/>
              <a:gdLst>
                <a:gd name="connsiteX0" fmla="*/ 1484889 w 1487591"/>
                <a:gd name="connsiteY0" fmla="*/ 0 h 1482502"/>
                <a:gd name="connsiteX1" fmla="*/ 1487591 w 1487591"/>
                <a:gd name="connsiteY1" fmla="*/ 137 h 1482502"/>
                <a:gd name="connsiteX2" fmla="*/ 1487591 w 1487591"/>
                <a:gd name="connsiteY2" fmla="*/ 174688 h 1482502"/>
                <a:gd name="connsiteX3" fmla="*/ 1487587 w 1487591"/>
                <a:gd name="connsiteY3" fmla="*/ 174688 h 1482502"/>
                <a:gd name="connsiteX4" fmla="*/ 181301 w 1487591"/>
                <a:gd name="connsiteY4" fmla="*/ 1480974 h 1482502"/>
                <a:gd name="connsiteX5" fmla="*/ 181369 w 1487591"/>
                <a:gd name="connsiteY5" fmla="*/ 1482316 h 1482502"/>
                <a:gd name="connsiteX6" fmla="*/ 0 w 1487591"/>
                <a:gd name="connsiteY6" fmla="*/ 1482502 h 1482502"/>
                <a:gd name="connsiteX7" fmla="*/ 7540 w 1487591"/>
                <a:gd name="connsiteY7" fmla="*/ 1333182 h 1482502"/>
                <a:gd name="connsiteX8" fmla="*/ 1484889 w 1487591"/>
                <a:gd name="connsiteY8" fmla="*/ 0 h 148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7591" h="1482502">
                  <a:moveTo>
                    <a:pt x="1484889" y="0"/>
                  </a:moveTo>
                  <a:lnTo>
                    <a:pt x="1487591" y="137"/>
                  </a:lnTo>
                  <a:lnTo>
                    <a:pt x="1487591" y="174688"/>
                  </a:lnTo>
                  <a:lnTo>
                    <a:pt x="1487587" y="174688"/>
                  </a:lnTo>
                  <a:cubicBezTo>
                    <a:pt x="766145" y="174688"/>
                    <a:pt x="181301" y="759532"/>
                    <a:pt x="181301" y="1480974"/>
                  </a:cubicBezTo>
                  <a:lnTo>
                    <a:pt x="181369" y="1482316"/>
                  </a:lnTo>
                  <a:lnTo>
                    <a:pt x="0" y="1482502"/>
                  </a:lnTo>
                  <a:lnTo>
                    <a:pt x="7540" y="1333182"/>
                  </a:lnTo>
                  <a:cubicBezTo>
                    <a:pt x="83588" y="584353"/>
                    <a:pt x="715997" y="0"/>
                    <a:pt x="1484889" y="0"/>
                  </a:cubicBez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grpSp>
      <p:sp>
        <p:nvSpPr>
          <p:cNvPr id="47" name="Text Placeholder 46"/>
          <p:cNvSpPr>
            <a:spLocks noGrp="1"/>
          </p:cNvSpPr>
          <p:nvPr>
            <p:ph type="body" sz="quarter" idx="30"/>
          </p:nvPr>
        </p:nvSpPr>
        <p:spPr>
          <a:xfrm>
            <a:off x="4095693" y="2384912"/>
            <a:ext cx="1052026" cy="273280"/>
          </a:xfrm>
        </p:spPr>
        <p:txBody>
          <a:bodyPr/>
          <a:lstStyle>
            <a:lvl1pPr marL="0" indent="0" algn="ctr">
              <a:buNone/>
              <a:defRPr sz="1050" baseline="0">
                <a:latin typeface="+mj-lt"/>
              </a:defRPr>
            </a:lvl1pPr>
          </a:lstStyle>
          <a:p>
            <a:pPr algn="ctr"/>
            <a:endParaRPr lang="en-US" dirty="0"/>
          </a:p>
        </p:txBody>
      </p:sp>
      <p:sp>
        <p:nvSpPr>
          <p:cNvPr id="49" name="Text Placeholder 48"/>
          <p:cNvSpPr>
            <a:spLocks noGrp="1"/>
          </p:cNvSpPr>
          <p:nvPr>
            <p:ph type="body" sz="quarter" idx="31" hasCustomPrompt="1"/>
          </p:nvPr>
        </p:nvSpPr>
        <p:spPr>
          <a:xfrm>
            <a:off x="3647666" y="1531625"/>
            <a:ext cx="337053" cy="518990"/>
          </a:xfrm>
        </p:spPr>
        <p:txBody>
          <a:bodyPr/>
          <a:lstStyle>
            <a:lvl1pPr marL="0" indent="0">
              <a:buNone/>
              <a:defRPr sz="2800" b="1" i="0">
                <a:solidFill>
                  <a:schemeClr val="bg1"/>
                </a:solidFill>
                <a:latin typeface="+mj-lt"/>
                <a:cs typeface="Helvetica"/>
              </a:defRPr>
            </a:lvl1pPr>
          </a:lstStyle>
          <a:p>
            <a:pPr lvl="0"/>
            <a:r>
              <a:rPr lang="en-US" dirty="0"/>
              <a:t>1</a:t>
            </a:r>
          </a:p>
        </p:txBody>
      </p:sp>
      <p:sp>
        <p:nvSpPr>
          <p:cNvPr id="50" name="Text Placeholder 48"/>
          <p:cNvSpPr>
            <a:spLocks noGrp="1"/>
          </p:cNvSpPr>
          <p:nvPr>
            <p:ph type="body" sz="quarter" idx="32" hasCustomPrompt="1"/>
          </p:nvPr>
        </p:nvSpPr>
        <p:spPr>
          <a:xfrm>
            <a:off x="5209091" y="1531625"/>
            <a:ext cx="337053" cy="518990"/>
          </a:xfrm>
        </p:spPr>
        <p:txBody>
          <a:bodyPr/>
          <a:lstStyle>
            <a:lvl1pPr marL="0" indent="0">
              <a:buNone/>
              <a:defRPr sz="2800" b="1" i="0">
                <a:solidFill>
                  <a:schemeClr val="bg1"/>
                </a:solidFill>
                <a:latin typeface="+mj-lt"/>
                <a:cs typeface="Helvetica"/>
              </a:defRPr>
            </a:lvl1pPr>
          </a:lstStyle>
          <a:p>
            <a:pPr lvl="0"/>
            <a:r>
              <a:rPr lang="en-US" dirty="0"/>
              <a:t>2</a:t>
            </a:r>
          </a:p>
        </p:txBody>
      </p:sp>
      <p:sp>
        <p:nvSpPr>
          <p:cNvPr id="51" name="Text Placeholder 48"/>
          <p:cNvSpPr>
            <a:spLocks noGrp="1"/>
          </p:cNvSpPr>
          <p:nvPr>
            <p:ph type="body" sz="quarter" idx="33" hasCustomPrompt="1"/>
          </p:nvPr>
        </p:nvSpPr>
        <p:spPr>
          <a:xfrm>
            <a:off x="3647666" y="2676090"/>
            <a:ext cx="337053" cy="518990"/>
          </a:xfrm>
        </p:spPr>
        <p:txBody>
          <a:bodyPr/>
          <a:lstStyle>
            <a:lvl1pPr marL="0" indent="0">
              <a:buNone/>
              <a:defRPr sz="2800" b="1" i="0">
                <a:solidFill>
                  <a:schemeClr val="bg1"/>
                </a:solidFill>
                <a:latin typeface="+mj-lt"/>
                <a:cs typeface="Helvetica"/>
              </a:defRPr>
            </a:lvl1pPr>
          </a:lstStyle>
          <a:p>
            <a:pPr lvl="0"/>
            <a:r>
              <a:rPr lang="en-US" dirty="0"/>
              <a:t>4</a:t>
            </a:r>
          </a:p>
        </p:txBody>
      </p:sp>
      <p:sp>
        <p:nvSpPr>
          <p:cNvPr id="52" name="Text Placeholder 48"/>
          <p:cNvSpPr>
            <a:spLocks noGrp="1"/>
          </p:cNvSpPr>
          <p:nvPr>
            <p:ph type="body" sz="quarter" idx="34" hasCustomPrompt="1"/>
          </p:nvPr>
        </p:nvSpPr>
        <p:spPr>
          <a:xfrm>
            <a:off x="5140048" y="2761753"/>
            <a:ext cx="337053" cy="518990"/>
          </a:xfrm>
        </p:spPr>
        <p:txBody>
          <a:bodyPr/>
          <a:lstStyle>
            <a:lvl1pPr marL="0" indent="0">
              <a:buNone/>
              <a:defRPr sz="2800" b="1" i="0">
                <a:solidFill>
                  <a:schemeClr val="bg1"/>
                </a:solidFill>
                <a:latin typeface="+mj-lt"/>
                <a:cs typeface="Helvetica"/>
              </a:defRPr>
            </a:lvl1pPr>
          </a:lstStyle>
          <a:p>
            <a:pPr lvl="0"/>
            <a:r>
              <a:rPr lang="en-US" dirty="0"/>
              <a:t>3</a:t>
            </a:r>
          </a:p>
        </p:txBody>
      </p:sp>
      <p:sp>
        <p:nvSpPr>
          <p:cNvPr id="53" name="Text Placeholder 14"/>
          <p:cNvSpPr>
            <a:spLocks noGrp="1"/>
          </p:cNvSpPr>
          <p:nvPr>
            <p:ph type="body" sz="quarter" idx="28"/>
          </p:nvPr>
        </p:nvSpPr>
        <p:spPr>
          <a:xfrm>
            <a:off x="1216473" y="1544000"/>
            <a:ext cx="1681108" cy="216187"/>
          </a:xfrm>
        </p:spPr>
        <p:txBody>
          <a:bodyPr/>
          <a:lstStyle>
            <a:lvl1pPr marL="0" indent="0">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54" name="Text Placeholder 18"/>
          <p:cNvSpPr>
            <a:spLocks noGrp="1"/>
          </p:cNvSpPr>
          <p:nvPr>
            <p:ph type="body" sz="quarter" idx="35"/>
          </p:nvPr>
        </p:nvSpPr>
        <p:spPr>
          <a:xfrm>
            <a:off x="1216473" y="2015225"/>
            <a:ext cx="1681108" cy="230832"/>
          </a:xfrm>
        </p:spPr>
        <p:txBody>
          <a:bodyPr/>
          <a:lstStyle>
            <a:lvl1pPr marL="0" indent="0">
              <a:lnSpc>
                <a:spcPct val="100000"/>
              </a:lnSpc>
              <a:buNone/>
              <a:defRPr sz="900">
                <a:solidFill>
                  <a:srgbClr val="7F7F7F"/>
                </a:solidFill>
                <a:latin typeface="+mj-lt"/>
                <a:cs typeface="Helvetica"/>
              </a:defRPr>
            </a:lvl1pPr>
          </a:lstStyle>
          <a:p>
            <a:pPr lvl="0"/>
            <a:endParaRPr lang="en-US" dirty="0"/>
          </a:p>
        </p:txBody>
      </p:sp>
      <p:sp>
        <p:nvSpPr>
          <p:cNvPr id="55" name="Text Placeholder 20"/>
          <p:cNvSpPr>
            <a:spLocks noGrp="1"/>
          </p:cNvSpPr>
          <p:nvPr>
            <p:ph type="body" sz="quarter" idx="36" hasCustomPrompt="1"/>
          </p:nvPr>
        </p:nvSpPr>
        <p:spPr>
          <a:xfrm>
            <a:off x="2467180" y="1002507"/>
            <a:ext cx="445484" cy="413639"/>
          </a:xfrm>
        </p:spPr>
        <p:txBody>
          <a:bodyPr wrap="square" lIns="0" tIns="0" rIns="0" bIns="0">
            <a:spAutoFit/>
          </a:bodyPr>
          <a:lstStyle>
            <a:lvl1pPr marL="0" indent="0">
              <a:buNone/>
              <a:defRPr sz="2400" b="0" i="0">
                <a:solidFill>
                  <a:schemeClr val="bg1">
                    <a:lumMod val="50000"/>
                  </a:schemeClr>
                </a:solidFill>
                <a:latin typeface="+mj-lt"/>
                <a:cs typeface="Helvetica"/>
              </a:defRPr>
            </a:lvl1pPr>
          </a:lstStyle>
          <a:p>
            <a:pPr lvl="0"/>
            <a:r>
              <a:rPr lang="en-US" dirty="0"/>
              <a:t>01</a:t>
            </a:r>
          </a:p>
        </p:txBody>
      </p:sp>
      <p:sp>
        <p:nvSpPr>
          <p:cNvPr id="56" name="Text Placeholder 14"/>
          <p:cNvSpPr>
            <a:spLocks noGrp="1"/>
          </p:cNvSpPr>
          <p:nvPr>
            <p:ph type="body" sz="quarter" idx="37"/>
          </p:nvPr>
        </p:nvSpPr>
        <p:spPr>
          <a:xfrm>
            <a:off x="1216473" y="3229286"/>
            <a:ext cx="1698606" cy="220886"/>
          </a:xfrm>
        </p:spPr>
        <p:txBody>
          <a:bodyPr/>
          <a:lstStyle>
            <a:lvl1pPr marL="0" indent="0">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57" name="Text Placeholder 18"/>
          <p:cNvSpPr>
            <a:spLocks noGrp="1"/>
          </p:cNvSpPr>
          <p:nvPr>
            <p:ph type="body" sz="quarter" idx="38"/>
          </p:nvPr>
        </p:nvSpPr>
        <p:spPr>
          <a:xfrm>
            <a:off x="1216471" y="3700511"/>
            <a:ext cx="1698607" cy="208383"/>
          </a:xfrm>
        </p:spPr>
        <p:txBody>
          <a:bodyPr/>
          <a:lstStyle>
            <a:lvl1pPr marL="0" indent="0">
              <a:lnSpc>
                <a:spcPct val="100000"/>
              </a:lnSpc>
              <a:buNone/>
              <a:defRPr sz="900">
                <a:solidFill>
                  <a:srgbClr val="7F7F7F"/>
                </a:solidFill>
                <a:latin typeface="+mj-lt"/>
                <a:cs typeface="Helvetica"/>
              </a:defRPr>
            </a:lvl1pPr>
          </a:lstStyle>
          <a:p>
            <a:pPr lvl="0"/>
            <a:endParaRPr lang="en-US" dirty="0"/>
          </a:p>
        </p:txBody>
      </p:sp>
      <p:sp>
        <p:nvSpPr>
          <p:cNvPr id="58" name="Text Placeholder 20"/>
          <p:cNvSpPr>
            <a:spLocks noGrp="1"/>
          </p:cNvSpPr>
          <p:nvPr>
            <p:ph type="body" sz="quarter" idx="39" hasCustomPrompt="1"/>
          </p:nvPr>
        </p:nvSpPr>
        <p:spPr>
          <a:xfrm>
            <a:off x="2469595" y="2690477"/>
            <a:ext cx="445484" cy="413639"/>
          </a:xfrm>
        </p:spPr>
        <p:txBody>
          <a:bodyPr wrap="square" lIns="0" tIns="0" rIns="0" bIns="0">
            <a:spAutoFit/>
          </a:bodyPr>
          <a:lstStyle>
            <a:lvl1pPr marL="0" indent="0">
              <a:buNone/>
              <a:defRPr sz="2400" b="0" i="0">
                <a:solidFill>
                  <a:schemeClr val="bg1">
                    <a:lumMod val="50000"/>
                  </a:schemeClr>
                </a:solidFill>
                <a:latin typeface="+mj-lt"/>
                <a:cs typeface="Helvetica"/>
              </a:defRPr>
            </a:lvl1pPr>
          </a:lstStyle>
          <a:p>
            <a:pPr lvl="0"/>
            <a:r>
              <a:rPr lang="en-US" dirty="0"/>
              <a:t>02</a:t>
            </a:r>
          </a:p>
        </p:txBody>
      </p:sp>
      <p:sp>
        <p:nvSpPr>
          <p:cNvPr id="59" name="Text Placeholder 14"/>
          <p:cNvSpPr>
            <a:spLocks noGrp="1"/>
          </p:cNvSpPr>
          <p:nvPr>
            <p:ph type="body" sz="quarter" idx="40"/>
          </p:nvPr>
        </p:nvSpPr>
        <p:spPr>
          <a:xfrm>
            <a:off x="6292583" y="1566448"/>
            <a:ext cx="1560218" cy="246221"/>
          </a:xfrm>
        </p:spPr>
        <p:txBody>
          <a:bodyPr/>
          <a:lstStyle>
            <a:lvl1pPr marL="0" indent="0" algn="r">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60" name="Text Placeholder 18"/>
          <p:cNvSpPr>
            <a:spLocks noGrp="1"/>
          </p:cNvSpPr>
          <p:nvPr>
            <p:ph type="body" sz="quarter" idx="41"/>
          </p:nvPr>
        </p:nvSpPr>
        <p:spPr>
          <a:xfrm>
            <a:off x="6292583" y="2037674"/>
            <a:ext cx="1560218" cy="208383"/>
          </a:xfrm>
        </p:spPr>
        <p:txBody>
          <a:bodyPr/>
          <a:lstStyle>
            <a:lvl1pPr marL="0" indent="0" algn="r">
              <a:lnSpc>
                <a:spcPct val="100000"/>
              </a:lnSpc>
              <a:buNone/>
              <a:defRPr sz="900">
                <a:solidFill>
                  <a:srgbClr val="7F7F7F"/>
                </a:solidFill>
                <a:latin typeface="+mj-lt"/>
                <a:cs typeface="Helvetica"/>
              </a:defRPr>
            </a:lvl1pPr>
          </a:lstStyle>
          <a:p>
            <a:pPr lvl="0"/>
            <a:endParaRPr lang="en-US" dirty="0"/>
          </a:p>
        </p:txBody>
      </p:sp>
      <p:sp>
        <p:nvSpPr>
          <p:cNvPr id="61" name="Text Placeholder 20"/>
          <p:cNvSpPr>
            <a:spLocks noGrp="1"/>
          </p:cNvSpPr>
          <p:nvPr>
            <p:ph type="body" sz="quarter" idx="42" hasCustomPrompt="1"/>
          </p:nvPr>
        </p:nvSpPr>
        <p:spPr>
          <a:xfrm>
            <a:off x="6292582" y="1031996"/>
            <a:ext cx="445484" cy="413639"/>
          </a:xfrm>
        </p:spPr>
        <p:txBody>
          <a:bodyPr wrap="square" lIns="0" tIns="0" rIns="0" bIns="0">
            <a:spAutoFit/>
          </a:bodyPr>
          <a:lstStyle>
            <a:lvl1pPr marL="0" indent="0" algn="r">
              <a:buNone/>
              <a:defRPr sz="2400" b="0" i="0">
                <a:solidFill>
                  <a:schemeClr val="bg1">
                    <a:lumMod val="50000"/>
                  </a:schemeClr>
                </a:solidFill>
                <a:latin typeface="+mj-lt"/>
                <a:cs typeface="Helvetica"/>
              </a:defRPr>
            </a:lvl1pPr>
          </a:lstStyle>
          <a:p>
            <a:pPr lvl="0"/>
            <a:r>
              <a:rPr lang="en-US" dirty="0"/>
              <a:t>03</a:t>
            </a:r>
          </a:p>
        </p:txBody>
      </p:sp>
      <p:sp>
        <p:nvSpPr>
          <p:cNvPr id="62" name="Text Placeholder 14"/>
          <p:cNvSpPr>
            <a:spLocks noGrp="1"/>
          </p:cNvSpPr>
          <p:nvPr>
            <p:ph type="body" sz="quarter" idx="43"/>
          </p:nvPr>
        </p:nvSpPr>
        <p:spPr>
          <a:xfrm>
            <a:off x="6310080" y="3251735"/>
            <a:ext cx="1542721" cy="198437"/>
          </a:xfrm>
        </p:spPr>
        <p:txBody>
          <a:bodyPr/>
          <a:lstStyle>
            <a:lvl1pPr marL="0" indent="0" algn="r">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63" name="Text Placeholder 18"/>
          <p:cNvSpPr>
            <a:spLocks noGrp="1"/>
          </p:cNvSpPr>
          <p:nvPr>
            <p:ph type="body" sz="quarter" idx="44"/>
          </p:nvPr>
        </p:nvSpPr>
        <p:spPr>
          <a:xfrm>
            <a:off x="6310081" y="3722961"/>
            <a:ext cx="1542720" cy="185934"/>
          </a:xfrm>
        </p:spPr>
        <p:txBody>
          <a:bodyPr/>
          <a:lstStyle>
            <a:lvl1pPr marL="0" indent="0" algn="r">
              <a:lnSpc>
                <a:spcPct val="100000"/>
              </a:lnSpc>
              <a:buNone/>
              <a:defRPr sz="900">
                <a:solidFill>
                  <a:srgbClr val="7F7F7F"/>
                </a:solidFill>
                <a:latin typeface="+mj-lt"/>
                <a:cs typeface="Helvetica"/>
              </a:defRPr>
            </a:lvl1pPr>
          </a:lstStyle>
          <a:p>
            <a:pPr lvl="0"/>
            <a:endParaRPr lang="en-US" dirty="0"/>
          </a:p>
        </p:txBody>
      </p:sp>
      <p:sp>
        <p:nvSpPr>
          <p:cNvPr id="64" name="Text Placeholder 20"/>
          <p:cNvSpPr>
            <a:spLocks noGrp="1"/>
          </p:cNvSpPr>
          <p:nvPr>
            <p:ph type="body" sz="quarter" idx="45" hasCustomPrompt="1"/>
          </p:nvPr>
        </p:nvSpPr>
        <p:spPr>
          <a:xfrm>
            <a:off x="6310081" y="2712926"/>
            <a:ext cx="445484" cy="413639"/>
          </a:xfrm>
        </p:spPr>
        <p:txBody>
          <a:bodyPr wrap="square" lIns="0" tIns="0" rIns="0" bIns="0">
            <a:spAutoFit/>
          </a:bodyPr>
          <a:lstStyle>
            <a:lvl1pPr marL="0" indent="0" algn="r">
              <a:buNone/>
              <a:defRPr sz="2400" b="0" i="0">
                <a:solidFill>
                  <a:srgbClr val="428175"/>
                </a:solidFill>
                <a:latin typeface="+mj-lt"/>
                <a:cs typeface="Helvetica"/>
              </a:defRPr>
            </a:lvl1pPr>
          </a:lstStyle>
          <a:p>
            <a:pPr lvl="0"/>
            <a:r>
              <a:rPr lang="en-US" dirty="0"/>
              <a:t>04</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6FFF-1BA4-4EB9-B21F-C501A03EAEDB}"/>
              </a:ext>
            </a:extLst>
          </p:cNvPr>
          <p:cNvSpPr>
            <a:spLocks noGrp="1"/>
          </p:cNvSpPr>
          <p:nvPr>
            <p:ph type="title" hasCustomPrompt="1"/>
          </p:nvPr>
        </p:nvSpPr>
        <p:spPr>
          <a:xfrm>
            <a:off x="1999967" y="266308"/>
            <a:ext cx="4726415" cy="400110"/>
          </a:xfrm>
        </p:spPr>
        <p:txBody>
          <a:bodyPr/>
          <a:lstStyle>
            <a:lvl1pPr algn="ctr">
              <a:defRPr/>
            </a:lvl1pPr>
          </a:lstStyle>
          <a:p>
            <a:r>
              <a:rPr lang="en-US" dirty="0"/>
              <a:t>Partners</a:t>
            </a:r>
            <a:endParaRPr lang="fr-FR" dirty="0"/>
          </a:p>
        </p:txBody>
      </p:sp>
      <p:pic>
        <p:nvPicPr>
          <p:cNvPr id="6" name="Picture 5" descr="Logo, company name&#10;&#10;Description automatically generated">
            <a:extLst>
              <a:ext uri="{FF2B5EF4-FFF2-40B4-BE49-F238E27FC236}">
                <a16:creationId xmlns:a16="http://schemas.microsoft.com/office/drawing/2014/main" id="{52B742E7-DC7E-4B07-AF4E-2A3951DD5FBE}"/>
              </a:ext>
            </a:extLst>
          </p:cNvPr>
          <p:cNvPicPr>
            <a:picLocks noChangeAspect="1"/>
          </p:cNvPicPr>
          <p:nvPr userDrawn="1"/>
        </p:nvPicPr>
        <p:blipFill>
          <a:blip r:embed="rId2"/>
          <a:stretch>
            <a:fillRect/>
          </a:stretch>
        </p:blipFill>
        <p:spPr>
          <a:xfrm>
            <a:off x="715946" y="1470564"/>
            <a:ext cx="7712108" cy="2202371"/>
          </a:xfrm>
          <a:prstGeom prst="rect">
            <a:avLst/>
          </a:prstGeom>
        </p:spPr>
      </p:pic>
    </p:spTree>
    <p:extLst>
      <p:ext uri="{BB962C8B-B14F-4D97-AF65-F5344CB8AC3E}">
        <p14:creationId xmlns:p14="http://schemas.microsoft.com/office/powerpoint/2010/main" val="3786195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3183-22C2-47F5-88D6-F27212B5293D}"/>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8072EA-95F8-45AF-95D2-DEA5F0C190A4}"/>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D2AD2E-1BE6-41D0-9B5E-2BA381178B69}"/>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5" name="Footer Placeholder 4">
            <a:extLst>
              <a:ext uri="{FF2B5EF4-FFF2-40B4-BE49-F238E27FC236}">
                <a16:creationId xmlns:a16="http://schemas.microsoft.com/office/drawing/2014/main" id="{10A5727C-3CEA-468D-B4FF-546664568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8A1C9E-2858-4228-B4F5-4A28A9C71444}"/>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1704882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DBDA-79EA-4882-981D-75B77B67E3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7BDFB1-5412-43BB-9CFF-D0BD429866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F27691-AE9A-4D5D-ACE7-4505E3CF25F6}"/>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5" name="Footer Placeholder 4">
            <a:extLst>
              <a:ext uri="{FF2B5EF4-FFF2-40B4-BE49-F238E27FC236}">
                <a16:creationId xmlns:a16="http://schemas.microsoft.com/office/drawing/2014/main" id="{56AD71C2-D0D1-490B-BCE4-A4AB8F50A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87C450-8DE7-49FD-81E9-2B5C87F8EF37}"/>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5204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520C-BE37-4856-A74D-BE78450A79D2}"/>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377B236-A003-437E-9CF4-9D2C495F109E}"/>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5CA228-F4D1-4F98-8256-835317D7DDB6}"/>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5" name="Footer Placeholder 4">
            <a:extLst>
              <a:ext uri="{FF2B5EF4-FFF2-40B4-BE49-F238E27FC236}">
                <a16:creationId xmlns:a16="http://schemas.microsoft.com/office/drawing/2014/main" id="{1E91C5D5-1A74-4DA4-B27F-A49E201A3F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8F244F-9F27-486D-8904-7A65DC842E7C}"/>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766811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94D4-A49D-4FC4-8CAA-BF53528523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4C235B-CCF7-4A5D-891E-EAF499ACF75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8175EA-67A1-4A8F-AB81-A0C0F12AD4CD}"/>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57B95D-B1C9-4331-82D3-B03AAAE38EE7}"/>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6" name="Footer Placeholder 5">
            <a:extLst>
              <a:ext uri="{FF2B5EF4-FFF2-40B4-BE49-F238E27FC236}">
                <a16:creationId xmlns:a16="http://schemas.microsoft.com/office/drawing/2014/main" id="{971E96B6-B5BE-4249-922E-792B64039C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C9CF71-D2C9-4942-8121-D8B16E912DEA}"/>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1623443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E3C5-67B7-4848-9C66-CFF0FA5F92E9}"/>
              </a:ext>
            </a:extLst>
          </p:cNvPr>
          <p:cNvSpPr>
            <a:spLocks noGrp="1"/>
          </p:cNvSpPr>
          <p:nvPr>
            <p:ph type="title"/>
          </p:nvPr>
        </p:nvSpPr>
        <p:spPr>
          <a:xfrm>
            <a:off x="630238" y="274638"/>
            <a:ext cx="7886700" cy="99377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2EFDAF-DF1C-4A50-8959-A6549251AF7E}"/>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B65BAC-55AB-4381-86E7-F11CFF5DE2B3}"/>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F57533-9FF9-4447-A23E-95ED6C33D727}"/>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1E083-081E-4568-B76D-C2FD5B53FF3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290955-EE02-45F5-8B13-6FB97E999F0A}"/>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8" name="Footer Placeholder 7">
            <a:extLst>
              <a:ext uri="{FF2B5EF4-FFF2-40B4-BE49-F238E27FC236}">
                <a16:creationId xmlns:a16="http://schemas.microsoft.com/office/drawing/2014/main" id="{83AEB681-01E1-4B42-B3BC-FCBF38A0E91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6D1D6A7-A63C-443C-BAC0-9D6698840893}"/>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835077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2FC6-1E80-4DB4-A83E-9BA12BEA7E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4B3EAF-E6B1-43FA-BA90-A88DE27B268A}"/>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4" name="Footer Placeholder 3">
            <a:extLst>
              <a:ext uri="{FF2B5EF4-FFF2-40B4-BE49-F238E27FC236}">
                <a16:creationId xmlns:a16="http://schemas.microsoft.com/office/drawing/2014/main" id="{EB7A3B3A-D88A-4368-A82A-4D73991115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CE30E5-81B4-409F-8648-2D1B1CF64C05}"/>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317234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F3B6D-AFD0-4FA5-ACCF-3219D3BC28E9}"/>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3" name="Footer Placeholder 2">
            <a:extLst>
              <a:ext uri="{FF2B5EF4-FFF2-40B4-BE49-F238E27FC236}">
                <a16:creationId xmlns:a16="http://schemas.microsoft.com/office/drawing/2014/main" id="{16EE904F-35C0-490F-875A-7DC97F701E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2C8C21C-69F3-45E5-B458-84591A81EA97}"/>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149757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68463" y="166741"/>
            <a:ext cx="4726415" cy="400110"/>
          </a:xfrm>
        </p:spPr>
        <p:txBody>
          <a:bodyPr/>
          <a:lstStyle>
            <a:lvl1pPr algn="ctr">
              <a:defRPr/>
            </a:lvl1pPr>
          </a:lstStyle>
          <a:p>
            <a:endParaRPr lang="en-US" dirty="0"/>
          </a:p>
        </p:txBody>
      </p:sp>
      <p:sp>
        <p:nvSpPr>
          <p:cNvPr id="4" name="Text Placeholder 18"/>
          <p:cNvSpPr>
            <a:spLocks noGrp="1"/>
          </p:cNvSpPr>
          <p:nvPr>
            <p:ph type="body" sz="quarter" idx="29"/>
          </p:nvPr>
        </p:nvSpPr>
        <p:spPr>
          <a:xfrm>
            <a:off x="2168463" y="583219"/>
            <a:ext cx="4726414" cy="246221"/>
          </a:xfrm>
        </p:spPr>
        <p:txBody>
          <a:bodyPr/>
          <a:lstStyle>
            <a:lvl1pPr marL="0" indent="0" algn="ctr">
              <a:lnSpc>
                <a:spcPct val="100000"/>
              </a:lnSpc>
              <a:buNone/>
              <a:defRPr sz="1000" b="0" i="0">
                <a:solidFill>
                  <a:srgbClr val="7F7F7F"/>
                </a:solidFill>
                <a:latin typeface="+mj-lt"/>
                <a:cs typeface="Helvetica Light"/>
              </a:defRPr>
            </a:lvl1pPr>
          </a:lstStyle>
          <a:p>
            <a:pPr lvl="0"/>
            <a:endParaRPr lang="en-US" dirty="0"/>
          </a:p>
        </p:txBody>
      </p:sp>
      <p:grpSp>
        <p:nvGrpSpPr>
          <p:cNvPr id="31" name="Group 30"/>
          <p:cNvGrpSpPr/>
          <p:nvPr/>
        </p:nvGrpSpPr>
        <p:grpSpPr>
          <a:xfrm>
            <a:off x="3373230" y="1247202"/>
            <a:ext cx="2384971" cy="2339206"/>
            <a:chOff x="3858420" y="1189129"/>
            <a:chExt cx="4475163" cy="4475163"/>
          </a:xfrm>
        </p:grpSpPr>
        <p:sp>
          <p:nvSpPr>
            <p:cNvPr id="38" name="Freeform: Shape 13"/>
            <p:cNvSpPr/>
            <p:nvPr/>
          </p:nvSpPr>
          <p:spPr>
            <a:xfrm>
              <a:off x="3858422" y="1189132"/>
              <a:ext cx="2237582" cy="2239871"/>
            </a:xfrm>
            <a:custGeom>
              <a:avLst/>
              <a:gdLst>
                <a:gd name="connsiteX0" fmla="*/ 2237582 w 2237582"/>
                <a:gd name="connsiteY0" fmla="*/ 0 h 2239871"/>
                <a:gd name="connsiteX1" fmla="*/ 2237582 w 2237582"/>
                <a:gd name="connsiteY1" fmla="*/ 931290 h 2239871"/>
                <a:gd name="connsiteX2" fmla="*/ 2237578 w 2237582"/>
                <a:gd name="connsiteY2" fmla="*/ 931290 h 2239871"/>
                <a:gd name="connsiteX3" fmla="*/ 931292 w 2237582"/>
                <a:gd name="connsiteY3" fmla="*/ 2237576 h 2239871"/>
                <a:gd name="connsiteX4" fmla="*/ 931360 w 2237582"/>
                <a:gd name="connsiteY4" fmla="*/ 2238918 h 2239871"/>
                <a:gd name="connsiteX5" fmla="*/ 1 w 2237582"/>
                <a:gd name="connsiteY5" fmla="*/ 2239871 h 2239871"/>
                <a:gd name="connsiteX6" fmla="*/ 654563 w 2237582"/>
                <a:gd name="connsiteY6" fmla="*/ 656182 h 2239871"/>
                <a:gd name="connsiteX7" fmla="*/ 2237582 w 2237582"/>
                <a:gd name="connsiteY7" fmla="*/ 0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7582" h="2239871">
                  <a:moveTo>
                    <a:pt x="2237582" y="0"/>
                  </a:moveTo>
                  <a:lnTo>
                    <a:pt x="2237582" y="931290"/>
                  </a:lnTo>
                  <a:lnTo>
                    <a:pt x="2237578" y="931290"/>
                  </a:lnTo>
                  <a:cubicBezTo>
                    <a:pt x="1516136" y="931290"/>
                    <a:pt x="931292" y="1516134"/>
                    <a:pt x="931292" y="2237576"/>
                  </a:cubicBezTo>
                  <a:lnTo>
                    <a:pt x="931360" y="2238918"/>
                  </a:lnTo>
                  <a:lnTo>
                    <a:pt x="1" y="2239871"/>
                  </a:lnTo>
                  <a:cubicBezTo>
                    <a:pt x="-607" y="1646031"/>
                    <a:pt x="234869" y="1076305"/>
                    <a:pt x="654563" y="656182"/>
                  </a:cubicBezTo>
                  <a:cubicBezTo>
                    <a:pt x="1074257" y="236059"/>
                    <a:pt x="1643741" y="0"/>
                    <a:pt x="223758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chemeClr val="tx1"/>
                </a:solidFill>
                <a:latin typeface="+mj-lt"/>
              </a:endParaRPr>
            </a:p>
          </p:txBody>
        </p:sp>
        <p:sp>
          <p:nvSpPr>
            <p:cNvPr id="39" name="Freeform: Shape 17"/>
            <p:cNvSpPr/>
            <p:nvPr/>
          </p:nvSpPr>
          <p:spPr>
            <a:xfrm rot="16200000">
              <a:off x="3859565" y="3425565"/>
              <a:ext cx="2237582" cy="2239871"/>
            </a:xfrm>
            <a:custGeom>
              <a:avLst/>
              <a:gdLst>
                <a:gd name="connsiteX0" fmla="*/ 2237582 w 2237582"/>
                <a:gd name="connsiteY0" fmla="*/ 0 h 2239871"/>
                <a:gd name="connsiteX1" fmla="*/ 2237582 w 2237582"/>
                <a:gd name="connsiteY1" fmla="*/ 931294 h 2239871"/>
                <a:gd name="connsiteX2" fmla="*/ 2104024 w 2237582"/>
                <a:gd name="connsiteY2" fmla="*/ 938038 h 2239871"/>
                <a:gd name="connsiteX3" fmla="*/ 931298 w 2237582"/>
                <a:gd name="connsiteY3" fmla="*/ 2237580 h 2239871"/>
                <a:gd name="connsiteX4" fmla="*/ 931366 w 2237582"/>
                <a:gd name="connsiteY4" fmla="*/ 2238918 h 2239871"/>
                <a:gd name="connsiteX5" fmla="*/ 1 w 2237582"/>
                <a:gd name="connsiteY5" fmla="*/ 2239871 h 2239871"/>
                <a:gd name="connsiteX6" fmla="*/ 654563 w 2237582"/>
                <a:gd name="connsiteY6" fmla="*/ 656182 h 2239871"/>
                <a:gd name="connsiteX7" fmla="*/ 2237582 w 2237582"/>
                <a:gd name="connsiteY7" fmla="*/ 0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7582" h="2239871">
                  <a:moveTo>
                    <a:pt x="2237582" y="0"/>
                  </a:moveTo>
                  <a:lnTo>
                    <a:pt x="2237582" y="931294"/>
                  </a:lnTo>
                  <a:lnTo>
                    <a:pt x="2104024" y="938038"/>
                  </a:lnTo>
                  <a:cubicBezTo>
                    <a:pt x="1445321" y="1004933"/>
                    <a:pt x="931298" y="1561228"/>
                    <a:pt x="931298" y="2237580"/>
                  </a:cubicBezTo>
                  <a:lnTo>
                    <a:pt x="931366" y="2238918"/>
                  </a:lnTo>
                  <a:lnTo>
                    <a:pt x="1" y="2239871"/>
                  </a:lnTo>
                  <a:cubicBezTo>
                    <a:pt x="-607" y="1646031"/>
                    <a:pt x="234869" y="1076305"/>
                    <a:pt x="654563" y="656182"/>
                  </a:cubicBezTo>
                  <a:cubicBezTo>
                    <a:pt x="1074257" y="236059"/>
                    <a:pt x="1643741" y="0"/>
                    <a:pt x="223758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chemeClr val="tx1"/>
                </a:solidFill>
                <a:latin typeface="+mj-lt"/>
              </a:endParaRPr>
            </a:p>
          </p:txBody>
        </p:sp>
        <p:sp>
          <p:nvSpPr>
            <p:cNvPr id="40" name="Freeform: Shape 14"/>
            <p:cNvSpPr/>
            <p:nvPr/>
          </p:nvSpPr>
          <p:spPr>
            <a:xfrm flipH="1">
              <a:off x="6096000" y="1189129"/>
              <a:ext cx="2237582" cy="2239871"/>
            </a:xfrm>
            <a:custGeom>
              <a:avLst/>
              <a:gdLst>
                <a:gd name="connsiteX0" fmla="*/ 2237582 w 2237582"/>
                <a:gd name="connsiteY0" fmla="*/ 0 h 2239871"/>
                <a:gd name="connsiteX1" fmla="*/ 654563 w 2237582"/>
                <a:gd name="connsiteY1" fmla="*/ 656182 h 2239871"/>
                <a:gd name="connsiteX2" fmla="*/ 1 w 2237582"/>
                <a:gd name="connsiteY2" fmla="*/ 2239871 h 2239871"/>
                <a:gd name="connsiteX3" fmla="*/ 931364 w 2237582"/>
                <a:gd name="connsiteY3" fmla="*/ 2238918 h 2239871"/>
                <a:gd name="connsiteX4" fmla="*/ 931296 w 2237582"/>
                <a:gd name="connsiteY4" fmla="*/ 2237579 h 2239871"/>
                <a:gd name="connsiteX5" fmla="*/ 2104022 w 2237582"/>
                <a:gd name="connsiteY5" fmla="*/ 938037 h 2239871"/>
                <a:gd name="connsiteX6" fmla="*/ 2237582 w 2237582"/>
                <a:gd name="connsiteY6" fmla="*/ 931293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582" h="2239871">
                  <a:moveTo>
                    <a:pt x="2237582" y="0"/>
                  </a:moveTo>
                  <a:cubicBezTo>
                    <a:pt x="1643741" y="0"/>
                    <a:pt x="1074257" y="236059"/>
                    <a:pt x="654563" y="656182"/>
                  </a:cubicBezTo>
                  <a:cubicBezTo>
                    <a:pt x="234869" y="1076305"/>
                    <a:pt x="-607" y="1646031"/>
                    <a:pt x="1" y="2239871"/>
                  </a:cubicBezTo>
                  <a:lnTo>
                    <a:pt x="931364" y="2238918"/>
                  </a:lnTo>
                  <a:lnTo>
                    <a:pt x="931296" y="2237579"/>
                  </a:lnTo>
                  <a:cubicBezTo>
                    <a:pt x="931296" y="1561227"/>
                    <a:pt x="1445319" y="1004932"/>
                    <a:pt x="2104022" y="938037"/>
                  </a:cubicBezTo>
                  <a:lnTo>
                    <a:pt x="2237582" y="93129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chemeClr val="tx1"/>
                </a:solidFill>
                <a:latin typeface="+mj-lt"/>
              </a:endParaRPr>
            </a:p>
          </p:txBody>
        </p:sp>
        <p:sp>
          <p:nvSpPr>
            <p:cNvPr id="41" name="Freeform: Shape 16"/>
            <p:cNvSpPr/>
            <p:nvPr/>
          </p:nvSpPr>
          <p:spPr>
            <a:xfrm rot="5400000" flipH="1">
              <a:off x="6094857" y="3425562"/>
              <a:ext cx="2237581" cy="2239871"/>
            </a:xfrm>
            <a:custGeom>
              <a:avLst/>
              <a:gdLst>
                <a:gd name="connsiteX0" fmla="*/ 2237582 w 2237582"/>
                <a:gd name="connsiteY0" fmla="*/ 0 h 2239871"/>
                <a:gd name="connsiteX1" fmla="*/ 654563 w 2237582"/>
                <a:gd name="connsiteY1" fmla="*/ 656182 h 2239871"/>
                <a:gd name="connsiteX2" fmla="*/ 1 w 2237582"/>
                <a:gd name="connsiteY2" fmla="*/ 2239871 h 2239871"/>
                <a:gd name="connsiteX3" fmla="*/ 931363 w 2237582"/>
                <a:gd name="connsiteY3" fmla="*/ 2238918 h 2239871"/>
                <a:gd name="connsiteX4" fmla="*/ 931295 w 2237582"/>
                <a:gd name="connsiteY4" fmla="*/ 2237582 h 2239871"/>
                <a:gd name="connsiteX5" fmla="*/ 2237581 w 2237582"/>
                <a:gd name="connsiteY5" fmla="*/ 931296 h 2239871"/>
                <a:gd name="connsiteX6" fmla="*/ 2237581 w 2237582"/>
                <a:gd name="connsiteY6" fmla="*/ 931296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582" h="2239871">
                  <a:moveTo>
                    <a:pt x="2237582" y="0"/>
                  </a:moveTo>
                  <a:cubicBezTo>
                    <a:pt x="1643741" y="0"/>
                    <a:pt x="1074257" y="236059"/>
                    <a:pt x="654563" y="656182"/>
                  </a:cubicBezTo>
                  <a:cubicBezTo>
                    <a:pt x="234869" y="1076305"/>
                    <a:pt x="-607" y="1646031"/>
                    <a:pt x="1" y="2239871"/>
                  </a:cubicBezTo>
                  <a:lnTo>
                    <a:pt x="931363" y="2238918"/>
                  </a:lnTo>
                  <a:lnTo>
                    <a:pt x="931295" y="2237582"/>
                  </a:lnTo>
                  <a:cubicBezTo>
                    <a:pt x="931295" y="1516140"/>
                    <a:pt x="1516139" y="931296"/>
                    <a:pt x="2237581" y="931296"/>
                  </a:cubicBezTo>
                  <a:lnTo>
                    <a:pt x="2237581" y="9312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rgbClr val="138A71"/>
                </a:solidFill>
                <a:latin typeface="+mj-lt"/>
              </a:endParaRPr>
            </a:p>
          </p:txBody>
        </p:sp>
        <p:sp>
          <p:nvSpPr>
            <p:cNvPr id="42" name="Freeform: Shape 30"/>
            <p:cNvSpPr/>
            <p:nvPr/>
          </p:nvSpPr>
          <p:spPr>
            <a:xfrm>
              <a:off x="6095593" y="1941690"/>
              <a:ext cx="1490005" cy="1485997"/>
            </a:xfrm>
            <a:custGeom>
              <a:avLst/>
              <a:gdLst>
                <a:gd name="connsiteX0" fmla="*/ 4989 w 1490005"/>
                <a:gd name="connsiteY0" fmla="*/ 0 h 1485997"/>
                <a:gd name="connsiteX1" fmla="*/ 1490005 w 1490005"/>
                <a:gd name="connsiteY1" fmla="*/ 1485016 h 1485997"/>
                <a:gd name="connsiteX2" fmla="*/ 1489956 w 1490005"/>
                <a:gd name="connsiteY2" fmla="*/ 1485997 h 1485997"/>
                <a:gd name="connsiteX3" fmla="*/ 1306218 w 1490005"/>
                <a:gd name="connsiteY3" fmla="*/ 1485809 h 1485997"/>
                <a:gd name="connsiteX4" fmla="*/ 1306286 w 1490005"/>
                <a:gd name="connsiteY4" fmla="*/ 1484470 h 1485997"/>
                <a:gd name="connsiteX5" fmla="*/ 133560 w 1490005"/>
                <a:gd name="connsiteY5" fmla="*/ 184928 h 1485997"/>
                <a:gd name="connsiteX6" fmla="*/ 0 w 1490005"/>
                <a:gd name="connsiteY6" fmla="*/ 178184 h 1485997"/>
                <a:gd name="connsiteX7" fmla="*/ 0 w 1490005"/>
                <a:gd name="connsiteY7" fmla="*/ 252 h 148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0005" h="1485997">
                  <a:moveTo>
                    <a:pt x="4989" y="0"/>
                  </a:moveTo>
                  <a:cubicBezTo>
                    <a:pt x="825141" y="0"/>
                    <a:pt x="1490005" y="664864"/>
                    <a:pt x="1490005" y="1485016"/>
                  </a:cubicBezTo>
                  <a:lnTo>
                    <a:pt x="1489956" y="1485997"/>
                  </a:lnTo>
                  <a:lnTo>
                    <a:pt x="1306218" y="1485809"/>
                  </a:lnTo>
                  <a:lnTo>
                    <a:pt x="1306286" y="1484470"/>
                  </a:lnTo>
                  <a:cubicBezTo>
                    <a:pt x="1306286" y="808118"/>
                    <a:pt x="792263" y="251823"/>
                    <a:pt x="133560" y="184928"/>
                  </a:cubicBezTo>
                  <a:lnTo>
                    <a:pt x="0" y="178184"/>
                  </a:lnTo>
                  <a:lnTo>
                    <a:pt x="0" y="252"/>
                  </a:ln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sp>
          <p:nvSpPr>
            <p:cNvPr id="43" name="Freeform: Shape 29"/>
            <p:cNvSpPr/>
            <p:nvPr/>
          </p:nvSpPr>
          <p:spPr>
            <a:xfrm>
              <a:off x="6094483" y="3424405"/>
              <a:ext cx="1479550" cy="1482443"/>
            </a:xfrm>
            <a:custGeom>
              <a:avLst/>
              <a:gdLst>
                <a:gd name="connsiteX0" fmla="*/ 1479550 w 1479550"/>
                <a:gd name="connsiteY0" fmla="*/ 0 h 1482442"/>
                <a:gd name="connsiteX1" fmla="*/ 1471999 w 1479550"/>
                <a:gd name="connsiteY1" fmla="*/ 149530 h 1482442"/>
                <a:gd name="connsiteX2" fmla="*/ 146485 w 1479550"/>
                <a:gd name="connsiteY2" fmla="*/ 1475045 h 1482442"/>
                <a:gd name="connsiteX3" fmla="*/ 0 w 1479550"/>
                <a:gd name="connsiteY3" fmla="*/ 1482442 h 1482442"/>
                <a:gd name="connsiteX4" fmla="*/ 181 w 1479550"/>
                <a:gd name="connsiteY4" fmla="*/ 1306219 h 1482442"/>
                <a:gd name="connsiteX5" fmla="*/ 1517 w 1479550"/>
                <a:gd name="connsiteY5" fmla="*/ 1306287 h 1482442"/>
                <a:gd name="connsiteX6" fmla="*/ 1307803 w 1479550"/>
                <a:gd name="connsiteY6" fmla="*/ 1 h 148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9550" h="1482442">
                  <a:moveTo>
                    <a:pt x="1479550" y="0"/>
                  </a:moveTo>
                  <a:lnTo>
                    <a:pt x="1471999" y="149530"/>
                  </a:lnTo>
                  <a:cubicBezTo>
                    <a:pt x="1401021" y="848437"/>
                    <a:pt x="845391" y="1404067"/>
                    <a:pt x="146485" y="1475045"/>
                  </a:cubicBezTo>
                  <a:lnTo>
                    <a:pt x="0" y="1482442"/>
                  </a:lnTo>
                  <a:lnTo>
                    <a:pt x="181" y="1306219"/>
                  </a:lnTo>
                  <a:lnTo>
                    <a:pt x="1517" y="1306287"/>
                  </a:lnTo>
                  <a:cubicBezTo>
                    <a:pt x="722959" y="1306287"/>
                    <a:pt x="1307803" y="721443"/>
                    <a:pt x="1307803" y="1"/>
                  </a:cubicBez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sp>
          <p:nvSpPr>
            <p:cNvPr id="44" name="Freeform: Shape 28"/>
            <p:cNvSpPr/>
            <p:nvPr/>
          </p:nvSpPr>
          <p:spPr>
            <a:xfrm>
              <a:off x="4617967" y="3425558"/>
              <a:ext cx="1482370" cy="1490078"/>
            </a:xfrm>
            <a:custGeom>
              <a:avLst/>
              <a:gdLst>
                <a:gd name="connsiteX0" fmla="*/ 263 w 1482370"/>
                <a:gd name="connsiteY0" fmla="*/ 0 h 1490078"/>
                <a:gd name="connsiteX1" fmla="*/ 174558 w 1482370"/>
                <a:gd name="connsiteY1" fmla="*/ 0 h 1490078"/>
                <a:gd name="connsiteX2" fmla="*/ 181302 w 1482370"/>
                <a:gd name="connsiteY2" fmla="*/ 133558 h 1490078"/>
                <a:gd name="connsiteX3" fmla="*/ 1480844 w 1482370"/>
                <a:gd name="connsiteY3" fmla="*/ 1306284 h 1490078"/>
                <a:gd name="connsiteX4" fmla="*/ 1482182 w 1482370"/>
                <a:gd name="connsiteY4" fmla="*/ 1306216 h 1490078"/>
                <a:gd name="connsiteX5" fmla="*/ 1482370 w 1482370"/>
                <a:gd name="connsiteY5" fmla="*/ 1490078 h 1490078"/>
                <a:gd name="connsiteX6" fmla="*/ 1333182 w 1482370"/>
                <a:gd name="connsiteY6" fmla="*/ 1482544 h 1490078"/>
                <a:gd name="connsiteX7" fmla="*/ 0 w 1482370"/>
                <a:gd name="connsiteY7" fmla="*/ 5195 h 149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2370" h="1490078">
                  <a:moveTo>
                    <a:pt x="263" y="0"/>
                  </a:moveTo>
                  <a:lnTo>
                    <a:pt x="174558" y="0"/>
                  </a:lnTo>
                  <a:lnTo>
                    <a:pt x="181302" y="133558"/>
                  </a:lnTo>
                  <a:cubicBezTo>
                    <a:pt x="248197" y="792261"/>
                    <a:pt x="804492" y="1306284"/>
                    <a:pt x="1480844" y="1306284"/>
                  </a:cubicBezTo>
                  <a:lnTo>
                    <a:pt x="1482182" y="1306216"/>
                  </a:lnTo>
                  <a:lnTo>
                    <a:pt x="1482370" y="1490078"/>
                  </a:lnTo>
                  <a:lnTo>
                    <a:pt x="1333182" y="1482544"/>
                  </a:lnTo>
                  <a:cubicBezTo>
                    <a:pt x="584353" y="1406497"/>
                    <a:pt x="0" y="774088"/>
                    <a:pt x="0" y="5195"/>
                  </a:cubicBez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sp>
          <p:nvSpPr>
            <p:cNvPr id="45" name="Freeform: Shape 27"/>
            <p:cNvSpPr/>
            <p:nvPr/>
          </p:nvSpPr>
          <p:spPr>
            <a:xfrm>
              <a:off x="4610702" y="1943435"/>
              <a:ext cx="1487591" cy="1482502"/>
            </a:xfrm>
            <a:custGeom>
              <a:avLst/>
              <a:gdLst>
                <a:gd name="connsiteX0" fmla="*/ 1484889 w 1487591"/>
                <a:gd name="connsiteY0" fmla="*/ 0 h 1482502"/>
                <a:gd name="connsiteX1" fmla="*/ 1487591 w 1487591"/>
                <a:gd name="connsiteY1" fmla="*/ 137 h 1482502"/>
                <a:gd name="connsiteX2" fmla="*/ 1487591 w 1487591"/>
                <a:gd name="connsiteY2" fmla="*/ 174688 h 1482502"/>
                <a:gd name="connsiteX3" fmla="*/ 1487587 w 1487591"/>
                <a:gd name="connsiteY3" fmla="*/ 174688 h 1482502"/>
                <a:gd name="connsiteX4" fmla="*/ 181301 w 1487591"/>
                <a:gd name="connsiteY4" fmla="*/ 1480974 h 1482502"/>
                <a:gd name="connsiteX5" fmla="*/ 181369 w 1487591"/>
                <a:gd name="connsiteY5" fmla="*/ 1482316 h 1482502"/>
                <a:gd name="connsiteX6" fmla="*/ 0 w 1487591"/>
                <a:gd name="connsiteY6" fmla="*/ 1482502 h 1482502"/>
                <a:gd name="connsiteX7" fmla="*/ 7540 w 1487591"/>
                <a:gd name="connsiteY7" fmla="*/ 1333182 h 1482502"/>
                <a:gd name="connsiteX8" fmla="*/ 1484889 w 1487591"/>
                <a:gd name="connsiteY8" fmla="*/ 0 h 148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7591" h="1482502">
                  <a:moveTo>
                    <a:pt x="1484889" y="0"/>
                  </a:moveTo>
                  <a:lnTo>
                    <a:pt x="1487591" y="137"/>
                  </a:lnTo>
                  <a:lnTo>
                    <a:pt x="1487591" y="174688"/>
                  </a:lnTo>
                  <a:lnTo>
                    <a:pt x="1487587" y="174688"/>
                  </a:lnTo>
                  <a:cubicBezTo>
                    <a:pt x="766145" y="174688"/>
                    <a:pt x="181301" y="759532"/>
                    <a:pt x="181301" y="1480974"/>
                  </a:cubicBezTo>
                  <a:lnTo>
                    <a:pt x="181369" y="1482316"/>
                  </a:lnTo>
                  <a:lnTo>
                    <a:pt x="0" y="1482502"/>
                  </a:lnTo>
                  <a:lnTo>
                    <a:pt x="7540" y="1333182"/>
                  </a:lnTo>
                  <a:cubicBezTo>
                    <a:pt x="83588" y="584353"/>
                    <a:pt x="715997" y="0"/>
                    <a:pt x="1484889" y="0"/>
                  </a:cubicBez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grpSp>
      <p:sp>
        <p:nvSpPr>
          <p:cNvPr id="47" name="Text Placeholder 46"/>
          <p:cNvSpPr>
            <a:spLocks noGrp="1"/>
          </p:cNvSpPr>
          <p:nvPr>
            <p:ph type="body" sz="quarter" idx="30"/>
          </p:nvPr>
        </p:nvSpPr>
        <p:spPr>
          <a:xfrm>
            <a:off x="4095693" y="2384912"/>
            <a:ext cx="1052026" cy="273280"/>
          </a:xfrm>
        </p:spPr>
        <p:txBody>
          <a:bodyPr/>
          <a:lstStyle>
            <a:lvl1pPr marL="0" indent="0" algn="ctr">
              <a:buNone/>
              <a:defRPr sz="1050" baseline="0">
                <a:latin typeface="+mj-lt"/>
              </a:defRPr>
            </a:lvl1pPr>
          </a:lstStyle>
          <a:p>
            <a:pPr algn="ctr"/>
            <a:endParaRPr lang="en-US" dirty="0"/>
          </a:p>
        </p:txBody>
      </p:sp>
      <p:sp>
        <p:nvSpPr>
          <p:cNvPr id="49" name="Text Placeholder 48"/>
          <p:cNvSpPr>
            <a:spLocks noGrp="1"/>
          </p:cNvSpPr>
          <p:nvPr>
            <p:ph type="body" sz="quarter" idx="31" hasCustomPrompt="1"/>
          </p:nvPr>
        </p:nvSpPr>
        <p:spPr>
          <a:xfrm>
            <a:off x="3647666" y="1531625"/>
            <a:ext cx="337053" cy="518990"/>
          </a:xfrm>
        </p:spPr>
        <p:txBody>
          <a:bodyPr/>
          <a:lstStyle>
            <a:lvl1pPr marL="0" indent="0">
              <a:buNone/>
              <a:defRPr sz="2800" b="1" i="0">
                <a:solidFill>
                  <a:schemeClr val="bg1"/>
                </a:solidFill>
                <a:latin typeface="+mj-lt"/>
                <a:cs typeface="Helvetica"/>
              </a:defRPr>
            </a:lvl1pPr>
          </a:lstStyle>
          <a:p>
            <a:pPr lvl="0"/>
            <a:r>
              <a:rPr lang="en-US" dirty="0"/>
              <a:t>1</a:t>
            </a:r>
          </a:p>
        </p:txBody>
      </p:sp>
      <p:sp>
        <p:nvSpPr>
          <p:cNvPr id="50" name="Text Placeholder 48"/>
          <p:cNvSpPr>
            <a:spLocks noGrp="1"/>
          </p:cNvSpPr>
          <p:nvPr>
            <p:ph type="body" sz="quarter" idx="32" hasCustomPrompt="1"/>
          </p:nvPr>
        </p:nvSpPr>
        <p:spPr>
          <a:xfrm>
            <a:off x="5209091" y="1531625"/>
            <a:ext cx="337053" cy="518990"/>
          </a:xfrm>
        </p:spPr>
        <p:txBody>
          <a:bodyPr/>
          <a:lstStyle>
            <a:lvl1pPr marL="0" indent="0">
              <a:buNone/>
              <a:defRPr sz="2800" b="1" i="0">
                <a:solidFill>
                  <a:schemeClr val="bg1"/>
                </a:solidFill>
                <a:latin typeface="+mj-lt"/>
                <a:cs typeface="Helvetica"/>
              </a:defRPr>
            </a:lvl1pPr>
          </a:lstStyle>
          <a:p>
            <a:pPr lvl="0"/>
            <a:r>
              <a:rPr lang="en-US" dirty="0"/>
              <a:t>2</a:t>
            </a:r>
          </a:p>
        </p:txBody>
      </p:sp>
      <p:sp>
        <p:nvSpPr>
          <p:cNvPr id="51" name="Text Placeholder 48"/>
          <p:cNvSpPr>
            <a:spLocks noGrp="1"/>
          </p:cNvSpPr>
          <p:nvPr>
            <p:ph type="body" sz="quarter" idx="33" hasCustomPrompt="1"/>
          </p:nvPr>
        </p:nvSpPr>
        <p:spPr>
          <a:xfrm>
            <a:off x="3647666" y="2676090"/>
            <a:ext cx="337053" cy="518990"/>
          </a:xfrm>
        </p:spPr>
        <p:txBody>
          <a:bodyPr/>
          <a:lstStyle>
            <a:lvl1pPr marL="0" indent="0">
              <a:buNone/>
              <a:defRPr sz="2800" b="1" i="0">
                <a:solidFill>
                  <a:schemeClr val="bg1"/>
                </a:solidFill>
                <a:latin typeface="+mj-lt"/>
                <a:cs typeface="Helvetica"/>
              </a:defRPr>
            </a:lvl1pPr>
          </a:lstStyle>
          <a:p>
            <a:pPr lvl="0"/>
            <a:r>
              <a:rPr lang="en-US" dirty="0"/>
              <a:t>4</a:t>
            </a:r>
          </a:p>
        </p:txBody>
      </p:sp>
      <p:sp>
        <p:nvSpPr>
          <p:cNvPr id="52" name="Text Placeholder 48"/>
          <p:cNvSpPr>
            <a:spLocks noGrp="1"/>
          </p:cNvSpPr>
          <p:nvPr>
            <p:ph type="body" sz="quarter" idx="34" hasCustomPrompt="1"/>
          </p:nvPr>
        </p:nvSpPr>
        <p:spPr>
          <a:xfrm>
            <a:off x="5140048" y="2761753"/>
            <a:ext cx="337053" cy="518990"/>
          </a:xfrm>
        </p:spPr>
        <p:txBody>
          <a:bodyPr/>
          <a:lstStyle>
            <a:lvl1pPr marL="0" indent="0">
              <a:buNone/>
              <a:defRPr sz="2800" b="1" i="0">
                <a:solidFill>
                  <a:schemeClr val="bg1"/>
                </a:solidFill>
                <a:latin typeface="+mj-lt"/>
                <a:cs typeface="Helvetica"/>
              </a:defRPr>
            </a:lvl1pPr>
          </a:lstStyle>
          <a:p>
            <a:pPr lvl="0"/>
            <a:r>
              <a:rPr lang="en-US" dirty="0"/>
              <a:t>3</a:t>
            </a:r>
          </a:p>
        </p:txBody>
      </p:sp>
      <p:sp>
        <p:nvSpPr>
          <p:cNvPr id="53" name="Text Placeholder 14"/>
          <p:cNvSpPr>
            <a:spLocks noGrp="1"/>
          </p:cNvSpPr>
          <p:nvPr>
            <p:ph type="body" sz="quarter" idx="28"/>
          </p:nvPr>
        </p:nvSpPr>
        <p:spPr>
          <a:xfrm>
            <a:off x="1216473" y="1544000"/>
            <a:ext cx="1681108" cy="216187"/>
          </a:xfrm>
        </p:spPr>
        <p:txBody>
          <a:bodyPr/>
          <a:lstStyle>
            <a:lvl1pPr marL="0" indent="0">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54" name="Text Placeholder 18"/>
          <p:cNvSpPr>
            <a:spLocks noGrp="1"/>
          </p:cNvSpPr>
          <p:nvPr>
            <p:ph type="body" sz="quarter" idx="35"/>
          </p:nvPr>
        </p:nvSpPr>
        <p:spPr>
          <a:xfrm>
            <a:off x="1216473" y="2015225"/>
            <a:ext cx="1681108" cy="230832"/>
          </a:xfrm>
        </p:spPr>
        <p:txBody>
          <a:bodyPr/>
          <a:lstStyle>
            <a:lvl1pPr marL="0" indent="0">
              <a:lnSpc>
                <a:spcPct val="100000"/>
              </a:lnSpc>
              <a:buNone/>
              <a:defRPr sz="900">
                <a:solidFill>
                  <a:srgbClr val="7F7F7F"/>
                </a:solidFill>
                <a:latin typeface="+mj-lt"/>
                <a:cs typeface="Helvetica"/>
              </a:defRPr>
            </a:lvl1pPr>
          </a:lstStyle>
          <a:p>
            <a:pPr lvl="0"/>
            <a:endParaRPr lang="en-US" dirty="0"/>
          </a:p>
        </p:txBody>
      </p:sp>
      <p:sp>
        <p:nvSpPr>
          <p:cNvPr id="55" name="Text Placeholder 20"/>
          <p:cNvSpPr>
            <a:spLocks noGrp="1"/>
          </p:cNvSpPr>
          <p:nvPr>
            <p:ph type="body" sz="quarter" idx="36" hasCustomPrompt="1"/>
          </p:nvPr>
        </p:nvSpPr>
        <p:spPr>
          <a:xfrm>
            <a:off x="2467180" y="1002507"/>
            <a:ext cx="445484" cy="413639"/>
          </a:xfrm>
        </p:spPr>
        <p:txBody>
          <a:bodyPr wrap="square" lIns="0" tIns="0" rIns="0" bIns="0">
            <a:spAutoFit/>
          </a:bodyPr>
          <a:lstStyle>
            <a:lvl1pPr marL="0" indent="0">
              <a:buNone/>
              <a:defRPr sz="2400" b="0" i="0">
                <a:solidFill>
                  <a:schemeClr val="bg1">
                    <a:lumMod val="50000"/>
                  </a:schemeClr>
                </a:solidFill>
                <a:latin typeface="+mj-lt"/>
                <a:cs typeface="Helvetica"/>
              </a:defRPr>
            </a:lvl1pPr>
          </a:lstStyle>
          <a:p>
            <a:pPr lvl="0"/>
            <a:r>
              <a:rPr lang="en-US" dirty="0"/>
              <a:t>01</a:t>
            </a:r>
          </a:p>
        </p:txBody>
      </p:sp>
      <p:sp>
        <p:nvSpPr>
          <p:cNvPr id="56" name="Text Placeholder 14"/>
          <p:cNvSpPr>
            <a:spLocks noGrp="1"/>
          </p:cNvSpPr>
          <p:nvPr>
            <p:ph type="body" sz="quarter" idx="37"/>
          </p:nvPr>
        </p:nvSpPr>
        <p:spPr>
          <a:xfrm>
            <a:off x="1216473" y="3229286"/>
            <a:ext cx="1698606" cy="220886"/>
          </a:xfrm>
        </p:spPr>
        <p:txBody>
          <a:bodyPr/>
          <a:lstStyle>
            <a:lvl1pPr marL="0" indent="0">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57" name="Text Placeholder 18"/>
          <p:cNvSpPr>
            <a:spLocks noGrp="1"/>
          </p:cNvSpPr>
          <p:nvPr>
            <p:ph type="body" sz="quarter" idx="38"/>
          </p:nvPr>
        </p:nvSpPr>
        <p:spPr>
          <a:xfrm>
            <a:off x="1216471" y="3700511"/>
            <a:ext cx="1698607" cy="208383"/>
          </a:xfrm>
        </p:spPr>
        <p:txBody>
          <a:bodyPr/>
          <a:lstStyle>
            <a:lvl1pPr marL="0" indent="0">
              <a:lnSpc>
                <a:spcPct val="100000"/>
              </a:lnSpc>
              <a:buNone/>
              <a:defRPr sz="900">
                <a:solidFill>
                  <a:srgbClr val="7F7F7F"/>
                </a:solidFill>
                <a:latin typeface="+mj-lt"/>
                <a:cs typeface="Helvetica"/>
              </a:defRPr>
            </a:lvl1pPr>
          </a:lstStyle>
          <a:p>
            <a:pPr lvl="0"/>
            <a:endParaRPr lang="en-US" dirty="0"/>
          </a:p>
        </p:txBody>
      </p:sp>
      <p:sp>
        <p:nvSpPr>
          <p:cNvPr id="58" name="Text Placeholder 20"/>
          <p:cNvSpPr>
            <a:spLocks noGrp="1"/>
          </p:cNvSpPr>
          <p:nvPr>
            <p:ph type="body" sz="quarter" idx="39" hasCustomPrompt="1"/>
          </p:nvPr>
        </p:nvSpPr>
        <p:spPr>
          <a:xfrm>
            <a:off x="2469595" y="2690477"/>
            <a:ext cx="445484" cy="413639"/>
          </a:xfrm>
        </p:spPr>
        <p:txBody>
          <a:bodyPr wrap="square" lIns="0" tIns="0" rIns="0" bIns="0">
            <a:spAutoFit/>
          </a:bodyPr>
          <a:lstStyle>
            <a:lvl1pPr marL="0" indent="0">
              <a:buNone/>
              <a:defRPr sz="2400" b="0" i="0">
                <a:solidFill>
                  <a:schemeClr val="bg1">
                    <a:lumMod val="50000"/>
                  </a:schemeClr>
                </a:solidFill>
                <a:latin typeface="+mj-lt"/>
                <a:cs typeface="Helvetica"/>
              </a:defRPr>
            </a:lvl1pPr>
          </a:lstStyle>
          <a:p>
            <a:pPr lvl="0"/>
            <a:r>
              <a:rPr lang="en-US" dirty="0"/>
              <a:t>02</a:t>
            </a:r>
          </a:p>
        </p:txBody>
      </p:sp>
      <p:sp>
        <p:nvSpPr>
          <p:cNvPr id="59" name="Text Placeholder 14"/>
          <p:cNvSpPr>
            <a:spLocks noGrp="1"/>
          </p:cNvSpPr>
          <p:nvPr>
            <p:ph type="body" sz="quarter" idx="40"/>
          </p:nvPr>
        </p:nvSpPr>
        <p:spPr>
          <a:xfrm>
            <a:off x="6292583" y="1566448"/>
            <a:ext cx="1560218" cy="246221"/>
          </a:xfrm>
        </p:spPr>
        <p:txBody>
          <a:bodyPr/>
          <a:lstStyle>
            <a:lvl1pPr marL="0" indent="0" algn="r">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60" name="Text Placeholder 18"/>
          <p:cNvSpPr>
            <a:spLocks noGrp="1"/>
          </p:cNvSpPr>
          <p:nvPr>
            <p:ph type="body" sz="quarter" idx="41"/>
          </p:nvPr>
        </p:nvSpPr>
        <p:spPr>
          <a:xfrm>
            <a:off x="6292583" y="2037674"/>
            <a:ext cx="1560218" cy="208383"/>
          </a:xfrm>
        </p:spPr>
        <p:txBody>
          <a:bodyPr/>
          <a:lstStyle>
            <a:lvl1pPr marL="0" indent="0" algn="r">
              <a:lnSpc>
                <a:spcPct val="100000"/>
              </a:lnSpc>
              <a:buNone/>
              <a:defRPr sz="900">
                <a:solidFill>
                  <a:srgbClr val="7F7F7F"/>
                </a:solidFill>
                <a:latin typeface="+mj-lt"/>
                <a:cs typeface="Helvetica"/>
              </a:defRPr>
            </a:lvl1pPr>
          </a:lstStyle>
          <a:p>
            <a:pPr lvl="0"/>
            <a:endParaRPr lang="en-US" dirty="0"/>
          </a:p>
        </p:txBody>
      </p:sp>
      <p:sp>
        <p:nvSpPr>
          <p:cNvPr id="61" name="Text Placeholder 20"/>
          <p:cNvSpPr>
            <a:spLocks noGrp="1"/>
          </p:cNvSpPr>
          <p:nvPr>
            <p:ph type="body" sz="quarter" idx="42" hasCustomPrompt="1"/>
          </p:nvPr>
        </p:nvSpPr>
        <p:spPr>
          <a:xfrm>
            <a:off x="6292582" y="1031996"/>
            <a:ext cx="445484" cy="413639"/>
          </a:xfrm>
        </p:spPr>
        <p:txBody>
          <a:bodyPr wrap="square" lIns="0" tIns="0" rIns="0" bIns="0">
            <a:spAutoFit/>
          </a:bodyPr>
          <a:lstStyle>
            <a:lvl1pPr marL="0" indent="0" algn="r">
              <a:buNone/>
              <a:defRPr sz="2400" b="0" i="0">
                <a:solidFill>
                  <a:schemeClr val="bg1">
                    <a:lumMod val="50000"/>
                  </a:schemeClr>
                </a:solidFill>
                <a:latin typeface="+mj-lt"/>
                <a:cs typeface="Helvetica"/>
              </a:defRPr>
            </a:lvl1pPr>
          </a:lstStyle>
          <a:p>
            <a:pPr lvl="0"/>
            <a:r>
              <a:rPr lang="en-US" dirty="0"/>
              <a:t>03</a:t>
            </a:r>
          </a:p>
        </p:txBody>
      </p:sp>
      <p:sp>
        <p:nvSpPr>
          <p:cNvPr id="62" name="Text Placeholder 14"/>
          <p:cNvSpPr>
            <a:spLocks noGrp="1"/>
          </p:cNvSpPr>
          <p:nvPr>
            <p:ph type="body" sz="quarter" idx="43"/>
          </p:nvPr>
        </p:nvSpPr>
        <p:spPr>
          <a:xfrm>
            <a:off x="6310080" y="3251735"/>
            <a:ext cx="1542721" cy="198437"/>
          </a:xfrm>
        </p:spPr>
        <p:txBody>
          <a:bodyPr/>
          <a:lstStyle>
            <a:lvl1pPr marL="0" indent="0" algn="r">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63" name="Text Placeholder 18"/>
          <p:cNvSpPr>
            <a:spLocks noGrp="1"/>
          </p:cNvSpPr>
          <p:nvPr>
            <p:ph type="body" sz="quarter" idx="44"/>
          </p:nvPr>
        </p:nvSpPr>
        <p:spPr>
          <a:xfrm>
            <a:off x="6310081" y="3722961"/>
            <a:ext cx="1542720" cy="185934"/>
          </a:xfrm>
        </p:spPr>
        <p:txBody>
          <a:bodyPr/>
          <a:lstStyle>
            <a:lvl1pPr marL="0" indent="0" algn="r">
              <a:lnSpc>
                <a:spcPct val="100000"/>
              </a:lnSpc>
              <a:buNone/>
              <a:defRPr sz="900">
                <a:solidFill>
                  <a:srgbClr val="7F7F7F"/>
                </a:solidFill>
                <a:latin typeface="+mj-lt"/>
                <a:cs typeface="Helvetica"/>
              </a:defRPr>
            </a:lvl1pPr>
          </a:lstStyle>
          <a:p>
            <a:pPr lvl="0"/>
            <a:endParaRPr lang="en-US" dirty="0"/>
          </a:p>
        </p:txBody>
      </p:sp>
      <p:sp>
        <p:nvSpPr>
          <p:cNvPr id="64" name="Text Placeholder 20"/>
          <p:cNvSpPr>
            <a:spLocks noGrp="1"/>
          </p:cNvSpPr>
          <p:nvPr>
            <p:ph type="body" sz="quarter" idx="45" hasCustomPrompt="1"/>
          </p:nvPr>
        </p:nvSpPr>
        <p:spPr>
          <a:xfrm>
            <a:off x="6310081" y="2712926"/>
            <a:ext cx="445484" cy="413639"/>
          </a:xfrm>
        </p:spPr>
        <p:txBody>
          <a:bodyPr wrap="square" lIns="0" tIns="0" rIns="0" bIns="0">
            <a:spAutoFit/>
          </a:bodyPr>
          <a:lstStyle>
            <a:lvl1pPr marL="0" indent="0" algn="r">
              <a:buNone/>
              <a:defRPr sz="2400" b="0" i="0">
                <a:solidFill>
                  <a:srgbClr val="428175"/>
                </a:solidFill>
                <a:latin typeface="+mj-lt"/>
                <a:cs typeface="Helvetica"/>
              </a:defRPr>
            </a:lvl1pPr>
          </a:lstStyle>
          <a:p>
            <a:pPr lvl="0"/>
            <a:r>
              <a:rPr lang="en-US" dirty="0"/>
              <a:t>04</a:t>
            </a:r>
          </a:p>
        </p:txBody>
      </p:sp>
    </p:spTree>
    <p:extLst>
      <p:ext uri="{BB962C8B-B14F-4D97-AF65-F5344CB8AC3E}">
        <p14:creationId xmlns:p14="http://schemas.microsoft.com/office/powerpoint/2010/main" val="1634980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DD6E-90B7-4C54-9571-8431857162F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42E57D-440D-4D57-9893-0B9691435BBD}"/>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9B3189C-9EC0-4F54-9519-DF5B4BAE31F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51978-2BFB-48AB-8DE6-5BA0362BCE19}"/>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6" name="Footer Placeholder 5">
            <a:extLst>
              <a:ext uri="{FF2B5EF4-FFF2-40B4-BE49-F238E27FC236}">
                <a16:creationId xmlns:a16="http://schemas.microsoft.com/office/drawing/2014/main" id="{42E5F324-158C-4720-A2D5-10CA8F7DF3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4EC096-9BCC-456E-AECD-EF478A3860DC}"/>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2449076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7BA7-6579-4374-963D-5B5A9C58CBB1}"/>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15E6C0C-D2C0-4B84-A08E-B49926713EA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657D4DB-472D-482A-927F-EA011D560F3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10F382-AC96-4B0F-945B-DE8825054D85}"/>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6" name="Footer Placeholder 5">
            <a:extLst>
              <a:ext uri="{FF2B5EF4-FFF2-40B4-BE49-F238E27FC236}">
                <a16:creationId xmlns:a16="http://schemas.microsoft.com/office/drawing/2014/main" id="{536DCC2E-2B52-4EFD-AA18-9A9902723F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B6239A-3EFD-49B8-AD23-42270D8910F4}"/>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1845362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3D35-AC49-4C89-A543-CA5DC815CF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12EB85-C6AD-4375-9768-7A7767FC27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F7364C-7A93-4FFB-A296-39754BACC74D}"/>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5" name="Footer Placeholder 4">
            <a:extLst>
              <a:ext uri="{FF2B5EF4-FFF2-40B4-BE49-F238E27FC236}">
                <a16:creationId xmlns:a16="http://schemas.microsoft.com/office/drawing/2014/main" id="{A1E532F0-E25B-4F62-BD15-4392208101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871683-555D-43F2-8E8D-58CEAB21FB70}"/>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3162386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37CEA2-B3A9-4E8A-A114-575071CB3140}"/>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F026E3-EEE9-42D1-8A27-CA2AAD48EEB7}"/>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E95ED6-F2A7-47EF-AE51-33EE8730423C}"/>
              </a:ext>
            </a:extLst>
          </p:cNvPr>
          <p:cNvSpPr>
            <a:spLocks noGrp="1"/>
          </p:cNvSpPr>
          <p:nvPr>
            <p:ph type="dt" sz="half" idx="10"/>
          </p:nvPr>
        </p:nvSpPr>
        <p:spPr/>
        <p:txBody>
          <a:bodyPr/>
          <a:lstStyle/>
          <a:p>
            <a:fld id="{A61BE697-D4A0-464D-8B4F-50114BEA8ADF}" type="datetimeFigureOut">
              <a:rPr lang="en-GB" smtClean="0"/>
              <a:t>21/11/2022</a:t>
            </a:fld>
            <a:endParaRPr lang="en-GB"/>
          </a:p>
        </p:txBody>
      </p:sp>
      <p:sp>
        <p:nvSpPr>
          <p:cNvPr id="5" name="Footer Placeholder 4">
            <a:extLst>
              <a:ext uri="{FF2B5EF4-FFF2-40B4-BE49-F238E27FC236}">
                <a16:creationId xmlns:a16="http://schemas.microsoft.com/office/drawing/2014/main" id="{90A95A2F-14B9-44D5-A270-282CA5A5BE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6DA90C-8949-49BD-8BFF-87004B0223B8}"/>
              </a:ext>
            </a:extLst>
          </p:cNvPr>
          <p:cNvSpPr>
            <a:spLocks noGrp="1"/>
          </p:cNvSpPr>
          <p:nvPr>
            <p:ph type="sldNum" sz="quarter" idx="12"/>
          </p:nvPr>
        </p:nvSpPr>
        <p:spPr/>
        <p:txBody>
          <a:bodyPr/>
          <a:lstStyle/>
          <a:p>
            <a:fld id="{627D38FA-1761-4F5C-AD79-112E95D4F924}" type="slidenum">
              <a:rPr lang="en-GB" smtClean="0"/>
              <a:t>‹Nr.›</a:t>
            </a:fld>
            <a:endParaRPr lang="en-GB"/>
          </a:p>
        </p:txBody>
      </p:sp>
    </p:spTree>
    <p:extLst>
      <p:ext uri="{BB962C8B-B14F-4D97-AF65-F5344CB8AC3E}">
        <p14:creationId xmlns:p14="http://schemas.microsoft.com/office/powerpoint/2010/main" val="256522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66591" y="1043195"/>
            <a:ext cx="4154557" cy="1790700"/>
          </a:xfrm>
          <a:prstGeom prst="rect">
            <a:avLst/>
          </a:prstGeom>
        </p:spPr>
        <p:txBody>
          <a:bodyPr anchor="b"/>
          <a:lstStyle>
            <a:lvl1pPr algn="ctr">
              <a:defRPr sz="4000">
                <a:solidFill>
                  <a:schemeClr val="bg2"/>
                </a:solidFill>
                <a:latin typeface="Garamond" panose="02020404030301010803" pitchFamily="18" charset="0"/>
              </a:defRPr>
            </a:lvl1pPr>
          </a:lstStyle>
          <a:p>
            <a:r>
              <a:rPr lang="en-US" dirty="0"/>
              <a:t>Click to edit Master title style</a:t>
            </a:r>
            <a:endParaRPr lang="fr-FR" dirty="0"/>
          </a:p>
        </p:txBody>
      </p:sp>
      <p:sp>
        <p:nvSpPr>
          <p:cNvPr id="3" name="Subtitle 2"/>
          <p:cNvSpPr>
            <a:spLocks noGrp="1"/>
          </p:cNvSpPr>
          <p:nvPr>
            <p:ph type="subTitle" idx="1"/>
          </p:nvPr>
        </p:nvSpPr>
        <p:spPr>
          <a:xfrm>
            <a:off x="4366590" y="2903745"/>
            <a:ext cx="4154558" cy="1241425"/>
          </a:xfrm>
          <a:prstGeom prst="rect">
            <a:avLst/>
          </a:prstGeom>
        </p:spPr>
        <p:txBody>
          <a:bodyPr/>
          <a:lstStyle>
            <a:lvl1pPr marL="0" indent="0" algn="ctr">
              <a:buNone/>
              <a:defRPr sz="2400">
                <a:solidFill>
                  <a:schemeClr val="tx1"/>
                </a:solidFill>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r-FR" dirty="0"/>
          </a:p>
        </p:txBody>
      </p:sp>
    </p:spTree>
    <p:extLst>
      <p:ext uri="{BB962C8B-B14F-4D97-AF65-F5344CB8AC3E}">
        <p14:creationId xmlns:p14="http://schemas.microsoft.com/office/powerpoint/2010/main" val="2859557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DC3B5FC-8D06-4E80-9BB8-63F1AFE4BE77}"/>
              </a:ext>
            </a:extLst>
          </p:cNvPr>
          <p:cNvSpPr>
            <a:spLocks noGrp="1"/>
          </p:cNvSpPr>
          <p:nvPr>
            <p:ph type="title"/>
          </p:nvPr>
        </p:nvSpPr>
        <p:spPr>
          <a:xfrm>
            <a:off x="2493817" y="1897725"/>
            <a:ext cx="6215207" cy="674025"/>
          </a:xfrm>
          <a:prstGeom prst="rect">
            <a:avLst/>
          </a:prstGeom>
        </p:spPr>
        <p:txBody>
          <a:bodyPr vert="horz" lIns="91440" tIns="45720" rIns="91440" bIns="45720" rtlCol="0" anchor="ctr">
            <a:normAutofit/>
          </a:body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4" name="Text Placeholder 4">
            <a:extLst>
              <a:ext uri="{FF2B5EF4-FFF2-40B4-BE49-F238E27FC236}">
                <a16:creationId xmlns:a16="http://schemas.microsoft.com/office/drawing/2014/main" id="{B4347C32-7375-4146-B2DE-89FBE1BEC8B9}"/>
              </a:ext>
            </a:extLst>
          </p:cNvPr>
          <p:cNvSpPr>
            <a:spLocks noGrp="1"/>
          </p:cNvSpPr>
          <p:nvPr>
            <p:ph idx="1"/>
          </p:nvPr>
        </p:nvSpPr>
        <p:spPr>
          <a:xfrm>
            <a:off x="2611582" y="2872362"/>
            <a:ext cx="5903768" cy="371512"/>
          </a:xfrm>
          <a:prstGeom prst="rect">
            <a:avLst/>
          </a:prstGeom>
        </p:spPr>
        <p:txBody>
          <a:bodyPr vert="horz" wrap="square" lIns="91440" tIns="45720" rIns="91440" bIns="45720" rtlCol="0">
            <a:spAutoFit/>
          </a:bodyPr>
          <a:lstStyle>
            <a:lvl1pPr>
              <a:defRPr sz="16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033801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540944" y="191868"/>
            <a:ext cx="6504393" cy="400110"/>
          </a:xfrm>
        </p:spPr>
        <p:txBody>
          <a:bodyPr/>
          <a:lstStyle>
            <a:lvl1pPr>
              <a:defRPr>
                <a:solidFill>
                  <a:schemeClr val="bg2"/>
                </a:solidFill>
              </a:defRPr>
            </a:lvl1pPr>
          </a:lstStyle>
          <a:p>
            <a:endParaRPr lang="en-US" dirty="0"/>
          </a:p>
        </p:txBody>
      </p:sp>
      <p:sp>
        <p:nvSpPr>
          <p:cNvPr id="7" name="Text Placeholder 6"/>
          <p:cNvSpPr>
            <a:spLocks noGrp="1"/>
          </p:cNvSpPr>
          <p:nvPr>
            <p:ph type="body" sz="quarter" idx="12"/>
          </p:nvPr>
        </p:nvSpPr>
        <p:spPr>
          <a:xfrm>
            <a:off x="637610" y="1028851"/>
            <a:ext cx="6407727" cy="368049"/>
          </a:xfrm>
        </p:spPr>
        <p:txBody>
          <a:bodyPr/>
          <a:lstStyle>
            <a:lvl1pPr marL="0" indent="0">
              <a:buFont typeface="+mj-lt"/>
              <a:buNone/>
              <a:defRPr sz="1600" baseline="0">
                <a:solidFill>
                  <a:schemeClr val="tx1"/>
                </a:solidFill>
              </a:defRPr>
            </a:lvl1pPr>
          </a:lstStyle>
          <a:p>
            <a:pPr lvl="0"/>
            <a:endParaRPr lang="en-US" dirty="0"/>
          </a:p>
        </p:txBody>
      </p:sp>
    </p:spTree>
    <p:extLst>
      <p:ext uri="{BB962C8B-B14F-4D97-AF65-F5344CB8AC3E}">
        <p14:creationId xmlns:p14="http://schemas.microsoft.com/office/powerpoint/2010/main" val="1099605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0284" y="363438"/>
            <a:ext cx="1813989" cy="461665"/>
          </a:xfrm>
        </p:spPr>
        <p:txBody>
          <a:bodyPr/>
          <a:lstStyle>
            <a:lvl1pPr>
              <a:defRPr baseline="0"/>
            </a:lvl1pPr>
          </a:lstStyle>
          <a:p>
            <a:endParaRPr lang="en-US" dirty="0"/>
          </a:p>
        </p:txBody>
      </p:sp>
      <p:sp>
        <p:nvSpPr>
          <p:cNvPr id="5" name="Text Placeholder 6"/>
          <p:cNvSpPr>
            <a:spLocks noGrp="1"/>
          </p:cNvSpPr>
          <p:nvPr>
            <p:ph type="body" sz="quarter" idx="12"/>
          </p:nvPr>
        </p:nvSpPr>
        <p:spPr>
          <a:xfrm>
            <a:off x="2484604" y="357557"/>
            <a:ext cx="2856323" cy="3219125"/>
          </a:xfrm>
        </p:spPr>
        <p:txBody>
          <a:bodyPr/>
          <a:lstStyle>
            <a:lvl1pPr marL="0" indent="0">
              <a:buNone/>
              <a:defRPr baseline="0"/>
            </a:lvl1pPr>
          </a:lstStyle>
          <a:p>
            <a:pPr lvl="0"/>
            <a:endParaRPr lang="en-US" dirty="0"/>
          </a:p>
        </p:txBody>
      </p:sp>
      <p:sp>
        <p:nvSpPr>
          <p:cNvPr id="14" name="Picture Placeholder 13"/>
          <p:cNvSpPr>
            <a:spLocks noGrp="1"/>
          </p:cNvSpPr>
          <p:nvPr>
            <p:ph type="pic" sz="quarter" idx="13"/>
          </p:nvPr>
        </p:nvSpPr>
        <p:spPr>
          <a:xfrm>
            <a:off x="5576455" y="363438"/>
            <a:ext cx="3407261" cy="3213245"/>
          </a:xfrm>
          <a:solidFill>
            <a:schemeClr val="bg1">
              <a:lumMod val="95000"/>
            </a:schemeClr>
          </a:solidFill>
          <a:ln>
            <a:noFill/>
          </a:ln>
        </p:spPr>
        <p:txBody>
          <a:bodyPr/>
          <a:lstStyle/>
          <a:p>
            <a:endParaRPr lang="en-GB"/>
          </a:p>
        </p:txBody>
      </p:sp>
    </p:spTree>
    <p:extLst>
      <p:ext uri="{BB962C8B-B14F-4D97-AF65-F5344CB8AC3E}">
        <p14:creationId xmlns:p14="http://schemas.microsoft.com/office/powerpoint/2010/main" val="1241521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9"/>
          <p:cNvSpPr>
            <a:spLocks noGrp="1"/>
          </p:cNvSpPr>
          <p:nvPr>
            <p:ph type="pic" sz="quarter" idx="40"/>
          </p:nvPr>
        </p:nvSpPr>
        <p:spPr>
          <a:xfrm>
            <a:off x="2996029" y="95940"/>
            <a:ext cx="1655064" cy="1901186"/>
          </a:xfrm>
          <a:solidFill>
            <a:schemeClr val="bg1">
              <a:lumMod val="95000"/>
            </a:schemeClr>
          </a:solidFill>
        </p:spPr>
        <p:txBody>
          <a:bodyPr/>
          <a:lstStyle/>
          <a:p>
            <a:endParaRPr lang="en-GB" dirty="0"/>
          </a:p>
        </p:txBody>
      </p:sp>
      <p:sp>
        <p:nvSpPr>
          <p:cNvPr id="15" name="Picture Placeholder 9"/>
          <p:cNvSpPr>
            <a:spLocks noGrp="1"/>
          </p:cNvSpPr>
          <p:nvPr>
            <p:ph type="pic" sz="quarter" idx="42"/>
          </p:nvPr>
        </p:nvSpPr>
        <p:spPr>
          <a:xfrm>
            <a:off x="2996029" y="2073079"/>
            <a:ext cx="1655064" cy="1901186"/>
          </a:xfrm>
          <a:solidFill>
            <a:schemeClr val="bg1">
              <a:lumMod val="95000"/>
            </a:schemeClr>
          </a:solidFill>
        </p:spPr>
        <p:txBody>
          <a:bodyPr/>
          <a:lstStyle/>
          <a:p>
            <a:endParaRPr lang="en-GB" dirty="0"/>
          </a:p>
        </p:txBody>
      </p:sp>
      <p:sp>
        <p:nvSpPr>
          <p:cNvPr id="17" name="Picture Placeholder 9"/>
          <p:cNvSpPr>
            <a:spLocks noGrp="1"/>
          </p:cNvSpPr>
          <p:nvPr>
            <p:ph type="pic" sz="quarter" idx="43"/>
          </p:nvPr>
        </p:nvSpPr>
        <p:spPr>
          <a:xfrm>
            <a:off x="4733389" y="95940"/>
            <a:ext cx="1655064" cy="1901186"/>
          </a:xfrm>
          <a:solidFill>
            <a:schemeClr val="bg1">
              <a:lumMod val="95000"/>
            </a:schemeClr>
          </a:solidFill>
        </p:spPr>
        <p:txBody>
          <a:bodyPr/>
          <a:lstStyle/>
          <a:p>
            <a:endParaRPr lang="en-GB"/>
          </a:p>
        </p:txBody>
      </p:sp>
      <p:sp>
        <p:nvSpPr>
          <p:cNvPr id="18" name="Picture Placeholder 9"/>
          <p:cNvSpPr>
            <a:spLocks noGrp="1"/>
          </p:cNvSpPr>
          <p:nvPr>
            <p:ph type="pic" sz="quarter" idx="44"/>
          </p:nvPr>
        </p:nvSpPr>
        <p:spPr>
          <a:xfrm>
            <a:off x="4733389" y="2073079"/>
            <a:ext cx="1655064" cy="1901186"/>
          </a:xfrm>
          <a:solidFill>
            <a:schemeClr val="bg1">
              <a:lumMod val="95000"/>
            </a:schemeClr>
          </a:solidFill>
        </p:spPr>
        <p:txBody>
          <a:bodyPr/>
          <a:lstStyle/>
          <a:p>
            <a:endParaRPr lang="en-GB" dirty="0"/>
          </a:p>
        </p:txBody>
      </p:sp>
    </p:spTree>
    <p:extLst>
      <p:ext uri="{BB962C8B-B14F-4D97-AF65-F5344CB8AC3E}">
        <p14:creationId xmlns:p14="http://schemas.microsoft.com/office/powerpoint/2010/main" val="4110325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88298" y="347227"/>
            <a:ext cx="4726415" cy="400110"/>
          </a:xfrm>
        </p:spPr>
        <p:txBody>
          <a:bodyPr/>
          <a:lstStyle>
            <a:lvl1pPr algn="ctr">
              <a:defRPr/>
            </a:lvl1pPr>
          </a:lstStyle>
          <a:p>
            <a:endParaRPr lang="en-US" dirty="0"/>
          </a:p>
        </p:txBody>
      </p:sp>
      <p:sp>
        <p:nvSpPr>
          <p:cNvPr id="4" name="Text Placeholder 18"/>
          <p:cNvSpPr>
            <a:spLocks noGrp="1"/>
          </p:cNvSpPr>
          <p:nvPr>
            <p:ph type="body" sz="quarter" idx="29"/>
          </p:nvPr>
        </p:nvSpPr>
        <p:spPr>
          <a:xfrm>
            <a:off x="2388299" y="756154"/>
            <a:ext cx="4726414" cy="246221"/>
          </a:xfrm>
        </p:spPr>
        <p:txBody>
          <a:bodyPr/>
          <a:lstStyle>
            <a:lvl1pPr marL="0" indent="0" algn="ctr">
              <a:lnSpc>
                <a:spcPct val="100000"/>
              </a:lnSpc>
              <a:buNone/>
              <a:defRPr sz="1000" b="0" i="0">
                <a:solidFill>
                  <a:srgbClr val="7F7F7F"/>
                </a:solidFill>
                <a:latin typeface="+mj-lt"/>
                <a:cs typeface="Helvetica Light"/>
              </a:defRPr>
            </a:lvl1pPr>
          </a:lstStyle>
          <a:p>
            <a:pPr lvl="0"/>
            <a:endParaRPr lang="en-US" dirty="0"/>
          </a:p>
        </p:txBody>
      </p:sp>
      <p:sp>
        <p:nvSpPr>
          <p:cNvPr id="5" name="Text Placeholder 14"/>
          <p:cNvSpPr>
            <a:spLocks noGrp="1"/>
          </p:cNvSpPr>
          <p:nvPr>
            <p:ph type="body" sz="quarter" idx="27"/>
          </p:nvPr>
        </p:nvSpPr>
        <p:spPr>
          <a:xfrm>
            <a:off x="1336360" y="2629559"/>
            <a:ext cx="1397041" cy="276999"/>
          </a:xfrm>
        </p:spPr>
        <p:txBody>
          <a:bodyPr/>
          <a:lstStyle>
            <a:lvl1pPr marL="0" indent="0" algn="ctr">
              <a:lnSpc>
                <a:spcPct val="100000"/>
              </a:lnSpc>
              <a:buNone/>
              <a:defRPr sz="1200" b="1" i="0">
                <a:solidFill>
                  <a:schemeClr val="accent1"/>
                </a:solidFill>
                <a:latin typeface="+mj-lt"/>
                <a:cs typeface="Arial" panose="020B0604020202020204" pitchFamily="34" charset="0"/>
              </a:defRPr>
            </a:lvl1pPr>
          </a:lstStyle>
          <a:p>
            <a:pPr lvl="0"/>
            <a:endParaRPr lang="en-US" dirty="0"/>
          </a:p>
        </p:txBody>
      </p:sp>
      <p:sp>
        <p:nvSpPr>
          <p:cNvPr id="6" name="Text Placeholder 18"/>
          <p:cNvSpPr>
            <a:spLocks noGrp="1"/>
          </p:cNvSpPr>
          <p:nvPr>
            <p:ph type="body" sz="quarter" idx="28"/>
          </p:nvPr>
        </p:nvSpPr>
        <p:spPr>
          <a:xfrm>
            <a:off x="1336360" y="3063420"/>
            <a:ext cx="1397041" cy="230832"/>
          </a:xfrm>
        </p:spPr>
        <p:txBody>
          <a:bodyPr/>
          <a:lstStyle>
            <a:lvl1pPr marL="0" indent="0" algn="ctr">
              <a:lnSpc>
                <a:spcPct val="90000"/>
              </a:lnSpc>
              <a:buNone/>
              <a:defRPr sz="1000">
                <a:solidFill>
                  <a:srgbClr val="0F5880"/>
                </a:solidFill>
                <a:latin typeface="+mj-lt"/>
                <a:cs typeface="Arial" panose="020B0604020202020204" pitchFamily="34" charset="0"/>
              </a:defRPr>
            </a:lvl1pPr>
          </a:lstStyle>
          <a:p>
            <a:pPr lvl="0"/>
            <a:endParaRPr lang="en-US" dirty="0"/>
          </a:p>
        </p:txBody>
      </p:sp>
      <p:sp>
        <p:nvSpPr>
          <p:cNvPr id="7" name="Text Placeholder 14"/>
          <p:cNvSpPr>
            <a:spLocks noGrp="1"/>
          </p:cNvSpPr>
          <p:nvPr>
            <p:ph type="body" sz="quarter" idx="30"/>
          </p:nvPr>
        </p:nvSpPr>
        <p:spPr>
          <a:xfrm>
            <a:off x="3054040" y="2621982"/>
            <a:ext cx="1529894" cy="276999"/>
          </a:xfrm>
        </p:spPr>
        <p:txBody>
          <a:bodyPr/>
          <a:lstStyle>
            <a:lvl1pPr marL="0" indent="0" algn="ctr">
              <a:lnSpc>
                <a:spcPct val="100000"/>
              </a:lnSpc>
              <a:buNone/>
              <a:defRPr sz="1200" b="1" i="0">
                <a:solidFill>
                  <a:schemeClr val="accent2"/>
                </a:solidFill>
                <a:latin typeface="+mj-lt"/>
                <a:cs typeface="Arial" panose="020B0604020202020204" pitchFamily="34" charset="0"/>
              </a:defRPr>
            </a:lvl1pPr>
          </a:lstStyle>
          <a:p>
            <a:pPr lvl="0"/>
            <a:endParaRPr lang="en-US" dirty="0"/>
          </a:p>
        </p:txBody>
      </p:sp>
      <p:sp>
        <p:nvSpPr>
          <p:cNvPr id="8" name="Text Placeholder 18"/>
          <p:cNvSpPr>
            <a:spLocks noGrp="1"/>
          </p:cNvSpPr>
          <p:nvPr>
            <p:ph type="body" sz="quarter" idx="31"/>
          </p:nvPr>
        </p:nvSpPr>
        <p:spPr>
          <a:xfrm>
            <a:off x="3054040" y="3055843"/>
            <a:ext cx="1529893" cy="230832"/>
          </a:xfrm>
        </p:spPr>
        <p:txBody>
          <a:bodyPr/>
          <a:lstStyle>
            <a:lvl1pPr marL="0" indent="0" algn="ctr">
              <a:lnSpc>
                <a:spcPct val="90000"/>
              </a:lnSpc>
              <a:buNone/>
              <a:defRPr sz="1000">
                <a:solidFill>
                  <a:srgbClr val="0F5880"/>
                </a:solidFill>
                <a:latin typeface="+mj-lt"/>
                <a:cs typeface="Arial" panose="020B0604020202020204" pitchFamily="34" charset="0"/>
              </a:defRPr>
            </a:lvl1pPr>
          </a:lstStyle>
          <a:p>
            <a:pPr lvl="0"/>
            <a:endParaRPr lang="en-US" dirty="0"/>
          </a:p>
        </p:txBody>
      </p:sp>
      <p:sp>
        <p:nvSpPr>
          <p:cNvPr id="9" name="Text Placeholder 14"/>
          <p:cNvSpPr>
            <a:spLocks noGrp="1"/>
          </p:cNvSpPr>
          <p:nvPr>
            <p:ph type="body" sz="quarter" idx="32"/>
          </p:nvPr>
        </p:nvSpPr>
        <p:spPr>
          <a:xfrm>
            <a:off x="4883792" y="2621982"/>
            <a:ext cx="1529894" cy="276999"/>
          </a:xfrm>
        </p:spPr>
        <p:txBody>
          <a:bodyPr/>
          <a:lstStyle>
            <a:lvl1pPr marL="0" indent="0" algn="ctr">
              <a:lnSpc>
                <a:spcPct val="100000"/>
              </a:lnSpc>
              <a:buNone/>
              <a:defRPr sz="1200" b="1" i="0">
                <a:solidFill>
                  <a:schemeClr val="accent3"/>
                </a:solidFill>
                <a:latin typeface="+mj-lt"/>
                <a:cs typeface="Arial" panose="020B0604020202020204" pitchFamily="34" charset="0"/>
              </a:defRPr>
            </a:lvl1pPr>
          </a:lstStyle>
          <a:p>
            <a:pPr lvl="0"/>
            <a:endParaRPr lang="en-US" dirty="0"/>
          </a:p>
        </p:txBody>
      </p:sp>
      <p:sp>
        <p:nvSpPr>
          <p:cNvPr id="10" name="Text Placeholder 18"/>
          <p:cNvSpPr>
            <a:spLocks noGrp="1"/>
          </p:cNvSpPr>
          <p:nvPr>
            <p:ph type="body" sz="quarter" idx="33"/>
          </p:nvPr>
        </p:nvSpPr>
        <p:spPr>
          <a:xfrm>
            <a:off x="4883792" y="3055843"/>
            <a:ext cx="1529893" cy="230832"/>
          </a:xfrm>
        </p:spPr>
        <p:txBody>
          <a:bodyPr/>
          <a:lstStyle>
            <a:lvl1pPr marL="0" indent="0" algn="ctr">
              <a:lnSpc>
                <a:spcPct val="90000"/>
              </a:lnSpc>
              <a:buNone/>
              <a:defRPr sz="1000">
                <a:solidFill>
                  <a:srgbClr val="0F5880"/>
                </a:solidFill>
                <a:latin typeface="+mj-lt"/>
                <a:cs typeface="Arial" panose="020B0604020202020204" pitchFamily="34" charset="0"/>
              </a:defRPr>
            </a:lvl1pPr>
          </a:lstStyle>
          <a:p>
            <a:pPr lvl="0"/>
            <a:endParaRPr lang="en-US" dirty="0"/>
          </a:p>
        </p:txBody>
      </p:sp>
      <p:sp>
        <p:nvSpPr>
          <p:cNvPr id="11" name="Text Placeholder 14"/>
          <p:cNvSpPr>
            <a:spLocks noGrp="1"/>
          </p:cNvSpPr>
          <p:nvPr>
            <p:ph type="body" sz="quarter" idx="34"/>
          </p:nvPr>
        </p:nvSpPr>
        <p:spPr>
          <a:xfrm>
            <a:off x="6720471" y="2621982"/>
            <a:ext cx="1383836" cy="276999"/>
          </a:xfrm>
        </p:spPr>
        <p:txBody>
          <a:bodyPr/>
          <a:lstStyle>
            <a:lvl1pPr marL="0" indent="0" algn="ctr">
              <a:lnSpc>
                <a:spcPct val="100000"/>
              </a:lnSpc>
              <a:buNone/>
              <a:defRPr sz="1200" b="1" i="0">
                <a:solidFill>
                  <a:schemeClr val="accent4"/>
                </a:solidFill>
                <a:latin typeface="+mj-lt"/>
                <a:cs typeface="Arial" panose="020B0604020202020204" pitchFamily="34" charset="0"/>
              </a:defRPr>
            </a:lvl1pPr>
          </a:lstStyle>
          <a:p>
            <a:pPr lvl="0"/>
            <a:endParaRPr lang="en-US" dirty="0"/>
          </a:p>
        </p:txBody>
      </p:sp>
      <p:sp>
        <p:nvSpPr>
          <p:cNvPr id="12" name="Text Placeholder 18"/>
          <p:cNvSpPr>
            <a:spLocks noGrp="1"/>
          </p:cNvSpPr>
          <p:nvPr>
            <p:ph type="body" sz="quarter" idx="35"/>
          </p:nvPr>
        </p:nvSpPr>
        <p:spPr>
          <a:xfrm>
            <a:off x="6720472" y="3055843"/>
            <a:ext cx="1383835" cy="230832"/>
          </a:xfrm>
        </p:spPr>
        <p:txBody>
          <a:bodyPr/>
          <a:lstStyle>
            <a:lvl1pPr marL="0" indent="0" algn="ctr">
              <a:lnSpc>
                <a:spcPct val="90000"/>
              </a:lnSpc>
              <a:buNone/>
              <a:defRPr sz="1000">
                <a:solidFill>
                  <a:srgbClr val="0F5880"/>
                </a:solidFill>
                <a:latin typeface="+mj-lt"/>
                <a:cs typeface="Arial" panose="020B0604020202020204" pitchFamily="34" charset="0"/>
              </a:defRPr>
            </a:lvl1pPr>
          </a:lstStyle>
          <a:p>
            <a:pPr lvl="0"/>
            <a:endParaRPr lang="en-US" dirty="0"/>
          </a:p>
        </p:txBody>
      </p:sp>
      <p:sp>
        <p:nvSpPr>
          <p:cNvPr id="17" name="Oval 16"/>
          <p:cNvSpPr/>
          <p:nvPr userDrawn="1"/>
        </p:nvSpPr>
        <p:spPr>
          <a:xfrm flipH="1">
            <a:off x="1405634" y="1369252"/>
            <a:ext cx="972344" cy="831273"/>
          </a:xfrm>
          <a:prstGeom prst="ellipse">
            <a:avLst/>
          </a:prstGeom>
          <a:ln w="38100" cap="rnd">
            <a:solidFill>
              <a:srgbClr val="FFFFFF"/>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r>
              <a:rPr lang="en-US" sz="2000" kern="1200" dirty="0">
                <a:solidFill>
                  <a:schemeClr val="tx1">
                    <a:lumMod val="50000"/>
                    <a:lumOff val="50000"/>
                  </a:schemeClr>
                </a:solidFill>
                <a:latin typeface="+mj-lt"/>
                <a:cs typeface="Arial" panose="020B0604020202020204" pitchFamily="34" charset="0"/>
              </a:rPr>
              <a:t>76</a:t>
            </a:r>
            <a:r>
              <a:rPr lang="en-US" sz="2000" kern="1200" dirty="0">
                <a:solidFill>
                  <a:schemeClr val="tx1">
                    <a:lumMod val="50000"/>
                    <a:lumOff val="50000"/>
                  </a:schemeClr>
                </a:solidFill>
                <a:latin typeface="+mj-lt"/>
                <a:cs typeface="Helvetica"/>
              </a:rPr>
              <a:t>%</a:t>
            </a:r>
          </a:p>
        </p:txBody>
      </p:sp>
      <p:sp>
        <p:nvSpPr>
          <p:cNvPr id="18" name="Arc 17"/>
          <p:cNvSpPr/>
          <p:nvPr userDrawn="1"/>
        </p:nvSpPr>
        <p:spPr>
          <a:xfrm flipH="1">
            <a:off x="1405634" y="1369252"/>
            <a:ext cx="972344" cy="831273"/>
          </a:xfrm>
          <a:prstGeom prst="arc">
            <a:avLst>
              <a:gd name="adj1" fmla="val 20984215"/>
              <a:gd name="adj2" fmla="val 16212414"/>
            </a:avLst>
          </a:prstGeom>
          <a:ln w="762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sz="3600" kern="1200" dirty="0">
              <a:solidFill>
                <a:schemeClr val="tx1">
                  <a:lumMod val="65000"/>
                  <a:lumOff val="35000"/>
                </a:schemeClr>
              </a:solidFill>
            </a:endParaRPr>
          </a:p>
        </p:txBody>
      </p:sp>
      <p:sp>
        <p:nvSpPr>
          <p:cNvPr id="20" name="Oval 19"/>
          <p:cNvSpPr/>
          <p:nvPr userDrawn="1"/>
        </p:nvSpPr>
        <p:spPr>
          <a:xfrm flipH="1">
            <a:off x="3267526" y="1369251"/>
            <a:ext cx="972344" cy="831273"/>
          </a:xfrm>
          <a:prstGeom prst="ellipse">
            <a:avLst/>
          </a:prstGeom>
          <a:ln w="38100" cap="rnd">
            <a:solidFill>
              <a:srgbClr val="FFFFFF"/>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algn="ctr" defTabSz="457200" rtl="0" eaLnBrk="1" latinLnBrk="0" hangingPunct="1"/>
            <a:r>
              <a:rPr lang="en-US" sz="2000" kern="1200" dirty="0">
                <a:solidFill>
                  <a:schemeClr val="tx1">
                    <a:lumMod val="50000"/>
                    <a:lumOff val="50000"/>
                  </a:schemeClr>
                </a:solidFill>
                <a:latin typeface="+mj-lt"/>
                <a:ea typeface="+mn-ea"/>
                <a:cs typeface="Arial" panose="020B0604020202020204" pitchFamily="34" charset="0"/>
              </a:rPr>
              <a:t>64%</a:t>
            </a:r>
          </a:p>
        </p:txBody>
      </p:sp>
      <p:sp>
        <p:nvSpPr>
          <p:cNvPr id="21" name="Arc 20"/>
          <p:cNvSpPr/>
          <p:nvPr userDrawn="1"/>
        </p:nvSpPr>
        <p:spPr>
          <a:xfrm flipH="1">
            <a:off x="3267526" y="1369251"/>
            <a:ext cx="972344" cy="831273"/>
          </a:xfrm>
          <a:prstGeom prst="arc">
            <a:avLst>
              <a:gd name="adj1" fmla="val 3038232"/>
              <a:gd name="adj2" fmla="val 16212414"/>
            </a:avLst>
          </a:prstGeom>
          <a:ln w="76200" cap="rnd">
            <a:solidFill>
              <a:schemeClr val="accent2"/>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sz="3600" kern="1200" dirty="0">
              <a:solidFill>
                <a:schemeClr val="tx1">
                  <a:lumMod val="65000"/>
                  <a:lumOff val="35000"/>
                </a:schemeClr>
              </a:solidFill>
            </a:endParaRPr>
          </a:p>
        </p:txBody>
      </p:sp>
      <p:sp>
        <p:nvSpPr>
          <p:cNvPr id="22" name="Oval 21"/>
          <p:cNvSpPr/>
          <p:nvPr userDrawn="1"/>
        </p:nvSpPr>
        <p:spPr>
          <a:xfrm flipH="1">
            <a:off x="5099500" y="1369251"/>
            <a:ext cx="972344" cy="831273"/>
          </a:xfrm>
          <a:prstGeom prst="ellipse">
            <a:avLst/>
          </a:prstGeom>
          <a:ln w="38100" cap="rnd">
            <a:solidFill>
              <a:srgbClr val="FFFFFF"/>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algn="ctr" defTabSz="457200" rtl="0" eaLnBrk="1" latinLnBrk="0" hangingPunct="1"/>
            <a:r>
              <a:rPr lang="en-US" sz="2000" kern="1200" dirty="0">
                <a:solidFill>
                  <a:schemeClr val="tx1">
                    <a:lumMod val="50000"/>
                    <a:lumOff val="50000"/>
                  </a:schemeClr>
                </a:solidFill>
                <a:latin typeface="+mj-lt"/>
                <a:ea typeface="+mn-ea"/>
                <a:cs typeface="Arial" panose="020B0604020202020204" pitchFamily="34" charset="0"/>
              </a:rPr>
              <a:t>33%</a:t>
            </a:r>
          </a:p>
        </p:txBody>
      </p:sp>
      <p:sp>
        <p:nvSpPr>
          <p:cNvPr id="23" name="Arc 22"/>
          <p:cNvSpPr/>
          <p:nvPr userDrawn="1"/>
        </p:nvSpPr>
        <p:spPr>
          <a:xfrm flipH="1">
            <a:off x="5099500" y="1369251"/>
            <a:ext cx="972344" cy="831273"/>
          </a:xfrm>
          <a:prstGeom prst="arc">
            <a:avLst>
              <a:gd name="adj1" fmla="val 9030343"/>
              <a:gd name="adj2" fmla="val 16212414"/>
            </a:avLst>
          </a:prstGeom>
          <a:ln w="76200" cap="rnd">
            <a:solidFill>
              <a:schemeClr val="accent3"/>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sz="3600" kern="1200" dirty="0">
              <a:solidFill>
                <a:schemeClr val="tx1">
                  <a:lumMod val="65000"/>
                  <a:lumOff val="35000"/>
                </a:schemeClr>
              </a:solidFill>
            </a:endParaRPr>
          </a:p>
        </p:txBody>
      </p:sp>
      <p:sp>
        <p:nvSpPr>
          <p:cNvPr id="24" name="Oval 23"/>
          <p:cNvSpPr/>
          <p:nvPr userDrawn="1"/>
        </p:nvSpPr>
        <p:spPr>
          <a:xfrm flipH="1">
            <a:off x="6938401" y="1369252"/>
            <a:ext cx="972344" cy="831273"/>
          </a:xfrm>
          <a:prstGeom prst="ellipse">
            <a:avLst/>
          </a:prstGeom>
          <a:ln w="38100" cap="rnd">
            <a:solidFill>
              <a:srgbClr val="FFFFFF"/>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algn="ctr" defTabSz="457200" rtl="0" eaLnBrk="1" latinLnBrk="0" hangingPunct="1"/>
            <a:r>
              <a:rPr lang="en-US" sz="2000" kern="1200" dirty="0">
                <a:solidFill>
                  <a:schemeClr val="tx1">
                    <a:lumMod val="50000"/>
                    <a:lumOff val="50000"/>
                  </a:schemeClr>
                </a:solidFill>
                <a:latin typeface="+mj-lt"/>
                <a:ea typeface="+mn-ea"/>
                <a:cs typeface="Arial" panose="020B0604020202020204" pitchFamily="34" charset="0"/>
              </a:rPr>
              <a:t>92%</a:t>
            </a:r>
          </a:p>
        </p:txBody>
      </p:sp>
      <p:sp>
        <p:nvSpPr>
          <p:cNvPr id="25" name="Arc 24"/>
          <p:cNvSpPr/>
          <p:nvPr userDrawn="1"/>
        </p:nvSpPr>
        <p:spPr>
          <a:xfrm flipH="1">
            <a:off x="6938401" y="1369252"/>
            <a:ext cx="972344" cy="831273"/>
          </a:xfrm>
          <a:prstGeom prst="arc">
            <a:avLst>
              <a:gd name="adj1" fmla="val 18639645"/>
              <a:gd name="adj2" fmla="val 16212414"/>
            </a:avLst>
          </a:prstGeom>
          <a:ln w="76200" cap="rnd">
            <a:solidFill>
              <a:schemeClr val="accent4"/>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sz="3600" kern="1200" dirty="0">
              <a:solidFill>
                <a:schemeClr val="tx1">
                  <a:lumMod val="65000"/>
                  <a:lumOff val="35000"/>
                </a:schemeClr>
              </a:solidFill>
            </a:endParaRPr>
          </a:p>
        </p:txBody>
      </p:sp>
    </p:spTree>
    <p:extLst>
      <p:ext uri="{BB962C8B-B14F-4D97-AF65-F5344CB8AC3E}">
        <p14:creationId xmlns:p14="http://schemas.microsoft.com/office/powerpoint/2010/main" val="93329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6FFF-1BA4-4EB9-B21F-C501A03EAEDB}"/>
              </a:ext>
            </a:extLst>
          </p:cNvPr>
          <p:cNvSpPr>
            <a:spLocks noGrp="1"/>
          </p:cNvSpPr>
          <p:nvPr>
            <p:ph type="title" hasCustomPrompt="1"/>
          </p:nvPr>
        </p:nvSpPr>
        <p:spPr>
          <a:xfrm>
            <a:off x="1999967" y="266308"/>
            <a:ext cx="4726415" cy="400110"/>
          </a:xfrm>
        </p:spPr>
        <p:txBody>
          <a:bodyPr/>
          <a:lstStyle>
            <a:lvl1pPr algn="ctr">
              <a:defRPr/>
            </a:lvl1pPr>
          </a:lstStyle>
          <a:p>
            <a:r>
              <a:rPr lang="en-US" dirty="0"/>
              <a:t>Partners</a:t>
            </a:r>
            <a:endParaRPr lang="fr-FR" dirty="0"/>
          </a:p>
        </p:txBody>
      </p:sp>
      <p:pic>
        <p:nvPicPr>
          <p:cNvPr id="6" name="Picture 5" descr="Logo, company name&#10;&#10;Description automatically generated">
            <a:extLst>
              <a:ext uri="{FF2B5EF4-FFF2-40B4-BE49-F238E27FC236}">
                <a16:creationId xmlns:a16="http://schemas.microsoft.com/office/drawing/2014/main" id="{52B742E7-DC7E-4B07-AF4E-2A3951DD5FBE}"/>
              </a:ext>
            </a:extLst>
          </p:cNvPr>
          <p:cNvPicPr>
            <a:picLocks noChangeAspect="1"/>
          </p:cNvPicPr>
          <p:nvPr userDrawn="1"/>
        </p:nvPicPr>
        <p:blipFill>
          <a:blip r:embed="rId2"/>
          <a:stretch>
            <a:fillRect/>
          </a:stretch>
        </p:blipFill>
        <p:spPr>
          <a:xfrm>
            <a:off x="715946" y="1470564"/>
            <a:ext cx="7712108" cy="2202371"/>
          </a:xfrm>
          <a:prstGeom prst="rect">
            <a:avLst/>
          </a:prstGeom>
        </p:spPr>
      </p:pic>
    </p:spTree>
    <p:extLst>
      <p:ext uri="{BB962C8B-B14F-4D97-AF65-F5344CB8AC3E}">
        <p14:creationId xmlns:p14="http://schemas.microsoft.com/office/powerpoint/2010/main" val="563967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34232" y="407134"/>
            <a:ext cx="4726415" cy="400110"/>
          </a:xfrm>
        </p:spPr>
        <p:txBody>
          <a:bodyPr/>
          <a:lstStyle>
            <a:lvl1pPr algn="ctr">
              <a:defRPr/>
            </a:lvl1pPr>
          </a:lstStyle>
          <a:p>
            <a:endParaRPr lang="en-US" dirty="0"/>
          </a:p>
        </p:txBody>
      </p:sp>
      <p:sp>
        <p:nvSpPr>
          <p:cNvPr id="4" name="Text Placeholder 18"/>
          <p:cNvSpPr>
            <a:spLocks noGrp="1"/>
          </p:cNvSpPr>
          <p:nvPr>
            <p:ph type="body" sz="quarter" idx="29"/>
          </p:nvPr>
        </p:nvSpPr>
        <p:spPr>
          <a:xfrm>
            <a:off x="2234233" y="816061"/>
            <a:ext cx="4726414" cy="246221"/>
          </a:xfrm>
        </p:spPr>
        <p:txBody>
          <a:bodyPr/>
          <a:lstStyle>
            <a:lvl1pPr marL="0" indent="0" algn="ctr">
              <a:lnSpc>
                <a:spcPct val="100000"/>
              </a:lnSpc>
              <a:buNone/>
              <a:defRPr sz="1000" b="0" i="0">
                <a:solidFill>
                  <a:srgbClr val="7F7F7F"/>
                </a:solidFill>
                <a:latin typeface="+mj-lt"/>
                <a:cs typeface="Helvetica Light"/>
              </a:defRPr>
            </a:lvl1pPr>
          </a:lstStyle>
          <a:p>
            <a:pPr lvl="0"/>
            <a:endParaRPr lang="en-US" dirty="0"/>
          </a:p>
        </p:txBody>
      </p:sp>
      <p:sp>
        <p:nvSpPr>
          <p:cNvPr id="5" name="Text Placeholder 14"/>
          <p:cNvSpPr>
            <a:spLocks noGrp="1"/>
          </p:cNvSpPr>
          <p:nvPr>
            <p:ph type="body" sz="quarter" idx="27"/>
          </p:nvPr>
        </p:nvSpPr>
        <p:spPr>
          <a:xfrm>
            <a:off x="1622252" y="2889528"/>
            <a:ext cx="1861759" cy="276999"/>
          </a:xfrm>
        </p:spPr>
        <p:txBody>
          <a:bodyPr/>
          <a:lstStyle>
            <a:lvl1pPr marL="0" indent="0" algn="ctr">
              <a:lnSpc>
                <a:spcPct val="100000"/>
              </a:lnSpc>
              <a:buNone/>
              <a:defRPr sz="1200" b="1" i="0">
                <a:solidFill>
                  <a:schemeClr val="tx1">
                    <a:lumMod val="50000"/>
                    <a:lumOff val="50000"/>
                  </a:schemeClr>
                </a:solidFill>
                <a:latin typeface="+mj-lt"/>
                <a:cs typeface="Arial" panose="020B0604020202020204" pitchFamily="34" charset="0"/>
              </a:defRPr>
            </a:lvl1pPr>
          </a:lstStyle>
          <a:p>
            <a:pPr lvl="0"/>
            <a:endParaRPr lang="en-US" dirty="0"/>
          </a:p>
        </p:txBody>
      </p:sp>
      <p:sp>
        <p:nvSpPr>
          <p:cNvPr id="6" name="Text Placeholder 18"/>
          <p:cNvSpPr>
            <a:spLocks noGrp="1"/>
          </p:cNvSpPr>
          <p:nvPr>
            <p:ph type="body" sz="quarter" idx="28"/>
          </p:nvPr>
        </p:nvSpPr>
        <p:spPr>
          <a:xfrm>
            <a:off x="1622253" y="3329274"/>
            <a:ext cx="1861758" cy="233397"/>
          </a:xfrm>
        </p:spPr>
        <p:txBody>
          <a:bodyPr/>
          <a:lstStyle>
            <a:lvl1pPr marL="0" indent="0" algn="ctr">
              <a:lnSpc>
                <a:spcPct val="90000"/>
              </a:lnSpc>
              <a:buNone/>
              <a:defRPr sz="1000">
                <a:solidFill>
                  <a:srgbClr val="7F7F7F"/>
                </a:solidFill>
                <a:latin typeface="+mj-lt"/>
                <a:cs typeface="Helvetica"/>
              </a:defRPr>
            </a:lvl1pPr>
          </a:lstStyle>
          <a:p>
            <a:pPr lvl="0"/>
            <a:endParaRPr lang="en-US" dirty="0"/>
          </a:p>
        </p:txBody>
      </p:sp>
      <p:sp>
        <p:nvSpPr>
          <p:cNvPr id="7" name="Text Placeholder 14"/>
          <p:cNvSpPr>
            <a:spLocks noGrp="1"/>
          </p:cNvSpPr>
          <p:nvPr>
            <p:ph type="body" sz="quarter" idx="30"/>
          </p:nvPr>
        </p:nvSpPr>
        <p:spPr>
          <a:xfrm>
            <a:off x="3666750" y="2881951"/>
            <a:ext cx="1861759" cy="276999"/>
          </a:xfrm>
        </p:spPr>
        <p:txBody>
          <a:bodyPr/>
          <a:lstStyle>
            <a:lvl1pPr marL="0" indent="0" algn="ctr">
              <a:lnSpc>
                <a:spcPct val="100000"/>
              </a:lnSpc>
              <a:buNone/>
              <a:defRPr sz="1200" b="1" i="0">
                <a:solidFill>
                  <a:srgbClr val="7F7F7F"/>
                </a:solidFill>
                <a:latin typeface="+mj-lt"/>
                <a:cs typeface="Helvetica"/>
              </a:defRPr>
            </a:lvl1pPr>
          </a:lstStyle>
          <a:p>
            <a:pPr lvl="0"/>
            <a:endParaRPr lang="en-US" dirty="0"/>
          </a:p>
        </p:txBody>
      </p:sp>
      <p:sp>
        <p:nvSpPr>
          <p:cNvPr id="8" name="Text Placeholder 18"/>
          <p:cNvSpPr>
            <a:spLocks noGrp="1"/>
          </p:cNvSpPr>
          <p:nvPr>
            <p:ph type="body" sz="quarter" idx="31"/>
          </p:nvPr>
        </p:nvSpPr>
        <p:spPr>
          <a:xfrm>
            <a:off x="3666751" y="3321697"/>
            <a:ext cx="1861758" cy="233397"/>
          </a:xfrm>
        </p:spPr>
        <p:txBody>
          <a:bodyPr/>
          <a:lstStyle>
            <a:lvl1pPr marL="0" indent="0" algn="ctr">
              <a:lnSpc>
                <a:spcPct val="90000"/>
              </a:lnSpc>
              <a:buNone/>
              <a:defRPr sz="1000">
                <a:solidFill>
                  <a:srgbClr val="7F7F7F"/>
                </a:solidFill>
                <a:latin typeface="+mj-lt"/>
                <a:cs typeface="Helvetica"/>
              </a:defRPr>
            </a:lvl1pPr>
          </a:lstStyle>
          <a:p>
            <a:pPr lvl="0"/>
            <a:endParaRPr lang="en-US" dirty="0"/>
          </a:p>
        </p:txBody>
      </p:sp>
      <p:sp>
        <p:nvSpPr>
          <p:cNvPr id="9" name="Text Placeholder 14"/>
          <p:cNvSpPr>
            <a:spLocks noGrp="1"/>
          </p:cNvSpPr>
          <p:nvPr>
            <p:ph type="body" sz="quarter" idx="32"/>
          </p:nvPr>
        </p:nvSpPr>
        <p:spPr>
          <a:xfrm>
            <a:off x="5711249" y="2881951"/>
            <a:ext cx="1861759" cy="276999"/>
          </a:xfrm>
        </p:spPr>
        <p:txBody>
          <a:bodyPr/>
          <a:lstStyle>
            <a:lvl1pPr marL="0" indent="0" algn="ctr">
              <a:lnSpc>
                <a:spcPct val="100000"/>
              </a:lnSpc>
              <a:buNone/>
              <a:defRPr sz="1200" b="1" i="0">
                <a:solidFill>
                  <a:srgbClr val="7F7F7F"/>
                </a:solidFill>
                <a:latin typeface="+mj-lt"/>
                <a:cs typeface="Helvetica"/>
              </a:defRPr>
            </a:lvl1pPr>
          </a:lstStyle>
          <a:p>
            <a:pPr lvl="0"/>
            <a:endParaRPr lang="en-US" dirty="0"/>
          </a:p>
        </p:txBody>
      </p:sp>
      <p:sp>
        <p:nvSpPr>
          <p:cNvPr id="10" name="Text Placeholder 18"/>
          <p:cNvSpPr>
            <a:spLocks noGrp="1"/>
          </p:cNvSpPr>
          <p:nvPr>
            <p:ph type="body" sz="quarter" idx="33"/>
          </p:nvPr>
        </p:nvSpPr>
        <p:spPr>
          <a:xfrm>
            <a:off x="5711250" y="3321697"/>
            <a:ext cx="1861758" cy="233397"/>
          </a:xfrm>
        </p:spPr>
        <p:txBody>
          <a:bodyPr/>
          <a:lstStyle>
            <a:lvl1pPr marL="0" indent="0" algn="ctr">
              <a:lnSpc>
                <a:spcPct val="90000"/>
              </a:lnSpc>
              <a:buNone/>
              <a:defRPr sz="1000">
                <a:solidFill>
                  <a:srgbClr val="7F7F7F"/>
                </a:solidFill>
                <a:latin typeface="+mj-lt"/>
                <a:cs typeface="Helvetica"/>
              </a:defRPr>
            </a:lvl1pPr>
          </a:lstStyle>
          <a:p>
            <a:pPr lvl="0"/>
            <a:endParaRPr lang="en-US" dirty="0"/>
          </a:p>
        </p:txBody>
      </p:sp>
      <p:sp>
        <p:nvSpPr>
          <p:cNvPr id="18" name="Chart Placeholder 17"/>
          <p:cNvSpPr>
            <a:spLocks noGrp="1"/>
          </p:cNvSpPr>
          <p:nvPr>
            <p:ph type="chart" sz="quarter" idx="36"/>
          </p:nvPr>
        </p:nvSpPr>
        <p:spPr>
          <a:xfrm>
            <a:off x="1622252" y="1498056"/>
            <a:ext cx="1862138" cy="1228725"/>
          </a:xfrm>
        </p:spPr>
        <p:txBody>
          <a:bodyPr/>
          <a:lstStyle/>
          <a:p>
            <a:endParaRPr lang="en-GB" dirty="0"/>
          </a:p>
        </p:txBody>
      </p:sp>
      <p:sp>
        <p:nvSpPr>
          <p:cNvPr id="19" name="Chart Placeholder 17"/>
          <p:cNvSpPr>
            <a:spLocks noGrp="1"/>
          </p:cNvSpPr>
          <p:nvPr>
            <p:ph type="chart" sz="quarter" idx="37"/>
          </p:nvPr>
        </p:nvSpPr>
        <p:spPr>
          <a:xfrm>
            <a:off x="3666371" y="1498055"/>
            <a:ext cx="1862138" cy="1228725"/>
          </a:xfrm>
        </p:spPr>
        <p:txBody>
          <a:bodyPr/>
          <a:lstStyle/>
          <a:p>
            <a:endParaRPr lang="en-GB"/>
          </a:p>
        </p:txBody>
      </p:sp>
      <p:sp>
        <p:nvSpPr>
          <p:cNvPr id="20" name="Chart Placeholder 17"/>
          <p:cNvSpPr>
            <a:spLocks noGrp="1"/>
          </p:cNvSpPr>
          <p:nvPr>
            <p:ph type="chart" sz="quarter" idx="38"/>
          </p:nvPr>
        </p:nvSpPr>
        <p:spPr>
          <a:xfrm>
            <a:off x="5710490" y="1498055"/>
            <a:ext cx="1862138" cy="1228725"/>
          </a:xfrm>
        </p:spPr>
        <p:txBody>
          <a:bodyPr/>
          <a:lstStyle/>
          <a:p>
            <a:endParaRPr lang="en-GB"/>
          </a:p>
        </p:txBody>
      </p:sp>
    </p:spTree>
    <p:extLst>
      <p:ext uri="{BB962C8B-B14F-4D97-AF65-F5344CB8AC3E}">
        <p14:creationId xmlns:p14="http://schemas.microsoft.com/office/powerpoint/2010/main" val="3502376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68463" y="166741"/>
            <a:ext cx="4726415" cy="400110"/>
          </a:xfrm>
        </p:spPr>
        <p:txBody>
          <a:bodyPr/>
          <a:lstStyle>
            <a:lvl1pPr algn="ctr">
              <a:defRPr/>
            </a:lvl1pPr>
          </a:lstStyle>
          <a:p>
            <a:endParaRPr lang="en-US" dirty="0"/>
          </a:p>
        </p:txBody>
      </p:sp>
      <p:sp>
        <p:nvSpPr>
          <p:cNvPr id="4" name="Text Placeholder 18"/>
          <p:cNvSpPr>
            <a:spLocks noGrp="1"/>
          </p:cNvSpPr>
          <p:nvPr>
            <p:ph type="body" sz="quarter" idx="29"/>
          </p:nvPr>
        </p:nvSpPr>
        <p:spPr>
          <a:xfrm>
            <a:off x="2168463" y="583219"/>
            <a:ext cx="4726414" cy="246221"/>
          </a:xfrm>
        </p:spPr>
        <p:txBody>
          <a:bodyPr/>
          <a:lstStyle>
            <a:lvl1pPr marL="0" indent="0" algn="ctr">
              <a:lnSpc>
                <a:spcPct val="100000"/>
              </a:lnSpc>
              <a:buNone/>
              <a:defRPr sz="1000" b="0" i="0">
                <a:solidFill>
                  <a:srgbClr val="7F7F7F"/>
                </a:solidFill>
                <a:latin typeface="+mj-lt"/>
                <a:cs typeface="Helvetica Light"/>
              </a:defRPr>
            </a:lvl1pPr>
          </a:lstStyle>
          <a:p>
            <a:pPr lvl="0"/>
            <a:endParaRPr lang="en-US" dirty="0"/>
          </a:p>
        </p:txBody>
      </p:sp>
      <p:grpSp>
        <p:nvGrpSpPr>
          <p:cNvPr id="31" name="Group 30"/>
          <p:cNvGrpSpPr/>
          <p:nvPr/>
        </p:nvGrpSpPr>
        <p:grpSpPr>
          <a:xfrm>
            <a:off x="3373230" y="1247202"/>
            <a:ext cx="2384971" cy="2339206"/>
            <a:chOff x="3858420" y="1189129"/>
            <a:chExt cx="4475163" cy="4475163"/>
          </a:xfrm>
        </p:grpSpPr>
        <p:sp>
          <p:nvSpPr>
            <p:cNvPr id="38" name="Freeform: Shape 13"/>
            <p:cNvSpPr/>
            <p:nvPr/>
          </p:nvSpPr>
          <p:spPr>
            <a:xfrm>
              <a:off x="3858422" y="1189132"/>
              <a:ext cx="2237582" cy="2239871"/>
            </a:xfrm>
            <a:custGeom>
              <a:avLst/>
              <a:gdLst>
                <a:gd name="connsiteX0" fmla="*/ 2237582 w 2237582"/>
                <a:gd name="connsiteY0" fmla="*/ 0 h 2239871"/>
                <a:gd name="connsiteX1" fmla="*/ 2237582 w 2237582"/>
                <a:gd name="connsiteY1" fmla="*/ 931290 h 2239871"/>
                <a:gd name="connsiteX2" fmla="*/ 2237578 w 2237582"/>
                <a:gd name="connsiteY2" fmla="*/ 931290 h 2239871"/>
                <a:gd name="connsiteX3" fmla="*/ 931292 w 2237582"/>
                <a:gd name="connsiteY3" fmla="*/ 2237576 h 2239871"/>
                <a:gd name="connsiteX4" fmla="*/ 931360 w 2237582"/>
                <a:gd name="connsiteY4" fmla="*/ 2238918 h 2239871"/>
                <a:gd name="connsiteX5" fmla="*/ 1 w 2237582"/>
                <a:gd name="connsiteY5" fmla="*/ 2239871 h 2239871"/>
                <a:gd name="connsiteX6" fmla="*/ 654563 w 2237582"/>
                <a:gd name="connsiteY6" fmla="*/ 656182 h 2239871"/>
                <a:gd name="connsiteX7" fmla="*/ 2237582 w 2237582"/>
                <a:gd name="connsiteY7" fmla="*/ 0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7582" h="2239871">
                  <a:moveTo>
                    <a:pt x="2237582" y="0"/>
                  </a:moveTo>
                  <a:lnTo>
                    <a:pt x="2237582" y="931290"/>
                  </a:lnTo>
                  <a:lnTo>
                    <a:pt x="2237578" y="931290"/>
                  </a:lnTo>
                  <a:cubicBezTo>
                    <a:pt x="1516136" y="931290"/>
                    <a:pt x="931292" y="1516134"/>
                    <a:pt x="931292" y="2237576"/>
                  </a:cubicBezTo>
                  <a:lnTo>
                    <a:pt x="931360" y="2238918"/>
                  </a:lnTo>
                  <a:lnTo>
                    <a:pt x="1" y="2239871"/>
                  </a:lnTo>
                  <a:cubicBezTo>
                    <a:pt x="-607" y="1646031"/>
                    <a:pt x="234869" y="1076305"/>
                    <a:pt x="654563" y="656182"/>
                  </a:cubicBezTo>
                  <a:cubicBezTo>
                    <a:pt x="1074257" y="236059"/>
                    <a:pt x="1643741" y="0"/>
                    <a:pt x="223758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chemeClr val="tx1"/>
                </a:solidFill>
                <a:latin typeface="+mj-lt"/>
              </a:endParaRPr>
            </a:p>
          </p:txBody>
        </p:sp>
        <p:sp>
          <p:nvSpPr>
            <p:cNvPr id="39" name="Freeform: Shape 17"/>
            <p:cNvSpPr/>
            <p:nvPr/>
          </p:nvSpPr>
          <p:spPr>
            <a:xfrm rot="16200000">
              <a:off x="3859565" y="3425565"/>
              <a:ext cx="2237582" cy="2239871"/>
            </a:xfrm>
            <a:custGeom>
              <a:avLst/>
              <a:gdLst>
                <a:gd name="connsiteX0" fmla="*/ 2237582 w 2237582"/>
                <a:gd name="connsiteY0" fmla="*/ 0 h 2239871"/>
                <a:gd name="connsiteX1" fmla="*/ 2237582 w 2237582"/>
                <a:gd name="connsiteY1" fmla="*/ 931294 h 2239871"/>
                <a:gd name="connsiteX2" fmla="*/ 2104024 w 2237582"/>
                <a:gd name="connsiteY2" fmla="*/ 938038 h 2239871"/>
                <a:gd name="connsiteX3" fmla="*/ 931298 w 2237582"/>
                <a:gd name="connsiteY3" fmla="*/ 2237580 h 2239871"/>
                <a:gd name="connsiteX4" fmla="*/ 931366 w 2237582"/>
                <a:gd name="connsiteY4" fmla="*/ 2238918 h 2239871"/>
                <a:gd name="connsiteX5" fmla="*/ 1 w 2237582"/>
                <a:gd name="connsiteY5" fmla="*/ 2239871 h 2239871"/>
                <a:gd name="connsiteX6" fmla="*/ 654563 w 2237582"/>
                <a:gd name="connsiteY6" fmla="*/ 656182 h 2239871"/>
                <a:gd name="connsiteX7" fmla="*/ 2237582 w 2237582"/>
                <a:gd name="connsiteY7" fmla="*/ 0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7582" h="2239871">
                  <a:moveTo>
                    <a:pt x="2237582" y="0"/>
                  </a:moveTo>
                  <a:lnTo>
                    <a:pt x="2237582" y="931294"/>
                  </a:lnTo>
                  <a:lnTo>
                    <a:pt x="2104024" y="938038"/>
                  </a:lnTo>
                  <a:cubicBezTo>
                    <a:pt x="1445321" y="1004933"/>
                    <a:pt x="931298" y="1561228"/>
                    <a:pt x="931298" y="2237580"/>
                  </a:cubicBezTo>
                  <a:lnTo>
                    <a:pt x="931366" y="2238918"/>
                  </a:lnTo>
                  <a:lnTo>
                    <a:pt x="1" y="2239871"/>
                  </a:lnTo>
                  <a:cubicBezTo>
                    <a:pt x="-607" y="1646031"/>
                    <a:pt x="234869" y="1076305"/>
                    <a:pt x="654563" y="656182"/>
                  </a:cubicBezTo>
                  <a:cubicBezTo>
                    <a:pt x="1074257" y="236059"/>
                    <a:pt x="1643741" y="0"/>
                    <a:pt x="223758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chemeClr val="tx1"/>
                </a:solidFill>
                <a:latin typeface="+mj-lt"/>
              </a:endParaRPr>
            </a:p>
          </p:txBody>
        </p:sp>
        <p:sp>
          <p:nvSpPr>
            <p:cNvPr id="40" name="Freeform: Shape 14"/>
            <p:cNvSpPr/>
            <p:nvPr/>
          </p:nvSpPr>
          <p:spPr>
            <a:xfrm flipH="1">
              <a:off x="6096000" y="1189129"/>
              <a:ext cx="2237582" cy="2239871"/>
            </a:xfrm>
            <a:custGeom>
              <a:avLst/>
              <a:gdLst>
                <a:gd name="connsiteX0" fmla="*/ 2237582 w 2237582"/>
                <a:gd name="connsiteY0" fmla="*/ 0 h 2239871"/>
                <a:gd name="connsiteX1" fmla="*/ 654563 w 2237582"/>
                <a:gd name="connsiteY1" fmla="*/ 656182 h 2239871"/>
                <a:gd name="connsiteX2" fmla="*/ 1 w 2237582"/>
                <a:gd name="connsiteY2" fmla="*/ 2239871 h 2239871"/>
                <a:gd name="connsiteX3" fmla="*/ 931364 w 2237582"/>
                <a:gd name="connsiteY3" fmla="*/ 2238918 h 2239871"/>
                <a:gd name="connsiteX4" fmla="*/ 931296 w 2237582"/>
                <a:gd name="connsiteY4" fmla="*/ 2237579 h 2239871"/>
                <a:gd name="connsiteX5" fmla="*/ 2104022 w 2237582"/>
                <a:gd name="connsiteY5" fmla="*/ 938037 h 2239871"/>
                <a:gd name="connsiteX6" fmla="*/ 2237582 w 2237582"/>
                <a:gd name="connsiteY6" fmla="*/ 931293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582" h="2239871">
                  <a:moveTo>
                    <a:pt x="2237582" y="0"/>
                  </a:moveTo>
                  <a:cubicBezTo>
                    <a:pt x="1643741" y="0"/>
                    <a:pt x="1074257" y="236059"/>
                    <a:pt x="654563" y="656182"/>
                  </a:cubicBezTo>
                  <a:cubicBezTo>
                    <a:pt x="234869" y="1076305"/>
                    <a:pt x="-607" y="1646031"/>
                    <a:pt x="1" y="2239871"/>
                  </a:cubicBezTo>
                  <a:lnTo>
                    <a:pt x="931364" y="2238918"/>
                  </a:lnTo>
                  <a:lnTo>
                    <a:pt x="931296" y="2237579"/>
                  </a:lnTo>
                  <a:cubicBezTo>
                    <a:pt x="931296" y="1561227"/>
                    <a:pt x="1445319" y="1004932"/>
                    <a:pt x="2104022" y="938037"/>
                  </a:cubicBezTo>
                  <a:lnTo>
                    <a:pt x="2237582" y="93129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chemeClr val="tx1"/>
                </a:solidFill>
                <a:latin typeface="+mj-lt"/>
              </a:endParaRPr>
            </a:p>
          </p:txBody>
        </p:sp>
        <p:sp>
          <p:nvSpPr>
            <p:cNvPr id="41" name="Freeform: Shape 16"/>
            <p:cNvSpPr/>
            <p:nvPr/>
          </p:nvSpPr>
          <p:spPr>
            <a:xfrm rot="5400000" flipH="1">
              <a:off x="6094857" y="3425562"/>
              <a:ext cx="2237581" cy="2239871"/>
            </a:xfrm>
            <a:custGeom>
              <a:avLst/>
              <a:gdLst>
                <a:gd name="connsiteX0" fmla="*/ 2237582 w 2237582"/>
                <a:gd name="connsiteY0" fmla="*/ 0 h 2239871"/>
                <a:gd name="connsiteX1" fmla="*/ 654563 w 2237582"/>
                <a:gd name="connsiteY1" fmla="*/ 656182 h 2239871"/>
                <a:gd name="connsiteX2" fmla="*/ 1 w 2237582"/>
                <a:gd name="connsiteY2" fmla="*/ 2239871 h 2239871"/>
                <a:gd name="connsiteX3" fmla="*/ 931363 w 2237582"/>
                <a:gd name="connsiteY3" fmla="*/ 2238918 h 2239871"/>
                <a:gd name="connsiteX4" fmla="*/ 931295 w 2237582"/>
                <a:gd name="connsiteY4" fmla="*/ 2237582 h 2239871"/>
                <a:gd name="connsiteX5" fmla="*/ 2237581 w 2237582"/>
                <a:gd name="connsiteY5" fmla="*/ 931296 h 2239871"/>
                <a:gd name="connsiteX6" fmla="*/ 2237581 w 2237582"/>
                <a:gd name="connsiteY6" fmla="*/ 931296 h 223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7582" h="2239871">
                  <a:moveTo>
                    <a:pt x="2237582" y="0"/>
                  </a:moveTo>
                  <a:cubicBezTo>
                    <a:pt x="1643741" y="0"/>
                    <a:pt x="1074257" y="236059"/>
                    <a:pt x="654563" y="656182"/>
                  </a:cubicBezTo>
                  <a:cubicBezTo>
                    <a:pt x="234869" y="1076305"/>
                    <a:pt x="-607" y="1646031"/>
                    <a:pt x="1" y="2239871"/>
                  </a:cubicBezTo>
                  <a:lnTo>
                    <a:pt x="931363" y="2238918"/>
                  </a:lnTo>
                  <a:lnTo>
                    <a:pt x="931295" y="2237582"/>
                  </a:lnTo>
                  <a:cubicBezTo>
                    <a:pt x="931295" y="1516140"/>
                    <a:pt x="1516139" y="931296"/>
                    <a:pt x="2237581" y="931296"/>
                  </a:cubicBezTo>
                  <a:lnTo>
                    <a:pt x="2237581" y="9312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dirty="0">
                <a:solidFill>
                  <a:srgbClr val="138A71"/>
                </a:solidFill>
                <a:latin typeface="+mj-lt"/>
              </a:endParaRPr>
            </a:p>
          </p:txBody>
        </p:sp>
        <p:sp>
          <p:nvSpPr>
            <p:cNvPr id="42" name="Freeform: Shape 30"/>
            <p:cNvSpPr/>
            <p:nvPr/>
          </p:nvSpPr>
          <p:spPr>
            <a:xfrm>
              <a:off x="6095593" y="1941690"/>
              <a:ext cx="1490005" cy="1485997"/>
            </a:xfrm>
            <a:custGeom>
              <a:avLst/>
              <a:gdLst>
                <a:gd name="connsiteX0" fmla="*/ 4989 w 1490005"/>
                <a:gd name="connsiteY0" fmla="*/ 0 h 1485997"/>
                <a:gd name="connsiteX1" fmla="*/ 1490005 w 1490005"/>
                <a:gd name="connsiteY1" fmla="*/ 1485016 h 1485997"/>
                <a:gd name="connsiteX2" fmla="*/ 1489956 w 1490005"/>
                <a:gd name="connsiteY2" fmla="*/ 1485997 h 1485997"/>
                <a:gd name="connsiteX3" fmla="*/ 1306218 w 1490005"/>
                <a:gd name="connsiteY3" fmla="*/ 1485809 h 1485997"/>
                <a:gd name="connsiteX4" fmla="*/ 1306286 w 1490005"/>
                <a:gd name="connsiteY4" fmla="*/ 1484470 h 1485997"/>
                <a:gd name="connsiteX5" fmla="*/ 133560 w 1490005"/>
                <a:gd name="connsiteY5" fmla="*/ 184928 h 1485997"/>
                <a:gd name="connsiteX6" fmla="*/ 0 w 1490005"/>
                <a:gd name="connsiteY6" fmla="*/ 178184 h 1485997"/>
                <a:gd name="connsiteX7" fmla="*/ 0 w 1490005"/>
                <a:gd name="connsiteY7" fmla="*/ 252 h 148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0005" h="1485997">
                  <a:moveTo>
                    <a:pt x="4989" y="0"/>
                  </a:moveTo>
                  <a:cubicBezTo>
                    <a:pt x="825141" y="0"/>
                    <a:pt x="1490005" y="664864"/>
                    <a:pt x="1490005" y="1485016"/>
                  </a:cubicBezTo>
                  <a:lnTo>
                    <a:pt x="1489956" y="1485997"/>
                  </a:lnTo>
                  <a:lnTo>
                    <a:pt x="1306218" y="1485809"/>
                  </a:lnTo>
                  <a:lnTo>
                    <a:pt x="1306286" y="1484470"/>
                  </a:lnTo>
                  <a:cubicBezTo>
                    <a:pt x="1306286" y="808118"/>
                    <a:pt x="792263" y="251823"/>
                    <a:pt x="133560" y="184928"/>
                  </a:cubicBezTo>
                  <a:lnTo>
                    <a:pt x="0" y="178184"/>
                  </a:lnTo>
                  <a:lnTo>
                    <a:pt x="0" y="252"/>
                  </a:ln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sp>
          <p:nvSpPr>
            <p:cNvPr id="43" name="Freeform: Shape 29"/>
            <p:cNvSpPr/>
            <p:nvPr/>
          </p:nvSpPr>
          <p:spPr>
            <a:xfrm>
              <a:off x="6094483" y="3424405"/>
              <a:ext cx="1479550" cy="1482443"/>
            </a:xfrm>
            <a:custGeom>
              <a:avLst/>
              <a:gdLst>
                <a:gd name="connsiteX0" fmla="*/ 1479550 w 1479550"/>
                <a:gd name="connsiteY0" fmla="*/ 0 h 1482442"/>
                <a:gd name="connsiteX1" fmla="*/ 1471999 w 1479550"/>
                <a:gd name="connsiteY1" fmla="*/ 149530 h 1482442"/>
                <a:gd name="connsiteX2" fmla="*/ 146485 w 1479550"/>
                <a:gd name="connsiteY2" fmla="*/ 1475045 h 1482442"/>
                <a:gd name="connsiteX3" fmla="*/ 0 w 1479550"/>
                <a:gd name="connsiteY3" fmla="*/ 1482442 h 1482442"/>
                <a:gd name="connsiteX4" fmla="*/ 181 w 1479550"/>
                <a:gd name="connsiteY4" fmla="*/ 1306219 h 1482442"/>
                <a:gd name="connsiteX5" fmla="*/ 1517 w 1479550"/>
                <a:gd name="connsiteY5" fmla="*/ 1306287 h 1482442"/>
                <a:gd name="connsiteX6" fmla="*/ 1307803 w 1479550"/>
                <a:gd name="connsiteY6" fmla="*/ 1 h 148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9550" h="1482442">
                  <a:moveTo>
                    <a:pt x="1479550" y="0"/>
                  </a:moveTo>
                  <a:lnTo>
                    <a:pt x="1471999" y="149530"/>
                  </a:lnTo>
                  <a:cubicBezTo>
                    <a:pt x="1401021" y="848437"/>
                    <a:pt x="845391" y="1404067"/>
                    <a:pt x="146485" y="1475045"/>
                  </a:cubicBezTo>
                  <a:lnTo>
                    <a:pt x="0" y="1482442"/>
                  </a:lnTo>
                  <a:lnTo>
                    <a:pt x="181" y="1306219"/>
                  </a:lnTo>
                  <a:lnTo>
                    <a:pt x="1517" y="1306287"/>
                  </a:lnTo>
                  <a:cubicBezTo>
                    <a:pt x="722959" y="1306287"/>
                    <a:pt x="1307803" y="721443"/>
                    <a:pt x="1307803" y="1"/>
                  </a:cubicBez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sp>
          <p:nvSpPr>
            <p:cNvPr id="44" name="Freeform: Shape 28"/>
            <p:cNvSpPr/>
            <p:nvPr/>
          </p:nvSpPr>
          <p:spPr>
            <a:xfrm>
              <a:off x="4617967" y="3425558"/>
              <a:ext cx="1482370" cy="1490078"/>
            </a:xfrm>
            <a:custGeom>
              <a:avLst/>
              <a:gdLst>
                <a:gd name="connsiteX0" fmla="*/ 263 w 1482370"/>
                <a:gd name="connsiteY0" fmla="*/ 0 h 1490078"/>
                <a:gd name="connsiteX1" fmla="*/ 174558 w 1482370"/>
                <a:gd name="connsiteY1" fmla="*/ 0 h 1490078"/>
                <a:gd name="connsiteX2" fmla="*/ 181302 w 1482370"/>
                <a:gd name="connsiteY2" fmla="*/ 133558 h 1490078"/>
                <a:gd name="connsiteX3" fmla="*/ 1480844 w 1482370"/>
                <a:gd name="connsiteY3" fmla="*/ 1306284 h 1490078"/>
                <a:gd name="connsiteX4" fmla="*/ 1482182 w 1482370"/>
                <a:gd name="connsiteY4" fmla="*/ 1306216 h 1490078"/>
                <a:gd name="connsiteX5" fmla="*/ 1482370 w 1482370"/>
                <a:gd name="connsiteY5" fmla="*/ 1490078 h 1490078"/>
                <a:gd name="connsiteX6" fmla="*/ 1333182 w 1482370"/>
                <a:gd name="connsiteY6" fmla="*/ 1482544 h 1490078"/>
                <a:gd name="connsiteX7" fmla="*/ 0 w 1482370"/>
                <a:gd name="connsiteY7" fmla="*/ 5195 h 149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2370" h="1490078">
                  <a:moveTo>
                    <a:pt x="263" y="0"/>
                  </a:moveTo>
                  <a:lnTo>
                    <a:pt x="174558" y="0"/>
                  </a:lnTo>
                  <a:lnTo>
                    <a:pt x="181302" y="133558"/>
                  </a:lnTo>
                  <a:cubicBezTo>
                    <a:pt x="248197" y="792261"/>
                    <a:pt x="804492" y="1306284"/>
                    <a:pt x="1480844" y="1306284"/>
                  </a:cubicBezTo>
                  <a:lnTo>
                    <a:pt x="1482182" y="1306216"/>
                  </a:lnTo>
                  <a:lnTo>
                    <a:pt x="1482370" y="1490078"/>
                  </a:lnTo>
                  <a:lnTo>
                    <a:pt x="1333182" y="1482544"/>
                  </a:lnTo>
                  <a:cubicBezTo>
                    <a:pt x="584353" y="1406497"/>
                    <a:pt x="0" y="774088"/>
                    <a:pt x="0" y="5195"/>
                  </a:cubicBez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sp>
          <p:nvSpPr>
            <p:cNvPr id="45" name="Freeform: Shape 27"/>
            <p:cNvSpPr/>
            <p:nvPr/>
          </p:nvSpPr>
          <p:spPr>
            <a:xfrm>
              <a:off x="4610702" y="1943435"/>
              <a:ext cx="1487591" cy="1482502"/>
            </a:xfrm>
            <a:custGeom>
              <a:avLst/>
              <a:gdLst>
                <a:gd name="connsiteX0" fmla="*/ 1484889 w 1487591"/>
                <a:gd name="connsiteY0" fmla="*/ 0 h 1482502"/>
                <a:gd name="connsiteX1" fmla="*/ 1487591 w 1487591"/>
                <a:gd name="connsiteY1" fmla="*/ 137 h 1482502"/>
                <a:gd name="connsiteX2" fmla="*/ 1487591 w 1487591"/>
                <a:gd name="connsiteY2" fmla="*/ 174688 h 1482502"/>
                <a:gd name="connsiteX3" fmla="*/ 1487587 w 1487591"/>
                <a:gd name="connsiteY3" fmla="*/ 174688 h 1482502"/>
                <a:gd name="connsiteX4" fmla="*/ 181301 w 1487591"/>
                <a:gd name="connsiteY4" fmla="*/ 1480974 h 1482502"/>
                <a:gd name="connsiteX5" fmla="*/ 181369 w 1487591"/>
                <a:gd name="connsiteY5" fmla="*/ 1482316 h 1482502"/>
                <a:gd name="connsiteX6" fmla="*/ 0 w 1487591"/>
                <a:gd name="connsiteY6" fmla="*/ 1482502 h 1482502"/>
                <a:gd name="connsiteX7" fmla="*/ 7540 w 1487591"/>
                <a:gd name="connsiteY7" fmla="*/ 1333182 h 1482502"/>
                <a:gd name="connsiteX8" fmla="*/ 1484889 w 1487591"/>
                <a:gd name="connsiteY8" fmla="*/ 0 h 148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7591" h="1482502">
                  <a:moveTo>
                    <a:pt x="1484889" y="0"/>
                  </a:moveTo>
                  <a:lnTo>
                    <a:pt x="1487591" y="137"/>
                  </a:lnTo>
                  <a:lnTo>
                    <a:pt x="1487591" y="174688"/>
                  </a:lnTo>
                  <a:lnTo>
                    <a:pt x="1487587" y="174688"/>
                  </a:lnTo>
                  <a:cubicBezTo>
                    <a:pt x="766145" y="174688"/>
                    <a:pt x="181301" y="759532"/>
                    <a:pt x="181301" y="1480974"/>
                  </a:cubicBezTo>
                  <a:lnTo>
                    <a:pt x="181369" y="1482316"/>
                  </a:lnTo>
                  <a:lnTo>
                    <a:pt x="0" y="1482502"/>
                  </a:lnTo>
                  <a:lnTo>
                    <a:pt x="7540" y="1333182"/>
                  </a:lnTo>
                  <a:cubicBezTo>
                    <a:pt x="83588" y="584353"/>
                    <a:pt x="715997" y="0"/>
                    <a:pt x="1484889" y="0"/>
                  </a:cubicBezTo>
                  <a:close/>
                </a:path>
              </a:pathLst>
            </a:cu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100" kern="1200">
                <a:latin typeface="+mj-lt"/>
              </a:endParaRPr>
            </a:p>
          </p:txBody>
        </p:sp>
      </p:grpSp>
      <p:sp>
        <p:nvSpPr>
          <p:cNvPr id="47" name="Text Placeholder 46"/>
          <p:cNvSpPr>
            <a:spLocks noGrp="1"/>
          </p:cNvSpPr>
          <p:nvPr>
            <p:ph type="body" sz="quarter" idx="30"/>
          </p:nvPr>
        </p:nvSpPr>
        <p:spPr>
          <a:xfrm>
            <a:off x="4095693" y="2384912"/>
            <a:ext cx="1052026" cy="273280"/>
          </a:xfrm>
        </p:spPr>
        <p:txBody>
          <a:bodyPr/>
          <a:lstStyle>
            <a:lvl1pPr marL="0" indent="0" algn="ctr">
              <a:buNone/>
              <a:defRPr sz="1050" baseline="0">
                <a:latin typeface="+mj-lt"/>
              </a:defRPr>
            </a:lvl1pPr>
          </a:lstStyle>
          <a:p>
            <a:pPr algn="ctr"/>
            <a:endParaRPr lang="en-US" dirty="0"/>
          </a:p>
        </p:txBody>
      </p:sp>
      <p:sp>
        <p:nvSpPr>
          <p:cNvPr id="49" name="Text Placeholder 48"/>
          <p:cNvSpPr>
            <a:spLocks noGrp="1"/>
          </p:cNvSpPr>
          <p:nvPr>
            <p:ph type="body" sz="quarter" idx="31" hasCustomPrompt="1"/>
          </p:nvPr>
        </p:nvSpPr>
        <p:spPr>
          <a:xfrm>
            <a:off x="3647666" y="1531625"/>
            <a:ext cx="337053" cy="518990"/>
          </a:xfrm>
        </p:spPr>
        <p:txBody>
          <a:bodyPr/>
          <a:lstStyle>
            <a:lvl1pPr marL="0" indent="0">
              <a:buNone/>
              <a:defRPr sz="2800" b="1" i="0">
                <a:solidFill>
                  <a:schemeClr val="bg1"/>
                </a:solidFill>
                <a:latin typeface="+mj-lt"/>
                <a:cs typeface="Helvetica"/>
              </a:defRPr>
            </a:lvl1pPr>
          </a:lstStyle>
          <a:p>
            <a:pPr lvl="0"/>
            <a:r>
              <a:rPr lang="en-US" dirty="0"/>
              <a:t>1</a:t>
            </a:r>
          </a:p>
        </p:txBody>
      </p:sp>
      <p:sp>
        <p:nvSpPr>
          <p:cNvPr id="50" name="Text Placeholder 48"/>
          <p:cNvSpPr>
            <a:spLocks noGrp="1"/>
          </p:cNvSpPr>
          <p:nvPr>
            <p:ph type="body" sz="quarter" idx="32" hasCustomPrompt="1"/>
          </p:nvPr>
        </p:nvSpPr>
        <p:spPr>
          <a:xfrm>
            <a:off x="5209091" y="1531625"/>
            <a:ext cx="337053" cy="518990"/>
          </a:xfrm>
        </p:spPr>
        <p:txBody>
          <a:bodyPr/>
          <a:lstStyle>
            <a:lvl1pPr marL="0" indent="0">
              <a:buNone/>
              <a:defRPr sz="2800" b="1" i="0">
                <a:solidFill>
                  <a:schemeClr val="bg1"/>
                </a:solidFill>
                <a:latin typeface="+mj-lt"/>
                <a:cs typeface="Helvetica"/>
              </a:defRPr>
            </a:lvl1pPr>
          </a:lstStyle>
          <a:p>
            <a:pPr lvl="0"/>
            <a:r>
              <a:rPr lang="en-US" dirty="0"/>
              <a:t>2</a:t>
            </a:r>
          </a:p>
        </p:txBody>
      </p:sp>
      <p:sp>
        <p:nvSpPr>
          <p:cNvPr id="51" name="Text Placeholder 48"/>
          <p:cNvSpPr>
            <a:spLocks noGrp="1"/>
          </p:cNvSpPr>
          <p:nvPr>
            <p:ph type="body" sz="quarter" idx="33" hasCustomPrompt="1"/>
          </p:nvPr>
        </p:nvSpPr>
        <p:spPr>
          <a:xfrm>
            <a:off x="3647666" y="2676090"/>
            <a:ext cx="337053" cy="518990"/>
          </a:xfrm>
        </p:spPr>
        <p:txBody>
          <a:bodyPr/>
          <a:lstStyle>
            <a:lvl1pPr marL="0" indent="0">
              <a:buNone/>
              <a:defRPr sz="2800" b="1" i="0">
                <a:solidFill>
                  <a:schemeClr val="bg1"/>
                </a:solidFill>
                <a:latin typeface="+mj-lt"/>
                <a:cs typeface="Helvetica"/>
              </a:defRPr>
            </a:lvl1pPr>
          </a:lstStyle>
          <a:p>
            <a:pPr lvl="0"/>
            <a:r>
              <a:rPr lang="en-US" dirty="0"/>
              <a:t>4</a:t>
            </a:r>
          </a:p>
        </p:txBody>
      </p:sp>
      <p:sp>
        <p:nvSpPr>
          <p:cNvPr id="52" name="Text Placeholder 48"/>
          <p:cNvSpPr>
            <a:spLocks noGrp="1"/>
          </p:cNvSpPr>
          <p:nvPr>
            <p:ph type="body" sz="quarter" idx="34" hasCustomPrompt="1"/>
          </p:nvPr>
        </p:nvSpPr>
        <p:spPr>
          <a:xfrm>
            <a:off x="5140048" y="2761753"/>
            <a:ext cx="337053" cy="518990"/>
          </a:xfrm>
        </p:spPr>
        <p:txBody>
          <a:bodyPr/>
          <a:lstStyle>
            <a:lvl1pPr marL="0" indent="0">
              <a:buNone/>
              <a:defRPr sz="2800" b="1" i="0">
                <a:solidFill>
                  <a:schemeClr val="bg1"/>
                </a:solidFill>
                <a:latin typeface="+mj-lt"/>
                <a:cs typeface="Helvetica"/>
              </a:defRPr>
            </a:lvl1pPr>
          </a:lstStyle>
          <a:p>
            <a:pPr lvl="0"/>
            <a:r>
              <a:rPr lang="en-US" dirty="0"/>
              <a:t>3</a:t>
            </a:r>
          </a:p>
        </p:txBody>
      </p:sp>
      <p:sp>
        <p:nvSpPr>
          <p:cNvPr id="53" name="Text Placeholder 14"/>
          <p:cNvSpPr>
            <a:spLocks noGrp="1"/>
          </p:cNvSpPr>
          <p:nvPr>
            <p:ph type="body" sz="quarter" idx="28"/>
          </p:nvPr>
        </p:nvSpPr>
        <p:spPr>
          <a:xfrm>
            <a:off x="1216473" y="1544000"/>
            <a:ext cx="1681108" cy="216187"/>
          </a:xfrm>
        </p:spPr>
        <p:txBody>
          <a:bodyPr/>
          <a:lstStyle>
            <a:lvl1pPr marL="0" indent="0">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54" name="Text Placeholder 18"/>
          <p:cNvSpPr>
            <a:spLocks noGrp="1"/>
          </p:cNvSpPr>
          <p:nvPr>
            <p:ph type="body" sz="quarter" idx="35"/>
          </p:nvPr>
        </p:nvSpPr>
        <p:spPr>
          <a:xfrm>
            <a:off x="1216473" y="2015225"/>
            <a:ext cx="1681108" cy="230832"/>
          </a:xfrm>
        </p:spPr>
        <p:txBody>
          <a:bodyPr/>
          <a:lstStyle>
            <a:lvl1pPr marL="0" indent="0">
              <a:lnSpc>
                <a:spcPct val="100000"/>
              </a:lnSpc>
              <a:buNone/>
              <a:defRPr sz="900">
                <a:solidFill>
                  <a:srgbClr val="7F7F7F"/>
                </a:solidFill>
                <a:latin typeface="+mj-lt"/>
                <a:cs typeface="Helvetica"/>
              </a:defRPr>
            </a:lvl1pPr>
          </a:lstStyle>
          <a:p>
            <a:pPr lvl="0"/>
            <a:endParaRPr lang="en-US" dirty="0"/>
          </a:p>
        </p:txBody>
      </p:sp>
      <p:sp>
        <p:nvSpPr>
          <p:cNvPr id="55" name="Text Placeholder 20"/>
          <p:cNvSpPr>
            <a:spLocks noGrp="1"/>
          </p:cNvSpPr>
          <p:nvPr>
            <p:ph type="body" sz="quarter" idx="36" hasCustomPrompt="1"/>
          </p:nvPr>
        </p:nvSpPr>
        <p:spPr>
          <a:xfrm>
            <a:off x="2467180" y="1002507"/>
            <a:ext cx="445484" cy="413639"/>
          </a:xfrm>
        </p:spPr>
        <p:txBody>
          <a:bodyPr wrap="square" lIns="0" tIns="0" rIns="0" bIns="0">
            <a:spAutoFit/>
          </a:bodyPr>
          <a:lstStyle>
            <a:lvl1pPr marL="0" indent="0">
              <a:buNone/>
              <a:defRPr sz="2400" b="0" i="0">
                <a:solidFill>
                  <a:schemeClr val="bg1">
                    <a:lumMod val="50000"/>
                  </a:schemeClr>
                </a:solidFill>
                <a:latin typeface="+mj-lt"/>
                <a:cs typeface="Helvetica"/>
              </a:defRPr>
            </a:lvl1pPr>
          </a:lstStyle>
          <a:p>
            <a:pPr lvl="0"/>
            <a:r>
              <a:rPr lang="en-US" dirty="0"/>
              <a:t>01</a:t>
            </a:r>
          </a:p>
        </p:txBody>
      </p:sp>
      <p:sp>
        <p:nvSpPr>
          <p:cNvPr id="56" name="Text Placeholder 14"/>
          <p:cNvSpPr>
            <a:spLocks noGrp="1"/>
          </p:cNvSpPr>
          <p:nvPr>
            <p:ph type="body" sz="quarter" idx="37"/>
          </p:nvPr>
        </p:nvSpPr>
        <p:spPr>
          <a:xfrm>
            <a:off x="1216473" y="3229286"/>
            <a:ext cx="1698606" cy="220886"/>
          </a:xfrm>
        </p:spPr>
        <p:txBody>
          <a:bodyPr/>
          <a:lstStyle>
            <a:lvl1pPr marL="0" indent="0">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57" name="Text Placeholder 18"/>
          <p:cNvSpPr>
            <a:spLocks noGrp="1"/>
          </p:cNvSpPr>
          <p:nvPr>
            <p:ph type="body" sz="quarter" idx="38"/>
          </p:nvPr>
        </p:nvSpPr>
        <p:spPr>
          <a:xfrm>
            <a:off x="1216471" y="3700511"/>
            <a:ext cx="1698607" cy="208383"/>
          </a:xfrm>
        </p:spPr>
        <p:txBody>
          <a:bodyPr/>
          <a:lstStyle>
            <a:lvl1pPr marL="0" indent="0">
              <a:lnSpc>
                <a:spcPct val="100000"/>
              </a:lnSpc>
              <a:buNone/>
              <a:defRPr sz="900">
                <a:solidFill>
                  <a:srgbClr val="7F7F7F"/>
                </a:solidFill>
                <a:latin typeface="+mj-lt"/>
                <a:cs typeface="Helvetica"/>
              </a:defRPr>
            </a:lvl1pPr>
          </a:lstStyle>
          <a:p>
            <a:pPr lvl="0"/>
            <a:endParaRPr lang="en-US" dirty="0"/>
          </a:p>
        </p:txBody>
      </p:sp>
      <p:sp>
        <p:nvSpPr>
          <p:cNvPr id="58" name="Text Placeholder 20"/>
          <p:cNvSpPr>
            <a:spLocks noGrp="1"/>
          </p:cNvSpPr>
          <p:nvPr>
            <p:ph type="body" sz="quarter" idx="39" hasCustomPrompt="1"/>
          </p:nvPr>
        </p:nvSpPr>
        <p:spPr>
          <a:xfrm>
            <a:off x="2469595" y="2690477"/>
            <a:ext cx="445484" cy="413639"/>
          </a:xfrm>
        </p:spPr>
        <p:txBody>
          <a:bodyPr wrap="square" lIns="0" tIns="0" rIns="0" bIns="0">
            <a:spAutoFit/>
          </a:bodyPr>
          <a:lstStyle>
            <a:lvl1pPr marL="0" indent="0">
              <a:buNone/>
              <a:defRPr sz="2400" b="0" i="0">
                <a:solidFill>
                  <a:schemeClr val="bg1">
                    <a:lumMod val="50000"/>
                  </a:schemeClr>
                </a:solidFill>
                <a:latin typeface="+mj-lt"/>
                <a:cs typeface="Helvetica"/>
              </a:defRPr>
            </a:lvl1pPr>
          </a:lstStyle>
          <a:p>
            <a:pPr lvl="0"/>
            <a:r>
              <a:rPr lang="en-US" dirty="0"/>
              <a:t>02</a:t>
            </a:r>
          </a:p>
        </p:txBody>
      </p:sp>
      <p:sp>
        <p:nvSpPr>
          <p:cNvPr id="59" name="Text Placeholder 14"/>
          <p:cNvSpPr>
            <a:spLocks noGrp="1"/>
          </p:cNvSpPr>
          <p:nvPr>
            <p:ph type="body" sz="quarter" idx="40"/>
          </p:nvPr>
        </p:nvSpPr>
        <p:spPr>
          <a:xfrm>
            <a:off x="6292583" y="1566448"/>
            <a:ext cx="1560218" cy="246221"/>
          </a:xfrm>
        </p:spPr>
        <p:txBody>
          <a:bodyPr/>
          <a:lstStyle>
            <a:lvl1pPr marL="0" indent="0" algn="r">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60" name="Text Placeholder 18"/>
          <p:cNvSpPr>
            <a:spLocks noGrp="1"/>
          </p:cNvSpPr>
          <p:nvPr>
            <p:ph type="body" sz="quarter" idx="41"/>
          </p:nvPr>
        </p:nvSpPr>
        <p:spPr>
          <a:xfrm>
            <a:off x="6292583" y="2037674"/>
            <a:ext cx="1560218" cy="208383"/>
          </a:xfrm>
        </p:spPr>
        <p:txBody>
          <a:bodyPr/>
          <a:lstStyle>
            <a:lvl1pPr marL="0" indent="0" algn="r">
              <a:lnSpc>
                <a:spcPct val="100000"/>
              </a:lnSpc>
              <a:buNone/>
              <a:defRPr sz="900">
                <a:solidFill>
                  <a:srgbClr val="7F7F7F"/>
                </a:solidFill>
                <a:latin typeface="+mj-lt"/>
                <a:cs typeface="Helvetica"/>
              </a:defRPr>
            </a:lvl1pPr>
          </a:lstStyle>
          <a:p>
            <a:pPr lvl="0"/>
            <a:endParaRPr lang="en-US" dirty="0"/>
          </a:p>
        </p:txBody>
      </p:sp>
      <p:sp>
        <p:nvSpPr>
          <p:cNvPr id="61" name="Text Placeholder 20"/>
          <p:cNvSpPr>
            <a:spLocks noGrp="1"/>
          </p:cNvSpPr>
          <p:nvPr>
            <p:ph type="body" sz="quarter" idx="42" hasCustomPrompt="1"/>
          </p:nvPr>
        </p:nvSpPr>
        <p:spPr>
          <a:xfrm>
            <a:off x="6292582" y="1031996"/>
            <a:ext cx="445484" cy="413639"/>
          </a:xfrm>
        </p:spPr>
        <p:txBody>
          <a:bodyPr wrap="square" lIns="0" tIns="0" rIns="0" bIns="0">
            <a:spAutoFit/>
          </a:bodyPr>
          <a:lstStyle>
            <a:lvl1pPr marL="0" indent="0" algn="r">
              <a:buNone/>
              <a:defRPr sz="2400" b="0" i="0">
                <a:solidFill>
                  <a:schemeClr val="bg1">
                    <a:lumMod val="50000"/>
                  </a:schemeClr>
                </a:solidFill>
                <a:latin typeface="+mj-lt"/>
                <a:cs typeface="Helvetica"/>
              </a:defRPr>
            </a:lvl1pPr>
          </a:lstStyle>
          <a:p>
            <a:pPr lvl="0"/>
            <a:r>
              <a:rPr lang="en-US" dirty="0"/>
              <a:t>03</a:t>
            </a:r>
          </a:p>
        </p:txBody>
      </p:sp>
      <p:sp>
        <p:nvSpPr>
          <p:cNvPr id="62" name="Text Placeholder 14"/>
          <p:cNvSpPr>
            <a:spLocks noGrp="1"/>
          </p:cNvSpPr>
          <p:nvPr>
            <p:ph type="body" sz="quarter" idx="43"/>
          </p:nvPr>
        </p:nvSpPr>
        <p:spPr>
          <a:xfrm>
            <a:off x="6310080" y="3251735"/>
            <a:ext cx="1542721" cy="198437"/>
          </a:xfrm>
        </p:spPr>
        <p:txBody>
          <a:bodyPr/>
          <a:lstStyle>
            <a:lvl1pPr marL="0" indent="0" algn="r">
              <a:lnSpc>
                <a:spcPct val="90000"/>
              </a:lnSpc>
              <a:buNone/>
              <a:defRPr sz="1100" b="1" i="0">
                <a:solidFill>
                  <a:schemeClr val="tx1">
                    <a:lumMod val="50000"/>
                    <a:lumOff val="50000"/>
                  </a:schemeClr>
                </a:solidFill>
                <a:latin typeface="+mj-lt"/>
                <a:cs typeface="Helvetica"/>
              </a:defRPr>
            </a:lvl1pPr>
          </a:lstStyle>
          <a:p>
            <a:pPr lvl="0"/>
            <a:endParaRPr lang="en-US" dirty="0"/>
          </a:p>
        </p:txBody>
      </p:sp>
      <p:sp>
        <p:nvSpPr>
          <p:cNvPr id="63" name="Text Placeholder 18"/>
          <p:cNvSpPr>
            <a:spLocks noGrp="1"/>
          </p:cNvSpPr>
          <p:nvPr>
            <p:ph type="body" sz="quarter" idx="44"/>
          </p:nvPr>
        </p:nvSpPr>
        <p:spPr>
          <a:xfrm>
            <a:off x="6310081" y="3722961"/>
            <a:ext cx="1542720" cy="185934"/>
          </a:xfrm>
        </p:spPr>
        <p:txBody>
          <a:bodyPr/>
          <a:lstStyle>
            <a:lvl1pPr marL="0" indent="0" algn="r">
              <a:lnSpc>
                <a:spcPct val="100000"/>
              </a:lnSpc>
              <a:buNone/>
              <a:defRPr sz="900">
                <a:solidFill>
                  <a:srgbClr val="7F7F7F"/>
                </a:solidFill>
                <a:latin typeface="+mj-lt"/>
                <a:cs typeface="Helvetica"/>
              </a:defRPr>
            </a:lvl1pPr>
          </a:lstStyle>
          <a:p>
            <a:pPr lvl="0"/>
            <a:endParaRPr lang="en-US" dirty="0"/>
          </a:p>
        </p:txBody>
      </p:sp>
      <p:sp>
        <p:nvSpPr>
          <p:cNvPr id="64" name="Text Placeholder 20"/>
          <p:cNvSpPr>
            <a:spLocks noGrp="1"/>
          </p:cNvSpPr>
          <p:nvPr>
            <p:ph type="body" sz="quarter" idx="45" hasCustomPrompt="1"/>
          </p:nvPr>
        </p:nvSpPr>
        <p:spPr>
          <a:xfrm>
            <a:off x="6310081" y="2712926"/>
            <a:ext cx="445484" cy="413639"/>
          </a:xfrm>
        </p:spPr>
        <p:txBody>
          <a:bodyPr wrap="square" lIns="0" tIns="0" rIns="0" bIns="0">
            <a:spAutoFit/>
          </a:bodyPr>
          <a:lstStyle>
            <a:lvl1pPr marL="0" indent="0" algn="r">
              <a:buNone/>
              <a:defRPr sz="2400" b="0" i="0">
                <a:solidFill>
                  <a:srgbClr val="428175"/>
                </a:solidFill>
                <a:latin typeface="+mj-lt"/>
                <a:cs typeface="Helvetica"/>
              </a:defRPr>
            </a:lvl1pPr>
          </a:lstStyle>
          <a:p>
            <a:pPr lvl="0"/>
            <a:r>
              <a:rPr lang="en-US" dirty="0"/>
              <a:t>04</a:t>
            </a:r>
          </a:p>
        </p:txBody>
      </p:sp>
    </p:spTree>
    <p:extLst>
      <p:ext uri="{BB962C8B-B14F-4D97-AF65-F5344CB8AC3E}">
        <p14:creationId xmlns:p14="http://schemas.microsoft.com/office/powerpoint/2010/main" val="3426469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6FFF-1BA4-4EB9-B21F-C501A03EAEDB}"/>
              </a:ext>
            </a:extLst>
          </p:cNvPr>
          <p:cNvSpPr>
            <a:spLocks noGrp="1"/>
          </p:cNvSpPr>
          <p:nvPr>
            <p:ph type="title" hasCustomPrompt="1"/>
          </p:nvPr>
        </p:nvSpPr>
        <p:spPr>
          <a:xfrm>
            <a:off x="1999967" y="266308"/>
            <a:ext cx="4726415" cy="400110"/>
          </a:xfrm>
        </p:spPr>
        <p:txBody>
          <a:bodyPr/>
          <a:lstStyle>
            <a:lvl1pPr algn="ctr">
              <a:defRPr/>
            </a:lvl1pPr>
          </a:lstStyle>
          <a:p>
            <a:r>
              <a:rPr lang="en-US" dirty="0"/>
              <a:t>Partners</a:t>
            </a:r>
            <a:endParaRPr lang="fr-FR" dirty="0"/>
          </a:p>
        </p:txBody>
      </p:sp>
      <p:pic>
        <p:nvPicPr>
          <p:cNvPr id="6" name="Picture 5" descr="Logo, company name&#10;&#10;Description automatically generated">
            <a:extLst>
              <a:ext uri="{FF2B5EF4-FFF2-40B4-BE49-F238E27FC236}">
                <a16:creationId xmlns:a16="http://schemas.microsoft.com/office/drawing/2014/main" id="{52B742E7-DC7E-4B07-AF4E-2A3951DD5FBE}"/>
              </a:ext>
            </a:extLst>
          </p:cNvPr>
          <p:cNvPicPr>
            <a:picLocks noChangeAspect="1"/>
          </p:cNvPicPr>
          <p:nvPr userDrawn="1"/>
        </p:nvPicPr>
        <p:blipFill>
          <a:blip r:embed="rId2"/>
          <a:stretch>
            <a:fillRect/>
          </a:stretch>
        </p:blipFill>
        <p:spPr>
          <a:xfrm>
            <a:off x="715946" y="1470564"/>
            <a:ext cx="7712108" cy="2202371"/>
          </a:xfrm>
          <a:prstGeom prst="rect">
            <a:avLst/>
          </a:prstGeom>
        </p:spPr>
      </p:pic>
    </p:spTree>
    <p:extLst>
      <p:ext uri="{BB962C8B-B14F-4D97-AF65-F5344CB8AC3E}">
        <p14:creationId xmlns:p14="http://schemas.microsoft.com/office/powerpoint/2010/main" val="3809405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C90A73-6865-4C91-B630-463F2E86D0B5}" type="datetimeFigureOut">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CEAC9C-46E9-42B9-ACB0-9B74A6FB9A97}" type="slidenum">
              <a:rPr lang="en-GB" smtClean="0"/>
              <a:t>‹Nr.›</a:t>
            </a:fld>
            <a:endParaRPr lang="en-GB"/>
          </a:p>
        </p:txBody>
      </p:sp>
    </p:spTree>
    <p:extLst>
      <p:ext uri="{BB962C8B-B14F-4D97-AF65-F5344CB8AC3E}">
        <p14:creationId xmlns:p14="http://schemas.microsoft.com/office/powerpoint/2010/main" val="3735596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540944" y="191868"/>
            <a:ext cx="6504393" cy="400110"/>
          </a:xfrm>
        </p:spPr>
        <p:txBody>
          <a:bodyPr/>
          <a:lstStyle>
            <a:lvl1pPr>
              <a:defRPr>
                <a:solidFill>
                  <a:schemeClr val="bg2"/>
                </a:solidFill>
              </a:defRPr>
            </a:lvl1pPr>
          </a:lstStyle>
          <a:p>
            <a:endParaRPr lang="en-US" dirty="0"/>
          </a:p>
        </p:txBody>
      </p:sp>
      <p:sp>
        <p:nvSpPr>
          <p:cNvPr id="7" name="Text Placeholder 6"/>
          <p:cNvSpPr>
            <a:spLocks noGrp="1"/>
          </p:cNvSpPr>
          <p:nvPr>
            <p:ph type="body" sz="quarter" idx="12"/>
          </p:nvPr>
        </p:nvSpPr>
        <p:spPr>
          <a:xfrm>
            <a:off x="637610" y="1028851"/>
            <a:ext cx="6407727" cy="368049"/>
          </a:xfrm>
        </p:spPr>
        <p:txBody>
          <a:bodyPr/>
          <a:lstStyle>
            <a:lvl1pPr marL="0" indent="0">
              <a:buFont typeface="+mj-lt"/>
              <a:buNone/>
              <a:defRPr sz="1600" baseline="0">
                <a:solidFill>
                  <a:schemeClr val="tx1"/>
                </a:solidFill>
              </a:defRPr>
            </a:lvl1pPr>
          </a:lstStyle>
          <a:p>
            <a:pPr lvl="0"/>
            <a:endParaRPr lang="en-US" dirty="0"/>
          </a:p>
        </p:txBody>
      </p:sp>
      <p:sp>
        <p:nvSpPr>
          <p:cNvPr id="5" name="Text Placeholder 4">
            <a:extLst>
              <a:ext uri="{FF2B5EF4-FFF2-40B4-BE49-F238E27FC236}">
                <a16:creationId xmlns:a16="http://schemas.microsoft.com/office/drawing/2014/main" id="{845446D8-B914-4062-8110-05B6E2A0870C}"/>
              </a:ext>
            </a:extLst>
          </p:cNvPr>
          <p:cNvSpPr>
            <a:spLocks noGrp="1"/>
          </p:cNvSpPr>
          <p:nvPr>
            <p:ph type="body" sz="quarter" idx="10" hasCustomPrompt="1"/>
          </p:nvPr>
        </p:nvSpPr>
        <p:spPr>
          <a:xfrm>
            <a:off x="2853892" y="4218420"/>
            <a:ext cx="6021386" cy="319190"/>
          </a:xfrm>
        </p:spPr>
        <p:txBody>
          <a:bodyPr/>
          <a:lstStyle>
            <a:lvl1pPr marL="0" indent="0">
              <a:buNone/>
              <a:defRPr sz="1300" b="1">
                <a:solidFill>
                  <a:schemeClr val="bg2"/>
                </a:solidFill>
              </a:defRPr>
            </a:lvl1pPr>
            <a:lvl2pPr marL="457200" indent="0">
              <a:buNone/>
              <a:defRPr/>
            </a:lvl2pPr>
          </a:lstStyle>
          <a:p>
            <a:pPr lvl="0"/>
            <a:r>
              <a:rPr lang="en-US" dirty="0"/>
              <a:t>Add here presentation title, author, date or where you are in your presentation</a:t>
            </a:r>
          </a:p>
        </p:txBody>
      </p:sp>
    </p:spTree>
    <p:extLst>
      <p:ext uri="{BB962C8B-B14F-4D97-AF65-F5344CB8AC3E}">
        <p14:creationId xmlns:p14="http://schemas.microsoft.com/office/powerpoint/2010/main" val="3102418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DC3B5FC-8D06-4E80-9BB8-63F1AFE4BE77}"/>
              </a:ext>
            </a:extLst>
          </p:cNvPr>
          <p:cNvSpPr>
            <a:spLocks noGrp="1"/>
          </p:cNvSpPr>
          <p:nvPr>
            <p:ph type="title"/>
          </p:nvPr>
        </p:nvSpPr>
        <p:spPr>
          <a:xfrm>
            <a:off x="2493817" y="1897725"/>
            <a:ext cx="6215207" cy="674025"/>
          </a:xfrm>
          <a:prstGeom prst="rect">
            <a:avLst/>
          </a:prstGeom>
        </p:spPr>
        <p:txBody>
          <a:bodyPr vert="horz" lIns="91440" tIns="45720" rIns="91440" bIns="45720" rtlCol="0" anchor="ctr">
            <a:normAutofit/>
          </a:body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4" name="Text Placeholder 4">
            <a:extLst>
              <a:ext uri="{FF2B5EF4-FFF2-40B4-BE49-F238E27FC236}">
                <a16:creationId xmlns:a16="http://schemas.microsoft.com/office/drawing/2014/main" id="{B4347C32-7375-4146-B2DE-89FBE1BEC8B9}"/>
              </a:ext>
            </a:extLst>
          </p:cNvPr>
          <p:cNvSpPr>
            <a:spLocks noGrp="1"/>
          </p:cNvSpPr>
          <p:nvPr>
            <p:ph idx="1"/>
          </p:nvPr>
        </p:nvSpPr>
        <p:spPr>
          <a:xfrm>
            <a:off x="2611582" y="2872362"/>
            <a:ext cx="5903768" cy="371512"/>
          </a:xfrm>
          <a:prstGeom prst="rect">
            <a:avLst/>
          </a:prstGeom>
        </p:spPr>
        <p:txBody>
          <a:bodyPr vert="horz" wrap="square" lIns="91440" tIns="45720" rIns="91440" bIns="45720" rtlCol="0">
            <a:spAutoFit/>
          </a:bodyPr>
          <a:lstStyle>
            <a:lvl1pPr>
              <a:defRPr sz="16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08212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540944" y="191868"/>
            <a:ext cx="6504393" cy="400110"/>
          </a:xfrm>
        </p:spPr>
        <p:txBody>
          <a:bodyPr/>
          <a:lstStyle>
            <a:lvl1pPr>
              <a:defRPr>
                <a:solidFill>
                  <a:schemeClr val="bg2"/>
                </a:solidFill>
              </a:defRPr>
            </a:lvl1pPr>
          </a:lstStyle>
          <a:p>
            <a:endParaRPr lang="en-US" dirty="0"/>
          </a:p>
        </p:txBody>
      </p:sp>
      <p:sp>
        <p:nvSpPr>
          <p:cNvPr id="7" name="Text Placeholder 6"/>
          <p:cNvSpPr>
            <a:spLocks noGrp="1"/>
          </p:cNvSpPr>
          <p:nvPr>
            <p:ph type="body" sz="quarter" idx="12"/>
          </p:nvPr>
        </p:nvSpPr>
        <p:spPr>
          <a:xfrm>
            <a:off x="637610" y="1028851"/>
            <a:ext cx="6407727" cy="368049"/>
          </a:xfrm>
        </p:spPr>
        <p:txBody>
          <a:bodyPr/>
          <a:lstStyle>
            <a:lvl1pPr marL="0" indent="0">
              <a:buFont typeface="+mj-lt"/>
              <a:buNone/>
              <a:defRPr sz="1600" baseline="0">
                <a:solidFill>
                  <a:schemeClr val="tx1"/>
                </a:solidFill>
              </a:defRPr>
            </a:lvl1pPr>
          </a:lstStyle>
          <a:p>
            <a:pPr lvl="0"/>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0284" y="363438"/>
            <a:ext cx="1813989" cy="461665"/>
          </a:xfrm>
        </p:spPr>
        <p:txBody>
          <a:bodyPr/>
          <a:lstStyle>
            <a:lvl1pPr>
              <a:defRPr baseline="0"/>
            </a:lvl1pPr>
          </a:lstStyle>
          <a:p>
            <a:endParaRPr lang="en-US" dirty="0"/>
          </a:p>
        </p:txBody>
      </p:sp>
      <p:sp>
        <p:nvSpPr>
          <p:cNvPr id="5" name="Text Placeholder 6"/>
          <p:cNvSpPr>
            <a:spLocks noGrp="1"/>
          </p:cNvSpPr>
          <p:nvPr>
            <p:ph type="body" sz="quarter" idx="12"/>
          </p:nvPr>
        </p:nvSpPr>
        <p:spPr>
          <a:xfrm>
            <a:off x="2484604" y="357557"/>
            <a:ext cx="2856323" cy="3219125"/>
          </a:xfrm>
        </p:spPr>
        <p:txBody>
          <a:bodyPr/>
          <a:lstStyle>
            <a:lvl1pPr marL="0" indent="0">
              <a:buNone/>
              <a:defRPr baseline="0"/>
            </a:lvl1pPr>
          </a:lstStyle>
          <a:p>
            <a:pPr lvl="0"/>
            <a:endParaRPr lang="en-US" dirty="0"/>
          </a:p>
        </p:txBody>
      </p:sp>
      <p:sp>
        <p:nvSpPr>
          <p:cNvPr id="14" name="Picture Placeholder 13"/>
          <p:cNvSpPr>
            <a:spLocks noGrp="1"/>
          </p:cNvSpPr>
          <p:nvPr>
            <p:ph type="pic" sz="quarter" idx="13"/>
          </p:nvPr>
        </p:nvSpPr>
        <p:spPr>
          <a:xfrm>
            <a:off x="5576455" y="363438"/>
            <a:ext cx="3407261" cy="3213245"/>
          </a:xfrm>
          <a:solidFill>
            <a:schemeClr val="bg1">
              <a:lumMod val="95000"/>
            </a:schemeClr>
          </a:solidFill>
          <a:ln>
            <a:noFill/>
          </a:ln>
        </p:spPr>
        <p:txBody>
          <a:bodyPr/>
          <a:lstStyle/>
          <a:p>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9"/>
          <p:cNvSpPr>
            <a:spLocks noGrp="1"/>
          </p:cNvSpPr>
          <p:nvPr>
            <p:ph type="pic" sz="quarter" idx="40"/>
          </p:nvPr>
        </p:nvSpPr>
        <p:spPr>
          <a:xfrm>
            <a:off x="2996029" y="95940"/>
            <a:ext cx="1655064" cy="1901186"/>
          </a:xfrm>
          <a:solidFill>
            <a:schemeClr val="bg1">
              <a:lumMod val="95000"/>
            </a:schemeClr>
          </a:solidFill>
        </p:spPr>
        <p:txBody>
          <a:bodyPr/>
          <a:lstStyle/>
          <a:p>
            <a:endParaRPr lang="en-GB" dirty="0"/>
          </a:p>
        </p:txBody>
      </p:sp>
      <p:sp>
        <p:nvSpPr>
          <p:cNvPr id="15" name="Picture Placeholder 9"/>
          <p:cNvSpPr>
            <a:spLocks noGrp="1"/>
          </p:cNvSpPr>
          <p:nvPr>
            <p:ph type="pic" sz="quarter" idx="42"/>
          </p:nvPr>
        </p:nvSpPr>
        <p:spPr>
          <a:xfrm>
            <a:off x="2996029" y="2073079"/>
            <a:ext cx="1655064" cy="1901186"/>
          </a:xfrm>
          <a:solidFill>
            <a:schemeClr val="bg1">
              <a:lumMod val="95000"/>
            </a:schemeClr>
          </a:solidFill>
        </p:spPr>
        <p:txBody>
          <a:bodyPr/>
          <a:lstStyle/>
          <a:p>
            <a:endParaRPr lang="en-GB" dirty="0"/>
          </a:p>
        </p:txBody>
      </p:sp>
      <p:sp>
        <p:nvSpPr>
          <p:cNvPr id="17" name="Picture Placeholder 9"/>
          <p:cNvSpPr>
            <a:spLocks noGrp="1"/>
          </p:cNvSpPr>
          <p:nvPr>
            <p:ph type="pic" sz="quarter" idx="43"/>
          </p:nvPr>
        </p:nvSpPr>
        <p:spPr>
          <a:xfrm>
            <a:off x="4733389" y="95940"/>
            <a:ext cx="1655064" cy="1901186"/>
          </a:xfrm>
          <a:solidFill>
            <a:schemeClr val="bg1">
              <a:lumMod val="95000"/>
            </a:schemeClr>
          </a:solidFill>
        </p:spPr>
        <p:txBody>
          <a:bodyPr/>
          <a:lstStyle/>
          <a:p>
            <a:endParaRPr lang="en-GB"/>
          </a:p>
        </p:txBody>
      </p:sp>
      <p:sp>
        <p:nvSpPr>
          <p:cNvPr id="18" name="Picture Placeholder 9"/>
          <p:cNvSpPr>
            <a:spLocks noGrp="1"/>
          </p:cNvSpPr>
          <p:nvPr>
            <p:ph type="pic" sz="quarter" idx="44"/>
          </p:nvPr>
        </p:nvSpPr>
        <p:spPr>
          <a:xfrm>
            <a:off x="4733389" y="2073079"/>
            <a:ext cx="1655064" cy="1901186"/>
          </a:xfrm>
          <a:solidFill>
            <a:schemeClr val="bg1">
              <a:lumMod val="95000"/>
            </a:schemeClr>
          </a:solidFill>
        </p:spPr>
        <p:txBody>
          <a:bodyPr/>
          <a:lstStyle/>
          <a:p>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88298" y="347227"/>
            <a:ext cx="4726415" cy="400110"/>
          </a:xfrm>
        </p:spPr>
        <p:txBody>
          <a:bodyPr/>
          <a:lstStyle>
            <a:lvl1pPr algn="ctr">
              <a:defRPr/>
            </a:lvl1pPr>
          </a:lstStyle>
          <a:p>
            <a:endParaRPr lang="en-US" dirty="0"/>
          </a:p>
        </p:txBody>
      </p:sp>
      <p:sp>
        <p:nvSpPr>
          <p:cNvPr id="4" name="Text Placeholder 18"/>
          <p:cNvSpPr>
            <a:spLocks noGrp="1"/>
          </p:cNvSpPr>
          <p:nvPr>
            <p:ph type="body" sz="quarter" idx="29"/>
          </p:nvPr>
        </p:nvSpPr>
        <p:spPr>
          <a:xfrm>
            <a:off x="2388299" y="756154"/>
            <a:ext cx="4726414" cy="246221"/>
          </a:xfrm>
        </p:spPr>
        <p:txBody>
          <a:bodyPr/>
          <a:lstStyle>
            <a:lvl1pPr marL="0" indent="0" algn="ctr">
              <a:lnSpc>
                <a:spcPct val="100000"/>
              </a:lnSpc>
              <a:buNone/>
              <a:defRPr sz="1000" b="0" i="0">
                <a:solidFill>
                  <a:srgbClr val="7F7F7F"/>
                </a:solidFill>
                <a:latin typeface="+mj-lt"/>
                <a:cs typeface="Helvetica Light"/>
              </a:defRPr>
            </a:lvl1pPr>
          </a:lstStyle>
          <a:p>
            <a:pPr lvl="0"/>
            <a:endParaRPr lang="en-US" dirty="0"/>
          </a:p>
        </p:txBody>
      </p:sp>
      <p:sp>
        <p:nvSpPr>
          <p:cNvPr id="5" name="Text Placeholder 14"/>
          <p:cNvSpPr>
            <a:spLocks noGrp="1"/>
          </p:cNvSpPr>
          <p:nvPr>
            <p:ph type="body" sz="quarter" idx="27"/>
          </p:nvPr>
        </p:nvSpPr>
        <p:spPr>
          <a:xfrm>
            <a:off x="1336360" y="2629559"/>
            <a:ext cx="1397041" cy="276999"/>
          </a:xfrm>
        </p:spPr>
        <p:txBody>
          <a:bodyPr/>
          <a:lstStyle>
            <a:lvl1pPr marL="0" indent="0" algn="ctr">
              <a:lnSpc>
                <a:spcPct val="100000"/>
              </a:lnSpc>
              <a:buNone/>
              <a:defRPr sz="1200" b="1" i="0">
                <a:solidFill>
                  <a:schemeClr val="accent1"/>
                </a:solidFill>
                <a:latin typeface="+mj-lt"/>
                <a:cs typeface="Arial" panose="020B0604020202020204" pitchFamily="34" charset="0"/>
              </a:defRPr>
            </a:lvl1pPr>
          </a:lstStyle>
          <a:p>
            <a:pPr lvl="0"/>
            <a:endParaRPr lang="en-US" dirty="0"/>
          </a:p>
        </p:txBody>
      </p:sp>
      <p:sp>
        <p:nvSpPr>
          <p:cNvPr id="6" name="Text Placeholder 18"/>
          <p:cNvSpPr>
            <a:spLocks noGrp="1"/>
          </p:cNvSpPr>
          <p:nvPr>
            <p:ph type="body" sz="quarter" idx="28"/>
          </p:nvPr>
        </p:nvSpPr>
        <p:spPr>
          <a:xfrm>
            <a:off x="1336360" y="3063420"/>
            <a:ext cx="1397041" cy="230832"/>
          </a:xfrm>
        </p:spPr>
        <p:txBody>
          <a:bodyPr/>
          <a:lstStyle>
            <a:lvl1pPr marL="0" indent="0" algn="ctr">
              <a:lnSpc>
                <a:spcPct val="90000"/>
              </a:lnSpc>
              <a:buNone/>
              <a:defRPr sz="1000">
                <a:solidFill>
                  <a:srgbClr val="0F5880"/>
                </a:solidFill>
                <a:latin typeface="+mj-lt"/>
                <a:cs typeface="Arial" panose="020B0604020202020204" pitchFamily="34" charset="0"/>
              </a:defRPr>
            </a:lvl1pPr>
          </a:lstStyle>
          <a:p>
            <a:pPr lvl="0"/>
            <a:endParaRPr lang="en-US" dirty="0"/>
          </a:p>
        </p:txBody>
      </p:sp>
      <p:sp>
        <p:nvSpPr>
          <p:cNvPr id="7" name="Text Placeholder 14"/>
          <p:cNvSpPr>
            <a:spLocks noGrp="1"/>
          </p:cNvSpPr>
          <p:nvPr>
            <p:ph type="body" sz="quarter" idx="30"/>
          </p:nvPr>
        </p:nvSpPr>
        <p:spPr>
          <a:xfrm>
            <a:off x="3054040" y="2621982"/>
            <a:ext cx="1529894" cy="276999"/>
          </a:xfrm>
        </p:spPr>
        <p:txBody>
          <a:bodyPr/>
          <a:lstStyle>
            <a:lvl1pPr marL="0" indent="0" algn="ctr">
              <a:lnSpc>
                <a:spcPct val="100000"/>
              </a:lnSpc>
              <a:buNone/>
              <a:defRPr sz="1200" b="1" i="0">
                <a:solidFill>
                  <a:schemeClr val="accent2"/>
                </a:solidFill>
                <a:latin typeface="+mj-lt"/>
                <a:cs typeface="Arial" panose="020B0604020202020204" pitchFamily="34" charset="0"/>
              </a:defRPr>
            </a:lvl1pPr>
          </a:lstStyle>
          <a:p>
            <a:pPr lvl="0"/>
            <a:endParaRPr lang="en-US" dirty="0"/>
          </a:p>
        </p:txBody>
      </p:sp>
      <p:sp>
        <p:nvSpPr>
          <p:cNvPr id="8" name="Text Placeholder 18"/>
          <p:cNvSpPr>
            <a:spLocks noGrp="1"/>
          </p:cNvSpPr>
          <p:nvPr>
            <p:ph type="body" sz="quarter" idx="31"/>
          </p:nvPr>
        </p:nvSpPr>
        <p:spPr>
          <a:xfrm>
            <a:off x="3054040" y="3055843"/>
            <a:ext cx="1529893" cy="230832"/>
          </a:xfrm>
        </p:spPr>
        <p:txBody>
          <a:bodyPr/>
          <a:lstStyle>
            <a:lvl1pPr marL="0" indent="0" algn="ctr">
              <a:lnSpc>
                <a:spcPct val="90000"/>
              </a:lnSpc>
              <a:buNone/>
              <a:defRPr sz="1000">
                <a:solidFill>
                  <a:srgbClr val="0F5880"/>
                </a:solidFill>
                <a:latin typeface="+mj-lt"/>
                <a:cs typeface="Arial" panose="020B0604020202020204" pitchFamily="34" charset="0"/>
              </a:defRPr>
            </a:lvl1pPr>
          </a:lstStyle>
          <a:p>
            <a:pPr lvl="0"/>
            <a:endParaRPr lang="en-US" dirty="0"/>
          </a:p>
        </p:txBody>
      </p:sp>
      <p:sp>
        <p:nvSpPr>
          <p:cNvPr id="9" name="Text Placeholder 14"/>
          <p:cNvSpPr>
            <a:spLocks noGrp="1"/>
          </p:cNvSpPr>
          <p:nvPr>
            <p:ph type="body" sz="quarter" idx="32"/>
          </p:nvPr>
        </p:nvSpPr>
        <p:spPr>
          <a:xfrm>
            <a:off x="4883792" y="2621982"/>
            <a:ext cx="1529894" cy="276999"/>
          </a:xfrm>
        </p:spPr>
        <p:txBody>
          <a:bodyPr/>
          <a:lstStyle>
            <a:lvl1pPr marL="0" indent="0" algn="ctr">
              <a:lnSpc>
                <a:spcPct val="100000"/>
              </a:lnSpc>
              <a:buNone/>
              <a:defRPr sz="1200" b="1" i="0">
                <a:solidFill>
                  <a:schemeClr val="accent3"/>
                </a:solidFill>
                <a:latin typeface="+mj-lt"/>
                <a:cs typeface="Arial" panose="020B0604020202020204" pitchFamily="34" charset="0"/>
              </a:defRPr>
            </a:lvl1pPr>
          </a:lstStyle>
          <a:p>
            <a:pPr lvl="0"/>
            <a:endParaRPr lang="en-US" dirty="0"/>
          </a:p>
        </p:txBody>
      </p:sp>
      <p:sp>
        <p:nvSpPr>
          <p:cNvPr id="10" name="Text Placeholder 18"/>
          <p:cNvSpPr>
            <a:spLocks noGrp="1"/>
          </p:cNvSpPr>
          <p:nvPr>
            <p:ph type="body" sz="quarter" idx="33"/>
          </p:nvPr>
        </p:nvSpPr>
        <p:spPr>
          <a:xfrm>
            <a:off x="4883792" y="3055843"/>
            <a:ext cx="1529893" cy="230832"/>
          </a:xfrm>
        </p:spPr>
        <p:txBody>
          <a:bodyPr/>
          <a:lstStyle>
            <a:lvl1pPr marL="0" indent="0" algn="ctr">
              <a:lnSpc>
                <a:spcPct val="90000"/>
              </a:lnSpc>
              <a:buNone/>
              <a:defRPr sz="1000">
                <a:solidFill>
                  <a:srgbClr val="0F5880"/>
                </a:solidFill>
                <a:latin typeface="+mj-lt"/>
                <a:cs typeface="Arial" panose="020B0604020202020204" pitchFamily="34" charset="0"/>
              </a:defRPr>
            </a:lvl1pPr>
          </a:lstStyle>
          <a:p>
            <a:pPr lvl="0"/>
            <a:endParaRPr lang="en-US" dirty="0"/>
          </a:p>
        </p:txBody>
      </p:sp>
      <p:sp>
        <p:nvSpPr>
          <p:cNvPr id="11" name="Text Placeholder 14"/>
          <p:cNvSpPr>
            <a:spLocks noGrp="1"/>
          </p:cNvSpPr>
          <p:nvPr>
            <p:ph type="body" sz="quarter" idx="34"/>
          </p:nvPr>
        </p:nvSpPr>
        <p:spPr>
          <a:xfrm>
            <a:off x="6720471" y="2621982"/>
            <a:ext cx="1383836" cy="276999"/>
          </a:xfrm>
        </p:spPr>
        <p:txBody>
          <a:bodyPr/>
          <a:lstStyle>
            <a:lvl1pPr marL="0" indent="0" algn="ctr">
              <a:lnSpc>
                <a:spcPct val="100000"/>
              </a:lnSpc>
              <a:buNone/>
              <a:defRPr sz="1200" b="1" i="0">
                <a:solidFill>
                  <a:schemeClr val="accent4"/>
                </a:solidFill>
                <a:latin typeface="+mj-lt"/>
                <a:cs typeface="Arial" panose="020B0604020202020204" pitchFamily="34" charset="0"/>
              </a:defRPr>
            </a:lvl1pPr>
          </a:lstStyle>
          <a:p>
            <a:pPr lvl="0"/>
            <a:endParaRPr lang="en-US" dirty="0"/>
          </a:p>
        </p:txBody>
      </p:sp>
      <p:sp>
        <p:nvSpPr>
          <p:cNvPr id="12" name="Text Placeholder 18"/>
          <p:cNvSpPr>
            <a:spLocks noGrp="1"/>
          </p:cNvSpPr>
          <p:nvPr>
            <p:ph type="body" sz="quarter" idx="35"/>
          </p:nvPr>
        </p:nvSpPr>
        <p:spPr>
          <a:xfrm>
            <a:off x="6720472" y="3055843"/>
            <a:ext cx="1383835" cy="230832"/>
          </a:xfrm>
        </p:spPr>
        <p:txBody>
          <a:bodyPr/>
          <a:lstStyle>
            <a:lvl1pPr marL="0" indent="0" algn="ctr">
              <a:lnSpc>
                <a:spcPct val="90000"/>
              </a:lnSpc>
              <a:buNone/>
              <a:defRPr sz="1000">
                <a:solidFill>
                  <a:srgbClr val="0F5880"/>
                </a:solidFill>
                <a:latin typeface="+mj-lt"/>
                <a:cs typeface="Arial" panose="020B0604020202020204" pitchFamily="34" charset="0"/>
              </a:defRPr>
            </a:lvl1pPr>
          </a:lstStyle>
          <a:p>
            <a:pPr lvl="0"/>
            <a:endParaRPr lang="en-US" dirty="0"/>
          </a:p>
        </p:txBody>
      </p:sp>
      <p:sp>
        <p:nvSpPr>
          <p:cNvPr id="20" name="Oval 19"/>
          <p:cNvSpPr/>
          <p:nvPr userDrawn="1"/>
        </p:nvSpPr>
        <p:spPr>
          <a:xfrm flipH="1">
            <a:off x="5099500" y="1358433"/>
            <a:ext cx="972344" cy="831273"/>
          </a:xfrm>
          <a:prstGeom prst="ellipse">
            <a:avLst/>
          </a:prstGeom>
          <a:ln w="38100" cap="rnd">
            <a:solidFill>
              <a:srgbClr val="FFFFFF"/>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algn="ctr" defTabSz="457200" rtl="0" eaLnBrk="1" latinLnBrk="0" hangingPunct="1"/>
            <a:r>
              <a:rPr lang="en-US" sz="2000" kern="1200" dirty="0">
                <a:solidFill>
                  <a:schemeClr val="tx1">
                    <a:lumMod val="50000"/>
                    <a:lumOff val="50000"/>
                  </a:schemeClr>
                </a:solidFill>
                <a:latin typeface="+mj-lt"/>
                <a:ea typeface="+mn-ea"/>
                <a:cs typeface="Arial" panose="020B0604020202020204" pitchFamily="34" charset="0"/>
              </a:rPr>
              <a:t>64%</a:t>
            </a:r>
          </a:p>
        </p:txBody>
      </p:sp>
      <p:sp>
        <p:nvSpPr>
          <p:cNvPr id="21" name="Arc 20"/>
          <p:cNvSpPr/>
          <p:nvPr userDrawn="1"/>
        </p:nvSpPr>
        <p:spPr>
          <a:xfrm flipH="1">
            <a:off x="5099500" y="1358434"/>
            <a:ext cx="972344" cy="831273"/>
          </a:xfrm>
          <a:prstGeom prst="arc">
            <a:avLst>
              <a:gd name="adj1" fmla="val 3038232"/>
              <a:gd name="adj2" fmla="val 16212414"/>
            </a:avLst>
          </a:prstGeom>
          <a:ln w="762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sz="3600" kern="1200" dirty="0">
              <a:solidFill>
                <a:schemeClr val="tx1">
                  <a:lumMod val="65000"/>
                  <a:lumOff val="35000"/>
                </a:schemeClr>
              </a:solidFill>
            </a:endParaRPr>
          </a:p>
        </p:txBody>
      </p:sp>
      <p:sp>
        <p:nvSpPr>
          <p:cNvPr id="26" name="Oval 25">
            <a:extLst>
              <a:ext uri="{FF2B5EF4-FFF2-40B4-BE49-F238E27FC236}">
                <a16:creationId xmlns:a16="http://schemas.microsoft.com/office/drawing/2014/main" id="{373E445B-4B9B-4C1E-A739-FE8FB644838B}"/>
              </a:ext>
            </a:extLst>
          </p:cNvPr>
          <p:cNvSpPr/>
          <p:nvPr userDrawn="1"/>
        </p:nvSpPr>
        <p:spPr>
          <a:xfrm flipH="1">
            <a:off x="1491735" y="1498793"/>
            <a:ext cx="972344" cy="831273"/>
          </a:xfrm>
          <a:prstGeom prst="ellipse">
            <a:avLst/>
          </a:prstGeom>
          <a:ln w="38100" cap="rnd">
            <a:solidFill>
              <a:srgbClr val="FFFFFF"/>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algn="ctr" defTabSz="457200" rtl="0" eaLnBrk="1" latinLnBrk="0" hangingPunct="1"/>
            <a:r>
              <a:rPr lang="en-US" sz="2000" kern="1200" dirty="0">
                <a:solidFill>
                  <a:schemeClr val="tx1">
                    <a:lumMod val="50000"/>
                    <a:lumOff val="50000"/>
                  </a:schemeClr>
                </a:solidFill>
                <a:latin typeface="+mj-lt"/>
                <a:ea typeface="+mn-ea"/>
                <a:cs typeface="Arial" panose="020B0604020202020204" pitchFamily="34" charset="0"/>
              </a:rPr>
              <a:t>3</a:t>
            </a:r>
            <a:r>
              <a:rPr lang="pl-PL" sz="2000" kern="1200" dirty="0">
                <a:solidFill>
                  <a:schemeClr val="tx1">
                    <a:lumMod val="50000"/>
                    <a:lumOff val="50000"/>
                  </a:schemeClr>
                </a:solidFill>
                <a:latin typeface="+mj-lt"/>
                <a:ea typeface="+mn-ea"/>
                <a:cs typeface="Arial" panose="020B0604020202020204" pitchFamily="34" charset="0"/>
              </a:rPr>
              <a:t>6</a:t>
            </a:r>
            <a:r>
              <a:rPr lang="en-US" sz="2000" kern="1200" dirty="0">
                <a:solidFill>
                  <a:schemeClr val="tx1">
                    <a:lumMod val="50000"/>
                    <a:lumOff val="50000"/>
                  </a:schemeClr>
                </a:solidFill>
                <a:latin typeface="+mj-lt"/>
                <a:ea typeface="+mn-ea"/>
                <a:cs typeface="Arial" panose="020B0604020202020204" pitchFamily="34" charset="0"/>
              </a:rPr>
              <a:t>%</a:t>
            </a:r>
          </a:p>
        </p:txBody>
      </p:sp>
      <p:sp>
        <p:nvSpPr>
          <p:cNvPr id="27" name="Arc 26">
            <a:extLst>
              <a:ext uri="{FF2B5EF4-FFF2-40B4-BE49-F238E27FC236}">
                <a16:creationId xmlns:a16="http://schemas.microsoft.com/office/drawing/2014/main" id="{32CF113A-9E53-48F1-8C88-115382B84EA9}"/>
              </a:ext>
            </a:extLst>
          </p:cNvPr>
          <p:cNvSpPr/>
          <p:nvPr userDrawn="1"/>
        </p:nvSpPr>
        <p:spPr>
          <a:xfrm flipH="1">
            <a:off x="1491735" y="1501142"/>
            <a:ext cx="972344" cy="831273"/>
          </a:xfrm>
          <a:prstGeom prst="arc">
            <a:avLst>
              <a:gd name="adj1" fmla="val 9030343"/>
              <a:gd name="adj2" fmla="val 16212414"/>
            </a:avLst>
          </a:prstGeom>
          <a:noFill/>
          <a:ln w="76200" cap="rnd">
            <a:solidFill>
              <a:srgbClr val="72BF44"/>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US" sz="3600" kern="1200" dirty="0">
              <a:solidFill>
                <a:schemeClr val="tx1">
                  <a:lumMod val="65000"/>
                  <a:lumOff val="35000"/>
                </a:scheme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4.png"/><Relationship Id="rId5" Type="http://schemas.openxmlformats.org/officeDocument/2006/relationships/slideLayout" Target="../slideLayouts/slideLayout9.xml"/><Relationship Id="rId10" Type="http://schemas.openxmlformats.org/officeDocument/2006/relationships/image" Target="../media/image1.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4.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4.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png"/><Relationship Id="rId5" Type="http://schemas.openxmlformats.org/officeDocument/2006/relationships/slideLayout" Target="../slideLayouts/slideLayout29.xml"/><Relationship Id="rId10" Type="http://schemas.openxmlformats.org/officeDocument/2006/relationships/theme" Target="../theme/theme5.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e 22">
            <a:extLst>
              <a:ext uri="{FF2B5EF4-FFF2-40B4-BE49-F238E27FC236}">
                <a16:creationId xmlns:a16="http://schemas.microsoft.com/office/drawing/2014/main" id="{CC7B75E7-45F9-4E9F-B6F6-7C19D2C124B5}"/>
              </a:ext>
            </a:extLst>
          </p:cNvPr>
          <p:cNvGrpSpPr/>
          <p:nvPr userDrawn="1"/>
        </p:nvGrpSpPr>
        <p:grpSpPr>
          <a:xfrm>
            <a:off x="382395" y="3617843"/>
            <a:ext cx="2895411" cy="1525657"/>
            <a:chOff x="-130611" y="1574071"/>
            <a:chExt cx="750557" cy="1194750"/>
          </a:xfrm>
        </p:grpSpPr>
        <p:pic>
          <p:nvPicPr>
            <p:cNvPr id="8" name="Image 8">
              <a:extLst>
                <a:ext uri="{FF2B5EF4-FFF2-40B4-BE49-F238E27FC236}">
                  <a16:creationId xmlns:a16="http://schemas.microsoft.com/office/drawing/2014/main" id="{BD2DFBA2-F9A2-492D-B92A-4E4225570520}"/>
                </a:ext>
              </a:extLst>
            </p:cNvPr>
            <p:cNvPicPr>
              <a:picLocks noChangeAspect="1"/>
            </p:cNvPicPr>
            <p:nvPr/>
          </p:nvPicPr>
          <p:blipFill>
            <a:blip r:embed="rId6"/>
            <a:stretch>
              <a:fillRect/>
            </a:stretch>
          </p:blipFill>
          <p:spPr>
            <a:xfrm>
              <a:off x="132317" y="1574071"/>
              <a:ext cx="224380" cy="436085"/>
            </a:xfrm>
            <a:prstGeom prst="rect">
              <a:avLst/>
            </a:prstGeom>
          </p:spPr>
        </p:pic>
        <p:sp>
          <p:nvSpPr>
            <p:cNvPr id="9" name="Sous-titre 2">
              <a:extLst>
                <a:ext uri="{FF2B5EF4-FFF2-40B4-BE49-F238E27FC236}">
                  <a16:creationId xmlns:a16="http://schemas.microsoft.com/office/drawing/2014/main" id="{16A367EC-8896-4FEA-B60D-A0D1DBCFF298}"/>
                </a:ext>
              </a:extLst>
            </p:cNvPr>
            <p:cNvSpPr txBox="1">
              <a:spLocks/>
            </p:cNvSpPr>
            <p:nvPr/>
          </p:nvSpPr>
          <p:spPr>
            <a:xfrm>
              <a:off x="-130611" y="2122589"/>
              <a:ext cx="750557" cy="646232"/>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50" dirty="0">
                  <a:solidFill>
                    <a:schemeClr val="tx1"/>
                  </a:solidFill>
                  <a:latin typeface="Garamond" panose="02020404030301010803" pitchFamily="18" charset="0"/>
                </a:rPr>
                <a:t>DEESME has received funding from the European Union’s Horizon 2020 Research and innovation programme under grant agreement No 892235.</a:t>
              </a:r>
            </a:p>
          </p:txBody>
        </p:sp>
      </p:grpSp>
      <p:sp>
        <p:nvSpPr>
          <p:cNvPr id="10" name="Rectangle 9">
            <a:extLst>
              <a:ext uri="{FF2B5EF4-FFF2-40B4-BE49-F238E27FC236}">
                <a16:creationId xmlns:a16="http://schemas.microsoft.com/office/drawing/2014/main" id="{D9819982-9521-4500-ADFE-7E23C5A7ADAE}"/>
              </a:ext>
            </a:extLst>
          </p:cNvPr>
          <p:cNvSpPr/>
          <p:nvPr userDrawn="1"/>
        </p:nvSpPr>
        <p:spPr>
          <a:xfrm>
            <a:off x="3544407" y="1"/>
            <a:ext cx="45719" cy="51435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le Placeholder 9">
            <a:extLst>
              <a:ext uri="{FF2B5EF4-FFF2-40B4-BE49-F238E27FC236}">
                <a16:creationId xmlns:a16="http://schemas.microsoft.com/office/drawing/2014/main" id="{36CC9C72-FAE7-4C50-BC72-D55F05754666}"/>
              </a:ext>
            </a:extLst>
          </p:cNvPr>
          <p:cNvSpPr txBox="1">
            <a:spLocks/>
          </p:cNvSpPr>
          <p:nvPr userDrawn="1"/>
        </p:nvSpPr>
        <p:spPr>
          <a:xfrm>
            <a:off x="5998844" y="952063"/>
            <a:ext cx="3053155" cy="338554"/>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2000" b="1" kern="1200">
                <a:solidFill>
                  <a:schemeClr val="accent2"/>
                </a:solidFill>
                <a:latin typeface="+mj-lt"/>
                <a:ea typeface="+mj-ea"/>
                <a:cs typeface="Arial" panose="020B0604020202020204" pitchFamily="34" charset="0"/>
              </a:defRPr>
            </a:lvl1pPr>
          </a:lstStyle>
          <a:p>
            <a:endParaRPr lang="en-US" sz="1600" dirty="0">
              <a:solidFill>
                <a:schemeClr val="bg2"/>
              </a:solidFill>
            </a:endParaRPr>
          </a:p>
        </p:txBody>
      </p:sp>
      <p:pic>
        <p:nvPicPr>
          <p:cNvPr id="4" name="Picture 3" descr="Diagram&#10;&#10;Description automatically generated">
            <a:extLst>
              <a:ext uri="{FF2B5EF4-FFF2-40B4-BE49-F238E27FC236}">
                <a16:creationId xmlns:a16="http://schemas.microsoft.com/office/drawing/2014/main" id="{13F9FC19-FD60-4B23-85A0-5475F2FDFB02}"/>
              </a:ext>
            </a:extLst>
          </p:cNvPr>
          <p:cNvPicPr>
            <a:picLocks noChangeAspect="1"/>
          </p:cNvPicPr>
          <p:nvPr userDrawn="1"/>
        </p:nvPicPr>
        <p:blipFill rotWithShape="1">
          <a:blip r:embed="rId7"/>
          <a:srcRect l="10374" r="4741"/>
          <a:stretch/>
        </p:blipFill>
        <p:spPr>
          <a:xfrm>
            <a:off x="158234" y="733164"/>
            <a:ext cx="3309819" cy="2339489"/>
          </a:xfrm>
          <a:prstGeom prst="rect">
            <a:avLst/>
          </a:prstGeom>
        </p:spPr>
      </p:pic>
    </p:spTree>
    <p:extLst>
      <p:ext uri="{BB962C8B-B14F-4D97-AF65-F5344CB8AC3E}">
        <p14:creationId xmlns:p14="http://schemas.microsoft.com/office/powerpoint/2010/main" val="2779243982"/>
      </p:ext>
    </p:extLst>
  </p:cSld>
  <p:clrMap bg1="lt1" tx1="dk1" bg2="lt2" tx2="dk2" accent1="accent1" accent2="accent2" accent3="accent3" accent4="accent4" accent5="accent5" accent6="accent6" hlink="hlink" folHlink="folHlink"/>
  <p:sldLayoutIdLst>
    <p:sldLayoutId id="2147483720" r:id="rId1"/>
    <p:sldLayoutId id="2147483723" r:id="rId2"/>
    <p:sldLayoutId id="2147483724" r:id="rId3"/>
    <p:sldLayoutId id="2147483727" r:id="rId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9"/>
          <p:cNvSpPr>
            <a:spLocks noGrp="1"/>
          </p:cNvSpPr>
          <p:nvPr>
            <p:ph type="title"/>
          </p:nvPr>
        </p:nvSpPr>
        <p:spPr>
          <a:xfrm>
            <a:off x="2457167" y="254464"/>
            <a:ext cx="4726415" cy="400110"/>
          </a:xfrm>
          <a:prstGeom prst="rect">
            <a:avLst/>
          </a:prstGeom>
        </p:spPr>
        <p:txBody>
          <a:bodyPr vert="horz" lIns="91440" tIns="45720" rIns="91440" bIns="45720" rtlCol="0" anchor="ctr">
            <a:spAutoFit/>
          </a:body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12" name="Text Placeholder 11"/>
          <p:cNvSpPr>
            <a:spLocks noGrp="1"/>
          </p:cNvSpPr>
          <p:nvPr>
            <p:ph type="body" idx="1"/>
          </p:nvPr>
        </p:nvSpPr>
        <p:spPr>
          <a:xfrm>
            <a:off x="2457167" y="1280928"/>
            <a:ext cx="6174215" cy="1351139"/>
          </a:xfrm>
          <a:prstGeom prst="rect">
            <a:avLst/>
          </a:prstGeom>
        </p:spPr>
        <p:txBody>
          <a:bodyPr vert="horz" wrap="square" lIns="91440" tIns="45720" rIns="91440" bIns="45720" rtlCol="0">
            <a:spAutoFit/>
          </a:bodyPr>
          <a:lstStyle/>
          <a:p>
            <a:pPr lvl="0"/>
            <a:r>
              <a:rPr lang="pt-PT" dirty="0" err="1"/>
              <a:t>Click</a:t>
            </a:r>
            <a:r>
              <a:rPr lang="pt-PT" dirty="0"/>
              <a:t> to </a:t>
            </a:r>
            <a:r>
              <a:rPr lang="pt-PT" dirty="0" err="1"/>
              <a:t>edit</a:t>
            </a:r>
            <a:r>
              <a:rPr lang="pt-PT" dirty="0"/>
              <a:t> </a:t>
            </a:r>
            <a:r>
              <a:rPr lang="pt-PT" dirty="0" err="1"/>
              <a:t>Master</a:t>
            </a:r>
            <a:r>
              <a:rPr lang="pt-PT" dirty="0"/>
              <a:t> </a:t>
            </a:r>
            <a:r>
              <a:rPr lang="pt-PT" dirty="0" err="1"/>
              <a:t>text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en-US" dirty="0"/>
          </a:p>
        </p:txBody>
      </p:sp>
      <p:grpSp>
        <p:nvGrpSpPr>
          <p:cNvPr id="9" name="Groupe 22">
            <a:extLst>
              <a:ext uri="{FF2B5EF4-FFF2-40B4-BE49-F238E27FC236}">
                <a16:creationId xmlns:a16="http://schemas.microsoft.com/office/drawing/2014/main" id="{238F495D-F4B3-48B6-B51C-D14B84B8E9A1}"/>
              </a:ext>
            </a:extLst>
          </p:cNvPr>
          <p:cNvGrpSpPr/>
          <p:nvPr userDrawn="1"/>
        </p:nvGrpSpPr>
        <p:grpSpPr>
          <a:xfrm>
            <a:off x="2847107" y="4552749"/>
            <a:ext cx="5636519" cy="431111"/>
            <a:chOff x="53126" y="477263"/>
            <a:chExt cx="1461115" cy="646232"/>
          </a:xfrm>
        </p:grpSpPr>
        <p:pic>
          <p:nvPicPr>
            <p:cNvPr id="11" name="Image 8">
              <a:extLst>
                <a:ext uri="{FF2B5EF4-FFF2-40B4-BE49-F238E27FC236}">
                  <a16:creationId xmlns:a16="http://schemas.microsoft.com/office/drawing/2014/main" id="{610636E7-E1CA-44BF-AAFF-6062264D3CEB}"/>
                </a:ext>
              </a:extLst>
            </p:cNvPr>
            <p:cNvPicPr>
              <a:picLocks noChangeAspect="1"/>
            </p:cNvPicPr>
            <p:nvPr/>
          </p:nvPicPr>
          <p:blipFill>
            <a:blip r:embed="rId10"/>
            <a:stretch>
              <a:fillRect/>
            </a:stretch>
          </p:blipFill>
          <p:spPr>
            <a:xfrm>
              <a:off x="53126" y="540173"/>
              <a:ext cx="141614" cy="520411"/>
            </a:xfrm>
            <a:prstGeom prst="rect">
              <a:avLst/>
            </a:prstGeom>
          </p:spPr>
        </p:pic>
        <p:sp>
          <p:nvSpPr>
            <p:cNvPr id="13" name="Sous-titre 2">
              <a:extLst>
                <a:ext uri="{FF2B5EF4-FFF2-40B4-BE49-F238E27FC236}">
                  <a16:creationId xmlns:a16="http://schemas.microsoft.com/office/drawing/2014/main" id="{A3A1B2FB-4B92-4B3E-9182-7D8180896108}"/>
                </a:ext>
              </a:extLst>
            </p:cNvPr>
            <p:cNvSpPr txBox="1">
              <a:spLocks/>
            </p:cNvSpPr>
            <p:nvPr/>
          </p:nvSpPr>
          <p:spPr>
            <a:xfrm>
              <a:off x="194740" y="477263"/>
              <a:ext cx="1319501" cy="646232"/>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50" dirty="0">
                  <a:solidFill>
                    <a:schemeClr val="bg1">
                      <a:lumMod val="50000"/>
                    </a:schemeClr>
                  </a:solidFill>
                  <a:latin typeface="+mj-lt"/>
                </a:rPr>
                <a:t>DEESME has received funding from the European Union’s Horizon 2020 Research and innovation programme under grant agreement No 892235.</a:t>
              </a:r>
            </a:p>
          </p:txBody>
        </p:sp>
      </p:grpSp>
      <p:sp>
        <p:nvSpPr>
          <p:cNvPr id="14" name="Rectangle 13">
            <a:extLst>
              <a:ext uri="{FF2B5EF4-FFF2-40B4-BE49-F238E27FC236}">
                <a16:creationId xmlns:a16="http://schemas.microsoft.com/office/drawing/2014/main" id="{EE8554B1-E2B0-423C-8D69-A68D4A9444AF}"/>
              </a:ext>
            </a:extLst>
          </p:cNvPr>
          <p:cNvSpPr/>
          <p:nvPr userDrawn="1"/>
        </p:nvSpPr>
        <p:spPr>
          <a:xfrm rot="16200000">
            <a:off x="4549140" y="-235205"/>
            <a:ext cx="45719" cy="91440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Title Placeholder 9">
            <a:extLst>
              <a:ext uri="{FF2B5EF4-FFF2-40B4-BE49-F238E27FC236}">
                <a16:creationId xmlns:a16="http://schemas.microsoft.com/office/drawing/2014/main" id="{6B5CFBB8-0F9A-472C-9444-34A2B2347A30}"/>
              </a:ext>
            </a:extLst>
          </p:cNvPr>
          <p:cNvSpPr txBox="1">
            <a:spLocks/>
          </p:cNvSpPr>
          <p:nvPr userDrawn="1"/>
        </p:nvSpPr>
        <p:spPr>
          <a:xfrm>
            <a:off x="2748112" y="4178967"/>
            <a:ext cx="4726415" cy="338554"/>
          </a:xfrm>
          <a:prstGeom prst="rect">
            <a:avLst/>
          </a:prstGeom>
        </p:spPr>
        <p:txBody>
          <a:bodyPr vert="horz" lIns="91440" tIns="45720" rIns="91440" bIns="45720" rtlCol="0" anchor="ctr">
            <a:spAutoFit/>
          </a:bodyPr>
          <a:lstStyle>
            <a:lvl1pPr algn="l" defTabSz="457200" rtl="0" eaLnBrk="1" latinLnBrk="0" hangingPunct="1">
              <a:spcBef>
                <a:spcPct val="0"/>
              </a:spcBef>
              <a:buNone/>
              <a:defRPr sz="2000" b="1" kern="1200">
                <a:solidFill>
                  <a:schemeClr val="accent2"/>
                </a:solidFill>
                <a:latin typeface="+mj-lt"/>
                <a:ea typeface="+mj-ea"/>
                <a:cs typeface="Arial" panose="020B0604020202020204" pitchFamily="34" charset="0"/>
              </a:defRPr>
            </a:lvl1pPr>
          </a:lstStyle>
          <a:p>
            <a:endParaRPr lang="en-US" sz="1600" dirty="0">
              <a:solidFill>
                <a:schemeClr val="bg2"/>
              </a:solidFill>
            </a:endParaRPr>
          </a:p>
        </p:txBody>
      </p:sp>
      <p:pic>
        <p:nvPicPr>
          <p:cNvPr id="6" name="Picture 5" descr="A picture containing map&#10;&#10;Description automatically generated">
            <a:extLst>
              <a:ext uri="{FF2B5EF4-FFF2-40B4-BE49-F238E27FC236}">
                <a16:creationId xmlns:a16="http://schemas.microsoft.com/office/drawing/2014/main" id="{B27CABAE-1DA9-454E-8539-87B73270627C}"/>
              </a:ext>
            </a:extLst>
          </p:cNvPr>
          <p:cNvPicPr>
            <a:picLocks noChangeAspect="1"/>
          </p:cNvPicPr>
          <p:nvPr userDrawn="1"/>
        </p:nvPicPr>
        <p:blipFill>
          <a:blip r:embed="rId11"/>
          <a:stretch>
            <a:fillRect/>
          </a:stretch>
        </p:blipFill>
        <p:spPr>
          <a:xfrm>
            <a:off x="232956" y="4388588"/>
            <a:ext cx="1436517" cy="861910"/>
          </a:xfrm>
          <a:prstGeom prst="rect">
            <a:avLst/>
          </a:prstGeom>
        </p:spPr>
      </p:pic>
    </p:spTree>
    <p:extLst>
      <p:ext uri="{BB962C8B-B14F-4D97-AF65-F5344CB8AC3E}">
        <p14:creationId xmlns:p14="http://schemas.microsoft.com/office/powerpoint/2010/main" val="555641013"/>
      </p:ext>
    </p:extLst>
  </p:cSld>
  <p:clrMap bg1="lt1" tx1="dk1" bg2="lt2" tx2="dk2" accent1="accent1" accent2="accent2" accent3="accent3" accent4="accent4" accent5="accent5" accent6="accent6" hlink="hlink" folHlink="folHlink"/>
  <p:sldLayoutIdLst>
    <p:sldLayoutId id="2147483717" r:id="rId1"/>
    <p:sldLayoutId id="2147483697" r:id="rId2"/>
    <p:sldLayoutId id="2147483700" r:id="rId3"/>
    <p:sldLayoutId id="2147483707" r:id="rId4"/>
    <p:sldLayoutId id="2147483708" r:id="rId5"/>
    <p:sldLayoutId id="2147483709" r:id="rId6"/>
    <p:sldLayoutId id="2147483710" r:id="rId7"/>
    <p:sldLayoutId id="2147483718" r:id="rId8"/>
  </p:sldLayoutIdLst>
  <p:hf sldNum="0" hdr="0" ftr="0"/>
  <p:txStyles>
    <p:titleStyle>
      <a:lvl1pPr algn="l" defTabSz="457200" rtl="0" eaLnBrk="1" latinLnBrk="0" hangingPunct="1">
        <a:spcBef>
          <a:spcPct val="0"/>
        </a:spcBef>
        <a:buNone/>
        <a:defRPr sz="2000" b="1" kern="1200">
          <a:solidFill>
            <a:schemeClr val="bg2"/>
          </a:solidFill>
          <a:latin typeface="+mj-lt"/>
          <a:ea typeface="+mj-ea"/>
          <a:cs typeface="Arial" panose="020B0604020202020204" pitchFamily="34" charset="0"/>
        </a:defRPr>
      </a:lvl1pPr>
    </p:titleStyle>
    <p:bodyStyle>
      <a:lvl1pPr marL="342900" indent="-342900" algn="l" defTabSz="457200" rtl="0" eaLnBrk="1" latinLnBrk="0" hangingPunct="1">
        <a:lnSpc>
          <a:spcPct val="120000"/>
        </a:lnSpc>
        <a:spcBef>
          <a:spcPct val="20000"/>
        </a:spcBef>
        <a:buFont typeface="Arial"/>
        <a:buChar char="•"/>
        <a:defRPr sz="1400" b="0" i="0" kern="1200">
          <a:solidFill>
            <a:schemeClr val="tx1"/>
          </a:solidFill>
          <a:latin typeface="+mj-lt"/>
          <a:ea typeface="+mn-ea"/>
          <a:cs typeface="Arial" panose="020B0604020202020204" pitchFamily="34" charset="0"/>
        </a:defRPr>
      </a:lvl1pPr>
      <a:lvl2pPr marL="742950" indent="-285750" algn="l" defTabSz="457200" rtl="0" eaLnBrk="1" latinLnBrk="0" hangingPunct="1">
        <a:lnSpc>
          <a:spcPct val="120000"/>
        </a:lnSpc>
        <a:spcBef>
          <a:spcPct val="20000"/>
        </a:spcBef>
        <a:buFont typeface="Arial"/>
        <a:buChar char="–"/>
        <a:defRPr sz="1400" b="0" i="0" kern="1200">
          <a:solidFill>
            <a:schemeClr val="tx1"/>
          </a:solidFill>
          <a:latin typeface="+mj-lt"/>
          <a:ea typeface="+mn-ea"/>
          <a:cs typeface="Arial" panose="020B0604020202020204" pitchFamily="34" charset="0"/>
        </a:defRPr>
      </a:lvl2pPr>
      <a:lvl3pPr marL="1143000" indent="-228600" algn="l" defTabSz="457200" rtl="0" eaLnBrk="1" latinLnBrk="0" hangingPunct="1">
        <a:lnSpc>
          <a:spcPct val="120000"/>
        </a:lnSpc>
        <a:spcBef>
          <a:spcPct val="20000"/>
        </a:spcBef>
        <a:buFont typeface="Arial"/>
        <a:buChar char="•"/>
        <a:defRPr sz="1200" b="0" i="0" kern="1200">
          <a:solidFill>
            <a:schemeClr val="tx1"/>
          </a:solidFill>
          <a:latin typeface="+mj-lt"/>
          <a:ea typeface="+mn-ea"/>
          <a:cs typeface="Arial" panose="020B0604020202020204" pitchFamily="34" charset="0"/>
        </a:defRPr>
      </a:lvl3pPr>
      <a:lvl4pPr marL="1600200" indent="-228600" algn="l" defTabSz="457200" rtl="0" eaLnBrk="1" latinLnBrk="0" hangingPunct="1">
        <a:lnSpc>
          <a:spcPct val="120000"/>
        </a:lnSpc>
        <a:spcBef>
          <a:spcPct val="20000"/>
        </a:spcBef>
        <a:buFont typeface="Arial"/>
        <a:buChar char="–"/>
        <a:defRPr sz="1100" b="0" i="0" kern="1200">
          <a:solidFill>
            <a:schemeClr val="tx1"/>
          </a:solidFill>
          <a:latin typeface="+mj-lt"/>
          <a:ea typeface="+mn-ea"/>
          <a:cs typeface="Arial" panose="020B0604020202020204" pitchFamily="34" charset="0"/>
        </a:defRPr>
      </a:lvl4pPr>
      <a:lvl5pPr marL="2057400" indent="-228600" algn="l" defTabSz="457200" rtl="0" eaLnBrk="1" latinLnBrk="0" hangingPunct="1">
        <a:lnSpc>
          <a:spcPct val="120000"/>
        </a:lnSpc>
        <a:spcBef>
          <a:spcPct val="20000"/>
        </a:spcBef>
        <a:buFont typeface="Arial"/>
        <a:buChar char="»"/>
        <a:defRPr sz="1000" b="0" i="0" kern="1200">
          <a:solidFill>
            <a:schemeClr val="tx1"/>
          </a:solidFill>
          <a:latin typeface="+mj-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346D8-E1EB-4A44-8FCE-55D50617395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251E8B-B1B0-4965-8DF7-0C284030E91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D4B525-63DF-4612-B537-8BB9B4D4EEA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61BE697-D4A0-464D-8B4F-50114BEA8ADF}" type="datetimeFigureOut">
              <a:rPr lang="en-GB" smtClean="0"/>
              <a:t>21/11/2022</a:t>
            </a:fld>
            <a:endParaRPr lang="en-GB"/>
          </a:p>
        </p:txBody>
      </p:sp>
      <p:sp>
        <p:nvSpPr>
          <p:cNvPr id="5" name="Footer Placeholder 4">
            <a:extLst>
              <a:ext uri="{FF2B5EF4-FFF2-40B4-BE49-F238E27FC236}">
                <a16:creationId xmlns:a16="http://schemas.microsoft.com/office/drawing/2014/main" id="{37D4EB73-2D1F-4E4B-A05D-5EA2584A868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00A4B8-01C6-43F7-A834-B61F81720E0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27D38FA-1761-4F5C-AD79-112E95D4F924}" type="slidenum">
              <a:rPr lang="en-GB" smtClean="0"/>
              <a:t>‹Nr.›</a:t>
            </a:fld>
            <a:endParaRPr lang="en-GB"/>
          </a:p>
        </p:txBody>
      </p:sp>
    </p:spTree>
    <p:extLst>
      <p:ext uri="{BB962C8B-B14F-4D97-AF65-F5344CB8AC3E}">
        <p14:creationId xmlns:p14="http://schemas.microsoft.com/office/powerpoint/2010/main" val="371285466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51000">
              <a:srgbClr val="EBEBEB"/>
            </a:gs>
            <a:gs pos="20000">
              <a:srgbClr val="C6E7A3">
                <a:alpha val="100000"/>
              </a:srgbClr>
            </a:gs>
            <a:gs pos="0">
              <a:schemeClr val="accent1"/>
            </a:gs>
            <a:gs pos="82000">
              <a:srgbClr val="FDDDA8">
                <a:alpha val="100000"/>
              </a:srgbClr>
            </a:gs>
            <a:gs pos="98000">
              <a:schemeClr val="accent6">
                <a:alpha val="60000"/>
              </a:schemeClr>
            </a:gs>
          </a:gsLst>
          <a:lin ang="3600000" scaled="0"/>
        </a:gradFill>
        <a:effectLst/>
      </p:bgPr>
    </p:bg>
    <p:spTree>
      <p:nvGrpSpPr>
        <p:cNvPr id="1" name=""/>
        <p:cNvGrpSpPr/>
        <p:nvPr/>
      </p:nvGrpSpPr>
      <p:grpSpPr>
        <a:xfrm>
          <a:off x="0" y="0"/>
          <a:ext cx="0" cy="0"/>
          <a:chOff x="0" y="0"/>
          <a:chExt cx="0" cy="0"/>
        </a:xfrm>
      </p:grpSpPr>
      <p:grpSp>
        <p:nvGrpSpPr>
          <p:cNvPr id="7" name="Groupe 22"/>
          <p:cNvGrpSpPr/>
          <p:nvPr userDrawn="1"/>
        </p:nvGrpSpPr>
        <p:grpSpPr>
          <a:xfrm>
            <a:off x="382395" y="3617843"/>
            <a:ext cx="2895411" cy="1525657"/>
            <a:chOff x="-130611" y="1574071"/>
            <a:chExt cx="750557" cy="1194750"/>
          </a:xfrm>
        </p:grpSpPr>
        <p:pic>
          <p:nvPicPr>
            <p:cNvPr id="8" name="Image 8"/>
            <p:cNvPicPr>
              <a:picLocks noChangeAspect="1"/>
            </p:cNvPicPr>
            <p:nvPr/>
          </p:nvPicPr>
          <p:blipFill>
            <a:blip r:embed="rId3"/>
            <a:stretch>
              <a:fillRect/>
            </a:stretch>
          </p:blipFill>
          <p:spPr>
            <a:xfrm>
              <a:off x="132317" y="1574071"/>
              <a:ext cx="224380" cy="436085"/>
            </a:xfrm>
            <a:prstGeom prst="rect">
              <a:avLst/>
            </a:prstGeom>
          </p:spPr>
        </p:pic>
        <p:sp>
          <p:nvSpPr>
            <p:cNvPr id="9" name="Sous-titre 2"/>
            <p:cNvSpPr txBox="1"/>
            <p:nvPr/>
          </p:nvSpPr>
          <p:spPr>
            <a:xfrm>
              <a:off x="-130611" y="2122589"/>
              <a:ext cx="750557" cy="646232"/>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50" dirty="0">
                  <a:solidFill>
                    <a:schemeClr val="tx1"/>
                  </a:solidFill>
                  <a:latin typeface="Garamond" panose="02020404030301010803" pitchFamily="18" charset="0"/>
                </a:rPr>
                <a:t>DEESME has received funding from the European Union’s Horizon 2020 Research and innovation programme under grant agreement No 892235.</a:t>
              </a:r>
            </a:p>
          </p:txBody>
        </p:sp>
      </p:grpSp>
      <p:sp>
        <p:nvSpPr>
          <p:cNvPr id="10" name="Rectangle 9"/>
          <p:cNvSpPr/>
          <p:nvPr userDrawn="1"/>
        </p:nvSpPr>
        <p:spPr>
          <a:xfrm>
            <a:off x="3544407" y="1"/>
            <a:ext cx="45719" cy="51435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le Placeholder 9"/>
          <p:cNvSpPr txBox="1"/>
          <p:nvPr userDrawn="1"/>
        </p:nvSpPr>
        <p:spPr>
          <a:xfrm>
            <a:off x="5998844" y="952063"/>
            <a:ext cx="3053155" cy="338554"/>
          </a:xfrm>
          <a:prstGeom prst="rect">
            <a:avLst/>
          </a:prstGeom>
        </p:spPr>
        <p:txBody>
          <a:bodyPr vert="horz" wrap="square" lIns="91440" tIns="45720" rIns="91440" bIns="45720" rtlCol="0" anchor="ctr">
            <a:spAutoFit/>
          </a:bodyPr>
          <a:lstStyle>
            <a:lvl1pPr algn="l" defTabSz="457200" rtl="0" eaLnBrk="1" latinLnBrk="0" hangingPunct="1">
              <a:spcBef>
                <a:spcPct val="0"/>
              </a:spcBef>
              <a:buNone/>
              <a:defRPr sz="2000" b="1" kern="1200">
                <a:solidFill>
                  <a:schemeClr val="accent2"/>
                </a:solidFill>
                <a:latin typeface="+mj-lt"/>
                <a:ea typeface="+mj-ea"/>
                <a:cs typeface="Arial" panose="020B0604020202020204" pitchFamily="34" charset="0"/>
              </a:defRPr>
            </a:lvl1pPr>
          </a:lstStyle>
          <a:p>
            <a:endParaRPr lang="en-US" sz="1600" dirty="0">
              <a:solidFill>
                <a:schemeClr val="bg2"/>
              </a:solidFill>
            </a:endParaRPr>
          </a:p>
        </p:txBody>
      </p:sp>
      <p:pic>
        <p:nvPicPr>
          <p:cNvPr id="3" name="Picture 2" descr="DEESME logo transparent"/>
          <p:cNvPicPr>
            <a:picLocks noChangeAspect="1"/>
          </p:cNvPicPr>
          <p:nvPr userDrawn="1"/>
        </p:nvPicPr>
        <p:blipFill>
          <a:blip r:embed="rId4"/>
          <a:stretch>
            <a:fillRect/>
          </a:stretch>
        </p:blipFill>
        <p:spPr>
          <a:xfrm>
            <a:off x="91440" y="1290320"/>
            <a:ext cx="3318510" cy="1991360"/>
          </a:xfrm>
          <a:prstGeom prst="rect">
            <a:avLst/>
          </a:prstGeom>
        </p:spPr>
      </p:pic>
    </p:spTree>
    <p:extLst>
      <p:ext uri="{BB962C8B-B14F-4D97-AF65-F5344CB8AC3E}">
        <p14:creationId xmlns:p14="http://schemas.microsoft.com/office/powerpoint/2010/main" val="2361936209"/>
      </p:ext>
    </p:extLst>
  </p:cSld>
  <p:clrMap bg1="lt1" tx1="dk1" bg2="lt2" tx2="dk2" accent1="accent1" accent2="accent2" accent3="accent3" accent4="accent4" accent5="accent5" accent6="accent6" hlink="hlink" folHlink="folHlink"/>
  <p:sldLayoutIdLst>
    <p:sldLayoutId id="214748374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9"/>
          <p:cNvSpPr>
            <a:spLocks noGrp="1"/>
          </p:cNvSpPr>
          <p:nvPr>
            <p:ph type="title"/>
          </p:nvPr>
        </p:nvSpPr>
        <p:spPr>
          <a:xfrm>
            <a:off x="2457167" y="254464"/>
            <a:ext cx="4726415" cy="400110"/>
          </a:xfrm>
          <a:prstGeom prst="rect">
            <a:avLst/>
          </a:prstGeom>
        </p:spPr>
        <p:txBody>
          <a:bodyPr vert="horz" lIns="91440" tIns="45720" rIns="91440" bIns="45720" rtlCol="0" anchor="ctr">
            <a:spAutoFit/>
          </a:body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12" name="Text Placeholder 11"/>
          <p:cNvSpPr>
            <a:spLocks noGrp="1"/>
          </p:cNvSpPr>
          <p:nvPr>
            <p:ph type="body" idx="1"/>
          </p:nvPr>
        </p:nvSpPr>
        <p:spPr>
          <a:xfrm>
            <a:off x="2457167" y="1280928"/>
            <a:ext cx="6174215" cy="1351139"/>
          </a:xfrm>
          <a:prstGeom prst="rect">
            <a:avLst/>
          </a:prstGeom>
        </p:spPr>
        <p:txBody>
          <a:bodyPr vert="horz" wrap="square" lIns="91440" tIns="45720" rIns="91440" bIns="45720" rtlCol="0">
            <a:spAutoFit/>
          </a:bodyPr>
          <a:lstStyle/>
          <a:p>
            <a:pPr lvl="0"/>
            <a:r>
              <a:rPr lang="pt-PT" dirty="0" err="1"/>
              <a:t>Click</a:t>
            </a:r>
            <a:r>
              <a:rPr lang="pt-PT" dirty="0"/>
              <a:t> to </a:t>
            </a:r>
            <a:r>
              <a:rPr lang="pt-PT" dirty="0" err="1"/>
              <a:t>edit</a:t>
            </a:r>
            <a:r>
              <a:rPr lang="pt-PT" dirty="0"/>
              <a:t> </a:t>
            </a:r>
            <a:r>
              <a:rPr lang="pt-PT" dirty="0" err="1"/>
              <a:t>Master</a:t>
            </a:r>
            <a:r>
              <a:rPr lang="pt-PT" dirty="0"/>
              <a:t> </a:t>
            </a:r>
            <a:r>
              <a:rPr lang="pt-PT" dirty="0" err="1"/>
              <a:t>text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en-US" dirty="0"/>
          </a:p>
        </p:txBody>
      </p:sp>
      <p:grpSp>
        <p:nvGrpSpPr>
          <p:cNvPr id="9" name="Groupe 22">
            <a:extLst>
              <a:ext uri="{FF2B5EF4-FFF2-40B4-BE49-F238E27FC236}">
                <a16:creationId xmlns:a16="http://schemas.microsoft.com/office/drawing/2014/main" id="{238F495D-F4B3-48B6-B51C-D14B84B8E9A1}"/>
              </a:ext>
            </a:extLst>
          </p:cNvPr>
          <p:cNvGrpSpPr/>
          <p:nvPr userDrawn="1"/>
        </p:nvGrpSpPr>
        <p:grpSpPr>
          <a:xfrm>
            <a:off x="2847107" y="4552749"/>
            <a:ext cx="5636519" cy="431111"/>
            <a:chOff x="53126" y="477263"/>
            <a:chExt cx="1461115" cy="646232"/>
          </a:xfrm>
        </p:grpSpPr>
        <p:pic>
          <p:nvPicPr>
            <p:cNvPr id="11" name="Image 8">
              <a:extLst>
                <a:ext uri="{FF2B5EF4-FFF2-40B4-BE49-F238E27FC236}">
                  <a16:creationId xmlns:a16="http://schemas.microsoft.com/office/drawing/2014/main" id="{610636E7-E1CA-44BF-AAFF-6062264D3CEB}"/>
                </a:ext>
              </a:extLst>
            </p:cNvPr>
            <p:cNvPicPr>
              <a:picLocks noChangeAspect="1"/>
            </p:cNvPicPr>
            <p:nvPr/>
          </p:nvPicPr>
          <p:blipFill>
            <a:blip r:embed="rId11"/>
            <a:stretch>
              <a:fillRect/>
            </a:stretch>
          </p:blipFill>
          <p:spPr>
            <a:xfrm>
              <a:off x="53126" y="540173"/>
              <a:ext cx="141614" cy="520411"/>
            </a:xfrm>
            <a:prstGeom prst="rect">
              <a:avLst/>
            </a:prstGeom>
          </p:spPr>
        </p:pic>
        <p:sp>
          <p:nvSpPr>
            <p:cNvPr id="13" name="Sous-titre 2">
              <a:extLst>
                <a:ext uri="{FF2B5EF4-FFF2-40B4-BE49-F238E27FC236}">
                  <a16:creationId xmlns:a16="http://schemas.microsoft.com/office/drawing/2014/main" id="{A3A1B2FB-4B92-4B3E-9182-7D8180896108}"/>
                </a:ext>
              </a:extLst>
            </p:cNvPr>
            <p:cNvSpPr txBox="1">
              <a:spLocks/>
            </p:cNvSpPr>
            <p:nvPr/>
          </p:nvSpPr>
          <p:spPr>
            <a:xfrm>
              <a:off x="194740" y="477263"/>
              <a:ext cx="1319501" cy="646232"/>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50" dirty="0">
                  <a:solidFill>
                    <a:schemeClr val="bg1">
                      <a:lumMod val="50000"/>
                    </a:schemeClr>
                  </a:solidFill>
                  <a:latin typeface="+mj-lt"/>
                </a:rPr>
                <a:t>DEESME has received funding from the European Union’s Horizon 2020 Research and innovation programme under grant agreement No 892235.</a:t>
              </a:r>
            </a:p>
          </p:txBody>
        </p:sp>
      </p:grpSp>
      <p:sp>
        <p:nvSpPr>
          <p:cNvPr id="14" name="Rectangle 13">
            <a:extLst>
              <a:ext uri="{FF2B5EF4-FFF2-40B4-BE49-F238E27FC236}">
                <a16:creationId xmlns:a16="http://schemas.microsoft.com/office/drawing/2014/main" id="{EE8554B1-E2B0-423C-8D69-A68D4A9444AF}"/>
              </a:ext>
            </a:extLst>
          </p:cNvPr>
          <p:cNvSpPr/>
          <p:nvPr userDrawn="1"/>
        </p:nvSpPr>
        <p:spPr>
          <a:xfrm rot="16200000">
            <a:off x="4549140" y="-235205"/>
            <a:ext cx="45719" cy="91440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Title Placeholder 9">
            <a:extLst>
              <a:ext uri="{FF2B5EF4-FFF2-40B4-BE49-F238E27FC236}">
                <a16:creationId xmlns:a16="http://schemas.microsoft.com/office/drawing/2014/main" id="{6B5CFBB8-0F9A-472C-9444-34A2B2347A30}"/>
              </a:ext>
            </a:extLst>
          </p:cNvPr>
          <p:cNvSpPr txBox="1">
            <a:spLocks/>
          </p:cNvSpPr>
          <p:nvPr userDrawn="1"/>
        </p:nvSpPr>
        <p:spPr>
          <a:xfrm>
            <a:off x="2748112" y="4178967"/>
            <a:ext cx="4726415" cy="338554"/>
          </a:xfrm>
          <a:prstGeom prst="rect">
            <a:avLst/>
          </a:prstGeom>
        </p:spPr>
        <p:txBody>
          <a:bodyPr vert="horz" lIns="91440" tIns="45720" rIns="91440" bIns="45720" rtlCol="0" anchor="ctr">
            <a:spAutoFit/>
          </a:bodyPr>
          <a:lstStyle>
            <a:lvl1pPr algn="l" defTabSz="457200" rtl="0" eaLnBrk="1" latinLnBrk="0" hangingPunct="1">
              <a:spcBef>
                <a:spcPct val="0"/>
              </a:spcBef>
              <a:buNone/>
              <a:defRPr sz="2000" b="1" kern="1200">
                <a:solidFill>
                  <a:schemeClr val="accent2"/>
                </a:solidFill>
                <a:latin typeface="+mj-lt"/>
                <a:ea typeface="+mj-ea"/>
                <a:cs typeface="Arial" panose="020B0604020202020204" pitchFamily="34" charset="0"/>
              </a:defRPr>
            </a:lvl1pPr>
          </a:lstStyle>
          <a:p>
            <a:endParaRPr lang="en-US" sz="1600" dirty="0">
              <a:solidFill>
                <a:schemeClr val="bg2"/>
              </a:solidFill>
            </a:endParaRPr>
          </a:p>
        </p:txBody>
      </p:sp>
      <p:pic>
        <p:nvPicPr>
          <p:cNvPr id="6" name="Picture 5" descr="A picture containing map&#10;&#10;Description automatically generated">
            <a:extLst>
              <a:ext uri="{FF2B5EF4-FFF2-40B4-BE49-F238E27FC236}">
                <a16:creationId xmlns:a16="http://schemas.microsoft.com/office/drawing/2014/main" id="{B27CABAE-1DA9-454E-8539-87B73270627C}"/>
              </a:ext>
            </a:extLst>
          </p:cNvPr>
          <p:cNvPicPr>
            <a:picLocks noChangeAspect="1"/>
          </p:cNvPicPr>
          <p:nvPr userDrawn="1"/>
        </p:nvPicPr>
        <p:blipFill>
          <a:blip r:embed="rId12"/>
          <a:stretch>
            <a:fillRect/>
          </a:stretch>
        </p:blipFill>
        <p:spPr>
          <a:xfrm>
            <a:off x="232956" y="4388588"/>
            <a:ext cx="1436517" cy="861910"/>
          </a:xfrm>
          <a:prstGeom prst="rect">
            <a:avLst/>
          </a:prstGeom>
        </p:spPr>
      </p:pic>
    </p:spTree>
    <p:extLst>
      <p:ext uri="{BB962C8B-B14F-4D97-AF65-F5344CB8AC3E}">
        <p14:creationId xmlns:p14="http://schemas.microsoft.com/office/powerpoint/2010/main" val="23027858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6" r:id="rId9"/>
  </p:sldLayoutIdLst>
  <p:hf hdr="0" ftr="0"/>
  <p:txStyles>
    <p:titleStyle>
      <a:lvl1pPr algn="l" defTabSz="457200" rtl="0" eaLnBrk="1" latinLnBrk="0" hangingPunct="1">
        <a:spcBef>
          <a:spcPct val="0"/>
        </a:spcBef>
        <a:buNone/>
        <a:defRPr sz="2000" b="1" kern="1200">
          <a:solidFill>
            <a:schemeClr val="bg2"/>
          </a:solidFill>
          <a:latin typeface="+mj-lt"/>
          <a:ea typeface="+mj-ea"/>
          <a:cs typeface="Arial" panose="020B0604020202020204" pitchFamily="34" charset="0"/>
        </a:defRPr>
      </a:lvl1pPr>
    </p:titleStyle>
    <p:bodyStyle>
      <a:lvl1pPr marL="342900" indent="-342900" algn="l" defTabSz="457200" rtl="0" eaLnBrk="1" latinLnBrk="0" hangingPunct="1">
        <a:lnSpc>
          <a:spcPct val="120000"/>
        </a:lnSpc>
        <a:spcBef>
          <a:spcPct val="20000"/>
        </a:spcBef>
        <a:buFont typeface="Arial"/>
        <a:buChar char="•"/>
        <a:defRPr sz="1400" b="0" i="0" kern="1200">
          <a:solidFill>
            <a:schemeClr val="tx1"/>
          </a:solidFill>
          <a:latin typeface="+mj-lt"/>
          <a:ea typeface="+mn-ea"/>
          <a:cs typeface="Arial" panose="020B0604020202020204" pitchFamily="34" charset="0"/>
        </a:defRPr>
      </a:lvl1pPr>
      <a:lvl2pPr marL="742950" indent="-285750" algn="l" defTabSz="457200" rtl="0" eaLnBrk="1" latinLnBrk="0" hangingPunct="1">
        <a:lnSpc>
          <a:spcPct val="120000"/>
        </a:lnSpc>
        <a:spcBef>
          <a:spcPct val="20000"/>
        </a:spcBef>
        <a:buFont typeface="Arial"/>
        <a:buChar char="–"/>
        <a:defRPr sz="1400" b="0" i="0" kern="1200">
          <a:solidFill>
            <a:schemeClr val="tx1"/>
          </a:solidFill>
          <a:latin typeface="+mj-lt"/>
          <a:ea typeface="+mn-ea"/>
          <a:cs typeface="Arial" panose="020B0604020202020204" pitchFamily="34" charset="0"/>
        </a:defRPr>
      </a:lvl2pPr>
      <a:lvl3pPr marL="1143000" indent="-228600" algn="l" defTabSz="457200" rtl="0" eaLnBrk="1" latinLnBrk="0" hangingPunct="1">
        <a:lnSpc>
          <a:spcPct val="120000"/>
        </a:lnSpc>
        <a:spcBef>
          <a:spcPct val="20000"/>
        </a:spcBef>
        <a:buFont typeface="Arial"/>
        <a:buChar char="•"/>
        <a:defRPr sz="1200" b="0" i="0" kern="1200">
          <a:solidFill>
            <a:schemeClr val="tx1"/>
          </a:solidFill>
          <a:latin typeface="+mj-lt"/>
          <a:ea typeface="+mn-ea"/>
          <a:cs typeface="Arial" panose="020B0604020202020204" pitchFamily="34" charset="0"/>
        </a:defRPr>
      </a:lvl3pPr>
      <a:lvl4pPr marL="1600200" indent="-228600" algn="l" defTabSz="457200" rtl="0" eaLnBrk="1" latinLnBrk="0" hangingPunct="1">
        <a:lnSpc>
          <a:spcPct val="120000"/>
        </a:lnSpc>
        <a:spcBef>
          <a:spcPct val="20000"/>
        </a:spcBef>
        <a:buFont typeface="Arial"/>
        <a:buChar char="–"/>
        <a:defRPr sz="1100" b="0" i="0" kern="1200">
          <a:solidFill>
            <a:schemeClr val="tx1"/>
          </a:solidFill>
          <a:latin typeface="+mj-lt"/>
          <a:ea typeface="+mn-ea"/>
          <a:cs typeface="Arial" panose="020B0604020202020204" pitchFamily="34" charset="0"/>
        </a:defRPr>
      </a:lvl4pPr>
      <a:lvl5pPr marL="2057400" indent="-228600" algn="l" defTabSz="457200" rtl="0" eaLnBrk="1" latinLnBrk="0" hangingPunct="1">
        <a:lnSpc>
          <a:spcPct val="120000"/>
        </a:lnSpc>
        <a:spcBef>
          <a:spcPct val="20000"/>
        </a:spcBef>
        <a:buFont typeface="Arial"/>
        <a:buChar char="»"/>
        <a:defRPr sz="1000" b="0" i="0" kern="1200">
          <a:solidFill>
            <a:schemeClr val="tx1"/>
          </a:solidFill>
          <a:latin typeface="+mj-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svg"/><Relationship Id="rId26" Type="http://schemas.openxmlformats.org/officeDocument/2006/relationships/image" Target="../media/image29.png"/><Relationship Id="rId34" Type="http://schemas.openxmlformats.org/officeDocument/2006/relationships/image" Target="../media/image31.svg"/><Relationship Id="rId7"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25.svg"/><Relationship Id="rId2" Type="http://schemas.openxmlformats.org/officeDocument/2006/relationships/image" Target="../media/image21.png"/><Relationship Id="rId16" Type="http://schemas.openxmlformats.org/officeDocument/2006/relationships/image" Target="../media/image19.svg"/><Relationship Id="rId20" Type="http://schemas.openxmlformats.org/officeDocument/2006/relationships/image" Target="../media/image27.png"/><Relationship Id="rId29" Type="http://schemas.openxmlformats.org/officeDocument/2006/relationships/image" Target="../media/image30.png"/><Relationship Id="rId1" Type="http://schemas.openxmlformats.org/officeDocument/2006/relationships/slideLayout" Target="../slideLayouts/slideLayout33.xml"/><Relationship Id="rId11"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22.png"/><Relationship Id="rId23" Type="http://schemas.openxmlformats.org/officeDocument/2006/relationships/image" Target="../media/image28.png"/><Relationship Id="rId28" Type="http://schemas.openxmlformats.org/officeDocument/2006/relationships/image" Target="../media/image27.svg"/><Relationship Id="rId10" Type="http://schemas.openxmlformats.org/officeDocument/2006/relationships/image" Target="../media/image15.svg"/><Relationship Id="rId19" Type="http://schemas.openxmlformats.org/officeDocument/2006/relationships/image" Target="../media/image21.svg"/><Relationship Id="rId31" Type="http://schemas.openxmlformats.org/officeDocument/2006/relationships/image" Target="../media/image29.svg"/><Relationship Id="rId4" Type="http://schemas.openxmlformats.org/officeDocument/2006/relationships/image" Target="../media/image11.svg"/><Relationship Id="rId14" Type="http://schemas.openxmlformats.org/officeDocument/2006/relationships/image" Target="../media/image25.png"/><Relationship Id="rId22"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svg"/><Relationship Id="rId26" Type="http://schemas.openxmlformats.org/officeDocument/2006/relationships/image" Target="../media/image29.png"/><Relationship Id="rId34" Type="http://schemas.openxmlformats.org/officeDocument/2006/relationships/image" Target="../media/image31.svg"/><Relationship Id="rId7"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25.svg"/><Relationship Id="rId2" Type="http://schemas.openxmlformats.org/officeDocument/2006/relationships/image" Target="../media/image21.png"/><Relationship Id="rId16" Type="http://schemas.openxmlformats.org/officeDocument/2006/relationships/image" Target="../media/image19.svg"/><Relationship Id="rId20" Type="http://schemas.openxmlformats.org/officeDocument/2006/relationships/image" Target="../media/image27.png"/><Relationship Id="rId29" Type="http://schemas.openxmlformats.org/officeDocument/2006/relationships/image" Target="../media/image30.png"/><Relationship Id="rId1" Type="http://schemas.openxmlformats.org/officeDocument/2006/relationships/slideLayout" Target="../slideLayouts/slideLayout33.xml"/><Relationship Id="rId11"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22.png"/><Relationship Id="rId23" Type="http://schemas.openxmlformats.org/officeDocument/2006/relationships/image" Target="../media/image28.png"/><Relationship Id="rId28" Type="http://schemas.openxmlformats.org/officeDocument/2006/relationships/image" Target="../media/image27.svg"/><Relationship Id="rId10" Type="http://schemas.openxmlformats.org/officeDocument/2006/relationships/image" Target="../media/image15.svg"/><Relationship Id="rId19" Type="http://schemas.openxmlformats.org/officeDocument/2006/relationships/image" Target="../media/image21.svg"/><Relationship Id="rId31" Type="http://schemas.openxmlformats.org/officeDocument/2006/relationships/image" Target="../media/image29.svg"/><Relationship Id="rId4" Type="http://schemas.openxmlformats.org/officeDocument/2006/relationships/image" Target="../media/image11.svg"/><Relationship Id="rId14" Type="http://schemas.openxmlformats.org/officeDocument/2006/relationships/image" Target="../media/image25.png"/><Relationship Id="rId22" Type="http://schemas.openxmlformats.org/officeDocument/2006/relationships/image" Target="../media/image23.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https://www.usp.gv.at/" TargetMode="External"/><Relationship Id="rId7" Type="http://schemas.openxmlformats.org/officeDocument/2006/relationships/image" Target="../media/image9.svg"/><Relationship Id="rId12" Type="http://schemas.openxmlformats.org/officeDocument/2006/relationships/hyperlink" Target="https://fms.bafa.de/BafaFrame/orea" TargetMode="External"/><Relationship Id="rId2" Type="http://schemas.openxmlformats.org/officeDocument/2006/relationships/image" Target="../media/image21.png"/><Relationship Id="rId1" Type="http://schemas.openxmlformats.org/officeDocument/2006/relationships/slideLayout" Target="../slideLayouts/slideLayout33.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hyperlink" Target="https://www.usp.gv.at/en/index.html" TargetMode="External"/><Relationship Id="rId10" Type="http://schemas.openxmlformats.org/officeDocument/2006/relationships/image" Target="../media/image39.png"/><Relationship Id="rId4" Type="http://schemas.openxmlformats.org/officeDocument/2006/relationships/image" Target="../media/image11.sv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svg"/><Relationship Id="rId26" Type="http://schemas.openxmlformats.org/officeDocument/2006/relationships/image" Target="../media/image29.png"/><Relationship Id="rId34" Type="http://schemas.openxmlformats.org/officeDocument/2006/relationships/image" Target="../media/image31.svg"/><Relationship Id="rId7"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25.svg"/><Relationship Id="rId2" Type="http://schemas.openxmlformats.org/officeDocument/2006/relationships/image" Target="../media/image21.png"/><Relationship Id="rId16" Type="http://schemas.openxmlformats.org/officeDocument/2006/relationships/image" Target="../media/image19.svg"/><Relationship Id="rId20" Type="http://schemas.openxmlformats.org/officeDocument/2006/relationships/image" Target="../media/image27.png"/><Relationship Id="rId29" Type="http://schemas.openxmlformats.org/officeDocument/2006/relationships/image" Target="../media/image30.png"/><Relationship Id="rId1" Type="http://schemas.openxmlformats.org/officeDocument/2006/relationships/slideLayout" Target="../slideLayouts/slideLayout33.xml"/><Relationship Id="rId11"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22.png"/><Relationship Id="rId23" Type="http://schemas.openxmlformats.org/officeDocument/2006/relationships/image" Target="../media/image28.png"/><Relationship Id="rId28" Type="http://schemas.openxmlformats.org/officeDocument/2006/relationships/image" Target="../media/image27.svg"/><Relationship Id="rId10" Type="http://schemas.openxmlformats.org/officeDocument/2006/relationships/image" Target="../media/image15.svg"/><Relationship Id="rId19" Type="http://schemas.openxmlformats.org/officeDocument/2006/relationships/image" Target="../media/image21.svg"/><Relationship Id="rId31" Type="http://schemas.openxmlformats.org/officeDocument/2006/relationships/image" Target="../media/image29.svg"/><Relationship Id="rId4" Type="http://schemas.openxmlformats.org/officeDocument/2006/relationships/image" Target="../media/image11.svg"/><Relationship Id="rId14" Type="http://schemas.openxmlformats.org/officeDocument/2006/relationships/image" Target="../media/image25.png"/><Relationship Id="rId22"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svg"/><Relationship Id="rId26" Type="http://schemas.openxmlformats.org/officeDocument/2006/relationships/image" Target="../media/image29.png"/><Relationship Id="rId34" Type="http://schemas.openxmlformats.org/officeDocument/2006/relationships/image" Target="../media/image31.svg"/><Relationship Id="rId7"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25.svg"/><Relationship Id="rId2" Type="http://schemas.openxmlformats.org/officeDocument/2006/relationships/image" Target="../media/image21.png"/><Relationship Id="rId16" Type="http://schemas.openxmlformats.org/officeDocument/2006/relationships/image" Target="../media/image19.svg"/><Relationship Id="rId20" Type="http://schemas.openxmlformats.org/officeDocument/2006/relationships/image" Target="../media/image27.png"/><Relationship Id="rId29" Type="http://schemas.openxmlformats.org/officeDocument/2006/relationships/image" Target="../media/image30.png"/><Relationship Id="rId1" Type="http://schemas.openxmlformats.org/officeDocument/2006/relationships/slideLayout" Target="../slideLayouts/slideLayout33.xml"/><Relationship Id="rId11"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22.png"/><Relationship Id="rId23" Type="http://schemas.openxmlformats.org/officeDocument/2006/relationships/image" Target="../media/image28.png"/><Relationship Id="rId28" Type="http://schemas.openxmlformats.org/officeDocument/2006/relationships/image" Target="../media/image27.svg"/><Relationship Id="rId10" Type="http://schemas.openxmlformats.org/officeDocument/2006/relationships/image" Target="../media/image15.svg"/><Relationship Id="rId19" Type="http://schemas.openxmlformats.org/officeDocument/2006/relationships/image" Target="../media/image21.svg"/><Relationship Id="rId31" Type="http://schemas.openxmlformats.org/officeDocument/2006/relationships/image" Target="../media/image29.svg"/><Relationship Id="rId4" Type="http://schemas.openxmlformats.org/officeDocument/2006/relationships/image" Target="../media/image11.svg"/><Relationship Id="rId14" Type="http://schemas.openxmlformats.org/officeDocument/2006/relationships/image" Target="../media/image25.png"/><Relationship Id="rId22" Type="http://schemas.openxmlformats.org/officeDocument/2006/relationships/image" Target="../media/image23.svg"/></Relationships>
</file>

<file path=ppt/slides/_rels/slide15.xml.rels><?xml version="1.0" encoding="UTF-8" standalone="yes"?>
<Relationships xmlns="http://schemas.openxmlformats.org/package/2006/relationships"><Relationship Id="rId13" Type="http://schemas.openxmlformats.org/officeDocument/2006/relationships/image" Target="../media/image17.svg"/><Relationship Id="rId2" Type="http://schemas.openxmlformats.org/officeDocument/2006/relationships/image" Target="../media/image24.png"/><Relationship Id="rId16" Type="http://schemas.openxmlformats.org/officeDocument/2006/relationships/image" Target="../media/image43.png"/><Relationship Id="rId1" Type="http://schemas.openxmlformats.org/officeDocument/2006/relationships/slideLayout" Target="../slideLayouts/slideLayout33.xml"/><Relationship Id="rId11" Type="http://schemas.openxmlformats.org/officeDocument/2006/relationships/image" Target="../media/image210.svg"/><Relationship Id="rId5" Type="http://schemas.openxmlformats.org/officeDocument/2006/relationships/image" Target="../media/image41.svg"/><Relationship Id="rId15" Type="http://schemas.openxmlformats.org/officeDocument/2006/relationships/image" Target="../media/image42.png"/><Relationship Id="rId14" Type="http://schemas.openxmlformats.org/officeDocument/2006/relationships/image" Target="../media/image41.png"/><Relationship Id="rId9" Type="http://schemas.openxmlformats.org/officeDocument/2006/relationships/image" Target="../media/image81.svg"/></Relationships>
</file>

<file path=ppt/slides/_rels/slide16.xml.rels><?xml version="1.0" encoding="UTF-8" standalone="yes"?>
<Relationships xmlns="http://schemas.openxmlformats.org/package/2006/relationships"><Relationship Id="rId13" Type="http://schemas.openxmlformats.org/officeDocument/2006/relationships/image" Target="../media/image17.svg"/><Relationship Id="rId8" Type="http://schemas.openxmlformats.org/officeDocument/2006/relationships/image" Target="../media/image330.svg"/><Relationship Id="rId7" Type="http://schemas.openxmlformats.org/officeDocument/2006/relationships/image" Target="../media/image330.svg"/><Relationship Id="rId17" Type="http://schemas.openxmlformats.org/officeDocument/2006/relationships/hyperlink" Target="https://www.seai.ie/publications/SEAI-Energy-Audit-Handbook.pdf" TargetMode="External"/><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33.xml"/><Relationship Id="rId15" Type="http://schemas.openxmlformats.org/officeDocument/2006/relationships/image" Target="../media/image37.png"/><Relationship Id="rId5" Type="http://schemas.openxmlformats.org/officeDocument/2006/relationships/image" Target="../media/image91.svg"/><Relationship Id="rId14" Type="http://schemas.openxmlformats.org/officeDocument/2006/relationships/hyperlink" Target="https://www.bmwi.de/Redaktion/DE/Downloads/P-R/gesetzentwurf-edl-g.pdf?__blob=publicationFile&amp;v=3" TargetMode="External"/><Relationship Id="rId4" Type="http://schemas.openxmlformats.org/officeDocument/2006/relationships/image" Target="../media/image91.svg"/></Relationships>
</file>

<file path=ppt/slides/_rels/slide17.xml.rels><?xml version="1.0" encoding="UTF-8" standalone="yes"?>
<Relationships xmlns="http://schemas.openxmlformats.org/package/2006/relationships"><Relationship Id="rId13" Type="http://schemas.openxmlformats.org/officeDocument/2006/relationships/image" Target="../media/image17.svg"/><Relationship Id="rId3" Type="http://schemas.openxmlformats.org/officeDocument/2006/relationships/image" Target="../media/image24.png"/><Relationship Id="rId2" Type="http://schemas.openxmlformats.org/officeDocument/2006/relationships/image" Target="../media/image44.png"/><Relationship Id="rId16" Type="http://schemas.openxmlformats.org/officeDocument/2006/relationships/image" Target="../media/image46.png"/><Relationship Id="rId1" Type="http://schemas.openxmlformats.org/officeDocument/2006/relationships/slideLayout" Target="../slideLayouts/slideLayout33.xml"/><Relationship Id="rId15" Type="http://schemas.openxmlformats.org/officeDocument/2006/relationships/image" Target="../media/image45.png"/><Relationship Id="rId14" Type="http://schemas.openxmlformats.org/officeDocument/2006/relationships/hyperlink" Target="https://www.seai.ie/publications/SEAI-Energy-Audit-Handbook.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svg"/><Relationship Id="rId26" Type="http://schemas.openxmlformats.org/officeDocument/2006/relationships/image" Target="../media/image29.png"/><Relationship Id="rId34" Type="http://schemas.openxmlformats.org/officeDocument/2006/relationships/image" Target="../media/image31.svg"/><Relationship Id="rId7"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25.svg"/><Relationship Id="rId2" Type="http://schemas.openxmlformats.org/officeDocument/2006/relationships/image" Target="../media/image21.png"/><Relationship Id="rId16" Type="http://schemas.openxmlformats.org/officeDocument/2006/relationships/image" Target="../media/image19.svg"/><Relationship Id="rId20" Type="http://schemas.openxmlformats.org/officeDocument/2006/relationships/image" Target="../media/image27.png"/><Relationship Id="rId29" Type="http://schemas.openxmlformats.org/officeDocument/2006/relationships/image" Target="../media/image30.png"/><Relationship Id="rId1" Type="http://schemas.openxmlformats.org/officeDocument/2006/relationships/slideLayout" Target="../slideLayouts/slideLayout33.xml"/><Relationship Id="rId11"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22.png"/><Relationship Id="rId23" Type="http://schemas.openxmlformats.org/officeDocument/2006/relationships/image" Target="../media/image28.png"/><Relationship Id="rId28" Type="http://schemas.openxmlformats.org/officeDocument/2006/relationships/image" Target="../media/image27.svg"/><Relationship Id="rId10" Type="http://schemas.openxmlformats.org/officeDocument/2006/relationships/image" Target="../media/image15.svg"/><Relationship Id="rId19" Type="http://schemas.openxmlformats.org/officeDocument/2006/relationships/image" Target="../media/image21.svg"/><Relationship Id="rId31" Type="http://schemas.openxmlformats.org/officeDocument/2006/relationships/image" Target="../media/image29.svg"/><Relationship Id="rId4" Type="http://schemas.openxmlformats.org/officeDocument/2006/relationships/image" Target="../media/image11.svg"/><Relationship Id="rId14" Type="http://schemas.openxmlformats.org/officeDocument/2006/relationships/image" Target="../media/image25.png"/><Relationship Id="rId22" Type="http://schemas.openxmlformats.org/officeDocument/2006/relationships/image" Target="../media/image23.sv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svg"/><Relationship Id="rId26" Type="http://schemas.openxmlformats.org/officeDocument/2006/relationships/image" Target="../media/image29.png"/><Relationship Id="rId34" Type="http://schemas.openxmlformats.org/officeDocument/2006/relationships/image" Target="../media/image31.svg"/><Relationship Id="rId7"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25.svg"/><Relationship Id="rId2" Type="http://schemas.openxmlformats.org/officeDocument/2006/relationships/image" Target="../media/image21.png"/><Relationship Id="rId16" Type="http://schemas.openxmlformats.org/officeDocument/2006/relationships/image" Target="../media/image19.svg"/><Relationship Id="rId20" Type="http://schemas.openxmlformats.org/officeDocument/2006/relationships/image" Target="../media/image27.png"/><Relationship Id="rId29" Type="http://schemas.openxmlformats.org/officeDocument/2006/relationships/image" Target="../media/image30.png"/><Relationship Id="rId1" Type="http://schemas.openxmlformats.org/officeDocument/2006/relationships/slideLayout" Target="../slideLayouts/slideLayout33.xml"/><Relationship Id="rId11"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22.png"/><Relationship Id="rId23" Type="http://schemas.openxmlformats.org/officeDocument/2006/relationships/image" Target="../media/image28.png"/><Relationship Id="rId28" Type="http://schemas.openxmlformats.org/officeDocument/2006/relationships/image" Target="../media/image27.svg"/><Relationship Id="rId10" Type="http://schemas.openxmlformats.org/officeDocument/2006/relationships/image" Target="../media/image15.svg"/><Relationship Id="rId19" Type="http://schemas.openxmlformats.org/officeDocument/2006/relationships/image" Target="../media/image21.svg"/><Relationship Id="rId31" Type="http://schemas.openxmlformats.org/officeDocument/2006/relationships/image" Target="../media/image29.svg"/><Relationship Id="rId4" Type="http://schemas.openxmlformats.org/officeDocument/2006/relationships/image" Target="../media/image11.svg"/><Relationship Id="rId14" Type="http://schemas.openxmlformats.org/officeDocument/2006/relationships/image" Target="../media/image25.png"/><Relationship Id="rId22"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hyperlink" Target="mailto:robin.barkhausen@isi.fraunhofer.de" TargetMode="External"/><Relationship Id="rId5" Type="http://schemas.openxmlformats.org/officeDocument/2006/relationships/image" Target="../media/image8.png"/><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21" Type="http://schemas.openxmlformats.org/officeDocument/2006/relationships/image" Target="../media/image48.png"/><Relationship Id="rId7" Type="http://schemas.openxmlformats.org/officeDocument/2006/relationships/image" Target="../media/image16.svg"/><Relationship Id="rId2" Type="http://schemas.openxmlformats.org/officeDocument/2006/relationships/image" Target="../media/image26.png"/><Relationship Id="rId20" Type="http://schemas.openxmlformats.org/officeDocument/2006/relationships/image" Target="../media/image47.png"/><Relationship Id="rId1" Type="http://schemas.openxmlformats.org/officeDocument/2006/relationships/slideLayout" Target="../slideLayouts/slideLayout33.xml"/><Relationship Id="rId11" Type="http://schemas.openxmlformats.org/officeDocument/2006/relationships/image" Target="../media/image18.svg"/><Relationship Id="rId24" Type="http://schemas.microsoft.com/office/2007/relationships/hdphoto" Target="../media/hdphoto2.wdp"/><Relationship Id="rId23" Type="http://schemas.openxmlformats.org/officeDocument/2006/relationships/image" Target="../media/image11.png"/><Relationship Id="rId19" Type="http://schemas.openxmlformats.org/officeDocument/2006/relationships/image" Target="../media/image21.svg"/><Relationship Id="rId9" Type="http://schemas.openxmlformats.org/officeDocument/2006/relationships/image" Target="../media/image12.svg"/><Relationship Id="rId22" Type="http://schemas.openxmlformats.org/officeDocument/2006/relationships/image" Target="../media/image49.png"/></Relationships>
</file>

<file path=ppt/slides/_rels/slide21.xml.rels><?xml version="1.0" encoding="UTF-8" standalone="yes"?>
<Relationships xmlns="http://schemas.openxmlformats.org/package/2006/relationships"><Relationship Id="rId21" Type="http://schemas.openxmlformats.org/officeDocument/2006/relationships/image" Target="../media/image50.png"/><Relationship Id="rId2" Type="http://schemas.openxmlformats.org/officeDocument/2006/relationships/image" Target="../media/image26.png"/><Relationship Id="rId20" Type="http://schemas.openxmlformats.org/officeDocument/2006/relationships/hyperlink" Target="https://rwsenvironment.eu/subjects/environmental-0/activities-decree/" TargetMode="External"/><Relationship Id="rId1" Type="http://schemas.openxmlformats.org/officeDocument/2006/relationships/slideLayout" Target="../slideLayouts/slideLayout33.xml"/><Relationship Id="rId19" Type="http://schemas.openxmlformats.org/officeDocument/2006/relationships/image" Target="../media/image21.svg"/><Relationship Id="rId22" Type="http://schemas.openxmlformats.org/officeDocument/2006/relationships/image" Target="../media/image51.png"/></Relationships>
</file>

<file path=ppt/slides/_rels/slide22.xml.rels><?xml version="1.0" encoding="UTF-8" standalone="yes"?>
<Relationships xmlns="http://schemas.openxmlformats.org/package/2006/relationships"><Relationship Id="rId21" Type="http://schemas.openxmlformats.org/officeDocument/2006/relationships/image" Target="../media/image37.png"/><Relationship Id="rId2" Type="http://schemas.openxmlformats.org/officeDocument/2006/relationships/image" Target="../media/image26.png"/><Relationship Id="rId20" Type="http://schemas.openxmlformats.org/officeDocument/2006/relationships/hyperlink" Target="https://english.rvo.nl/information/laws-regulations/energy-efficiency-notification-obligation" TargetMode="External"/><Relationship Id="rId1" Type="http://schemas.openxmlformats.org/officeDocument/2006/relationships/slideLayout" Target="../slideLayouts/slideLayout33.xml"/><Relationship Id="rId6" Type="http://schemas.openxmlformats.org/officeDocument/2006/relationships/image" Target="../media/image330.svg"/><Relationship Id="rId24" Type="http://schemas.openxmlformats.org/officeDocument/2006/relationships/image" Target="../media/image50.png"/><Relationship Id="rId23" Type="http://schemas.openxmlformats.org/officeDocument/2006/relationships/hyperlink" Target="https://wetten-overheid-nl.translate.goog/BWBR0022762/2022-09-21/?_x_tr_sl=nl&amp;_x_tr_tl=en&amp;_x_tr_hl=de&amp;_x_tr_pto=wapp#Hoofdstuk2_Afdeling2.6_Artikel2.15" TargetMode="External"/><Relationship Id="rId19" Type="http://schemas.openxmlformats.org/officeDocument/2006/relationships/image" Target="../media/image21.svg"/><Relationship Id="rId4" Type="http://schemas.openxmlformats.org/officeDocument/2006/relationships/image" Target="../media/image91.svg"/><Relationship Id="rId22" Type="http://schemas.openxmlformats.org/officeDocument/2006/relationships/image" Target="../media/image38.png"/></Relationships>
</file>

<file path=ppt/slides/_rels/slide23.xml.rels><?xml version="1.0" encoding="UTF-8" standalone="yes"?>
<Relationships xmlns="http://schemas.openxmlformats.org/package/2006/relationships"><Relationship Id="rId21" Type="http://schemas.openxmlformats.org/officeDocument/2006/relationships/image" Target="../media/image53.png"/><Relationship Id="rId2" Type="http://schemas.openxmlformats.org/officeDocument/2006/relationships/image" Target="../media/image26.png"/><Relationship Id="rId20" Type="http://schemas.openxmlformats.org/officeDocument/2006/relationships/image" Target="../media/image52.png"/><Relationship Id="rId1" Type="http://schemas.openxmlformats.org/officeDocument/2006/relationships/slideLayout" Target="../slideLayouts/slideLayout33.xml"/><Relationship Id="rId24" Type="http://schemas.openxmlformats.org/officeDocument/2006/relationships/image" Target="../media/image56.png"/><Relationship Id="rId23" Type="http://schemas.openxmlformats.org/officeDocument/2006/relationships/image" Target="../media/image55.png"/><Relationship Id="rId19" Type="http://schemas.openxmlformats.org/officeDocument/2006/relationships/image" Target="../media/image21.svg"/><Relationship Id="rId22"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hyperlink" Target="https://eur-lex.europa.eu/legal-content/EN/TXT/PDF/?uri=CELEX:02012L0027-20200101&amp;from=EN" TargetMode="Externa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hyperlink" Target="https://eur-lex.europa.eu/legal-content/EN/TXT/PDF/?uri=CELEX:02012L0027-20200101&amp;from=EN" TargetMode="Externa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etten-overheid-nl.translate.goog/BWBR0022762/2022-09-21/?_x_tr_sl=nl&amp;_x_tr_tl=en&amp;_x_tr_hl=de&amp;_x_tr_pto=wapp#Hoofdstuk2_Afdeling2.6_Artikel2.15" TargetMode="External"/><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hyperlink" Target="https://www.gesetze-im-internet.de/ensimimav/BJNR153000022.html" TargetMode="Externa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energiewechsel.de/KAENEF/Redaktion/DE/Dossier/energiespartipps-fuer-unternehmen.html" TargetMode="External"/><Relationship Id="rId1" Type="http://schemas.openxmlformats.org/officeDocument/2006/relationships/slideLayout" Target="../slideLayouts/slideLayout33.xml"/><Relationship Id="rId6" Type="http://schemas.openxmlformats.org/officeDocument/2006/relationships/image" Target="../media/image59.png"/><Relationship Id="rId5" Type="http://schemas.microsoft.com/office/2007/relationships/hdphoto" Target="../media/hdphoto2.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hyperlink" Target="https://www.linkedin.com/company/68851144/admin/" TargetMode="External"/><Relationship Id="rId5" Type="http://schemas.openxmlformats.org/officeDocument/2006/relationships/hyperlink" Target="https://twitter.com/DeesmeH2020" TargetMode="Externa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hyperlink" Target="https://eur-lex.europa.eu/legal-content/EN/TXT/PDF/?uri=CELEX:02012L0027-20200101&amp;from=EN" TargetMode="Externa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3.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3.wdp"/><Relationship Id="rId7" Type="http://schemas.openxmlformats.org/officeDocument/2006/relationships/image" Target="NULL"/><Relationship Id="rId12"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33.xml"/><Relationship Id="rId11" Type="http://schemas.openxmlformats.org/officeDocument/2006/relationships/image" Target="../media/image18.png"/><Relationship Id="rId5" Type="http://schemas.openxmlformats.org/officeDocument/2006/relationships/image" Target="NUL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deesme.eu/knowledge-hub/" TargetMode="Externa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svg"/><Relationship Id="rId26" Type="http://schemas.openxmlformats.org/officeDocument/2006/relationships/image" Target="../media/image29.png"/><Relationship Id="rId3" Type="http://schemas.openxmlformats.org/officeDocument/2006/relationships/image" Target="../media/image21.png"/><Relationship Id="rId34" Type="http://schemas.openxmlformats.org/officeDocument/2006/relationships/image" Target="../media/image31.svg"/><Relationship Id="rId7" Type="http://schemas.openxmlformats.org/officeDocument/2006/relationships/image" Target="../media/image13.svg"/><Relationship Id="rId17" Type="http://schemas.openxmlformats.org/officeDocument/2006/relationships/image" Target="../media/image26.png"/><Relationship Id="rId25" Type="http://schemas.openxmlformats.org/officeDocument/2006/relationships/image" Target="../media/image25.svg"/><Relationship Id="rId2" Type="http://schemas.openxmlformats.org/officeDocument/2006/relationships/hyperlink" Target="https://www.deesme.eu/knowledge-hub/" TargetMode="External"/><Relationship Id="rId16" Type="http://schemas.openxmlformats.org/officeDocument/2006/relationships/image" Target="../media/image19.svg"/><Relationship Id="rId20" Type="http://schemas.openxmlformats.org/officeDocument/2006/relationships/image" Target="../media/image27.png"/><Relationship Id="rId29" Type="http://schemas.openxmlformats.org/officeDocument/2006/relationships/image" Target="../media/image30.png"/><Relationship Id="rId1" Type="http://schemas.openxmlformats.org/officeDocument/2006/relationships/slideLayout" Target="../slideLayouts/slideLayout33.xml"/><Relationship Id="rId11"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22.png"/><Relationship Id="rId23" Type="http://schemas.openxmlformats.org/officeDocument/2006/relationships/image" Target="../media/image28.png"/><Relationship Id="rId28" Type="http://schemas.openxmlformats.org/officeDocument/2006/relationships/image" Target="../media/image27.svg"/><Relationship Id="rId10" Type="http://schemas.openxmlformats.org/officeDocument/2006/relationships/image" Target="../media/image15.svg"/><Relationship Id="rId19" Type="http://schemas.openxmlformats.org/officeDocument/2006/relationships/image" Target="../media/image21.svg"/><Relationship Id="rId31" Type="http://schemas.openxmlformats.org/officeDocument/2006/relationships/image" Target="../media/image29.svg"/><Relationship Id="rId4" Type="http://schemas.openxmlformats.org/officeDocument/2006/relationships/image" Target="../media/image11.svg"/><Relationship Id="rId14" Type="http://schemas.openxmlformats.org/officeDocument/2006/relationships/image" Target="../media/image25.png"/><Relationship Id="rId22" Type="http://schemas.openxmlformats.org/officeDocument/2006/relationships/image" Target="../media/image23.svg"/><Relationship Id="rId35"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hyperlink" Target="https://www.deesme.eu/knowledge-hub/" TargetMode="External"/><Relationship Id="rId5" Type="http://schemas.openxmlformats.org/officeDocument/2006/relationships/image" Target="../media/image20.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tile tx="-2032000" ty="146050" sx="98000" sy="84000" flip="none" algn="tl"/>
        </a:blipFill>
        <a:effectLst/>
      </p:bgPr>
    </p:bg>
    <p:spTree>
      <p:nvGrpSpPr>
        <p:cNvPr id="1" name=""/>
        <p:cNvGrpSpPr/>
        <p:nvPr/>
      </p:nvGrpSpPr>
      <p:grpSpPr>
        <a:xfrm>
          <a:off x="0" y="0"/>
          <a:ext cx="0" cy="0"/>
          <a:chOff x="0" y="0"/>
          <a:chExt cx="0" cy="0"/>
        </a:xfrm>
      </p:grpSpPr>
      <p:sp>
        <p:nvSpPr>
          <p:cNvPr id="121" name="Google Shape;121;p12"/>
          <p:cNvSpPr txBox="1">
            <a:spLocks noGrp="1"/>
          </p:cNvSpPr>
          <p:nvPr>
            <p:ph type="subTitle" idx="1"/>
          </p:nvPr>
        </p:nvSpPr>
        <p:spPr>
          <a:xfrm>
            <a:off x="4355147" y="3799097"/>
            <a:ext cx="4154700" cy="40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de-DE" sz="2200" dirty="0"/>
              <a:t>Robin Barkhausen</a:t>
            </a:r>
            <a:r>
              <a:rPr lang="hr-HR" sz="2200" dirty="0"/>
              <a:t>, </a:t>
            </a:r>
            <a:r>
              <a:rPr lang="de-DE" sz="2200" dirty="0"/>
              <a:t>Fraunhofer ISI</a:t>
            </a:r>
            <a:endParaRPr sz="2200" dirty="0"/>
          </a:p>
        </p:txBody>
      </p:sp>
      <p:sp>
        <p:nvSpPr>
          <p:cNvPr id="122" name="Google Shape;122;p12"/>
          <p:cNvSpPr txBox="1"/>
          <p:nvPr/>
        </p:nvSpPr>
        <p:spPr>
          <a:xfrm>
            <a:off x="4306825" y="4199297"/>
            <a:ext cx="4154700" cy="40020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1000"/>
              </a:spcBef>
              <a:spcAft>
                <a:spcPts val="0"/>
              </a:spcAft>
              <a:buClr>
                <a:schemeClr val="dk1"/>
              </a:buClr>
              <a:buSzPts val="2400"/>
              <a:buFont typeface="Arial" panose="020B0604020202020204"/>
              <a:buNone/>
              <a:defRPr sz="2400" b="0" i="0" u="none" strike="noStrike" cap="none">
                <a:solidFill>
                  <a:schemeClr val="dk1"/>
                </a:solidFill>
                <a:latin typeface="Garamond"/>
                <a:ea typeface="Garamond"/>
                <a:cs typeface="Garamond"/>
                <a:sym typeface="Garamond"/>
              </a:defRPr>
            </a:lvl1pPr>
            <a:lvl2pPr marR="0" lvl="1" algn="ctr"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panose="020B0604020202020204"/>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90000"/>
              </a:lnSpc>
              <a:spcBef>
                <a:spcPts val="0"/>
              </a:spcBef>
              <a:spcAft>
                <a:spcPts val="0"/>
              </a:spcAft>
              <a:buClr>
                <a:srgbClr val="7F7F7F"/>
              </a:buClr>
              <a:buSzPts val="2400"/>
              <a:buFont typeface="Arial" panose="020B0604020202020204"/>
              <a:buNone/>
              <a:tabLst/>
              <a:defRPr/>
            </a:pPr>
            <a:r>
              <a:rPr lang="de-DE" sz="2000" noProof="0" dirty="0" smtClean="0">
                <a:solidFill>
                  <a:srgbClr val="7F7F7F"/>
                </a:solidFill>
              </a:rPr>
              <a:t>22</a:t>
            </a:r>
            <a:r>
              <a:rPr kumimoji="0" lang="hr-HR" sz="2000" b="0" i="0" u="none" strike="noStrike" kern="1200" cap="none" spc="0" normalizeH="0" baseline="0" noProof="0" dirty="0" smtClean="0">
                <a:ln>
                  <a:noFill/>
                </a:ln>
                <a:solidFill>
                  <a:srgbClr val="7F7F7F"/>
                </a:solidFill>
                <a:effectLst/>
                <a:uLnTx/>
                <a:uFillTx/>
                <a:latin typeface="Garamond"/>
                <a:sym typeface="Garamond"/>
              </a:rPr>
              <a:t>/</a:t>
            </a:r>
            <a:r>
              <a:rPr lang="de-DE" sz="2000" noProof="0" dirty="0" smtClean="0">
                <a:solidFill>
                  <a:srgbClr val="7F7F7F"/>
                </a:solidFill>
              </a:rPr>
              <a:t>11</a:t>
            </a:r>
            <a:r>
              <a:rPr kumimoji="0" lang="hr-HR" sz="2000" b="0" i="0" u="none" strike="noStrike" kern="1200" cap="none" spc="0" normalizeH="0" baseline="0" noProof="0" dirty="0" smtClean="0">
                <a:ln>
                  <a:noFill/>
                </a:ln>
                <a:solidFill>
                  <a:srgbClr val="7F7F7F"/>
                </a:solidFill>
                <a:effectLst/>
                <a:uLnTx/>
                <a:uFillTx/>
                <a:latin typeface="Garamond"/>
                <a:sym typeface="Garamond"/>
              </a:rPr>
              <a:t>/202</a:t>
            </a:r>
            <a:r>
              <a:rPr kumimoji="0" lang="de-DE" sz="2000" b="0" i="0" u="none" strike="noStrike" kern="1200" cap="none" spc="0" normalizeH="0" baseline="0" noProof="0" dirty="0">
                <a:ln>
                  <a:noFill/>
                </a:ln>
                <a:solidFill>
                  <a:srgbClr val="7F7F7F"/>
                </a:solidFill>
                <a:effectLst/>
                <a:uLnTx/>
                <a:uFillTx/>
                <a:latin typeface="Garamond"/>
                <a:sym typeface="Garamond"/>
              </a:rPr>
              <a:t>2</a:t>
            </a:r>
            <a:endParaRPr kumimoji="0" sz="2000" b="0" i="0" u="none" strike="noStrike" kern="1200" cap="none" spc="0" normalizeH="0" baseline="0" noProof="0" dirty="0">
              <a:ln>
                <a:noFill/>
              </a:ln>
              <a:solidFill>
                <a:srgbClr val="7F7F7F"/>
              </a:solidFill>
              <a:effectLst/>
              <a:uLnTx/>
              <a:uFillTx/>
              <a:latin typeface="Garamond"/>
              <a:sym typeface="Garamond"/>
            </a:endParaRPr>
          </a:p>
        </p:txBody>
      </p:sp>
      <p:sp>
        <p:nvSpPr>
          <p:cNvPr id="124" name="Google Shape;124;p12"/>
          <p:cNvSpPr txBox="1"/>
          <p:nvPr/>
        </p:nvSpPr>
        <p:spPr>
          <a:xfrm>
            <a:off x="3666725" y="4631450"/>
            <a:ext cx="5381100" cy="4002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1000"/>
              </a:spcBef>
              <a:spcAft>
                <a:spcPts val="0"/>
              </a:spcAft>
              <a:buClr>
                <a:schemeClr val="dk1"/>
              </a:buClr>
              <a:buSzPts val="2400"/>
              <a:buFont typeface="Arial" panose="020B0604020202020204"/>
              <a:buNone/>
              <a:defRPr sz="2400" b="0" i="0" u="none" strike="noStrike" cap="none">
                <a:solidFill>
                  <a:schemeClr val="dk1"/>
                </a:solidFill>
                <a:latin typeface="Garamond"/>
                <a:ea typeface="Garamond"/>
                <a:cs typeface="Garamond"/>
                <a:sym typeface="Garamond"/>
              </a:defRPr>
            </a:lvl1pPr>
            <a:lvl2pPr marR="0" lvl="1" algn="ctr"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panose="020B0604020202020204"/>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panose="020B0604020202020204"/>
              <a:buNone/>
              <a:defRPr sz="1600" b="0" i="0" u="none" strike="noStrike" cap="none">
                <a:solidFill>
                  <a:schemeClr val="dk1"/>
                </a:solidFill>
                <a:latin typeface="Calibri"/>
                <a:ea typeface="Calibri"/>
                <a:cs typeface="Calibri"/>
                <a:sym typeface="Calibri"/>
              </a:defRPr>
            </a:lvl9pPr>
          </a:lstStyle>
          <a:p>
            <a:pPr marL="0" marR="0" lvl="0" indent="0" algn="just" defTabSz="457200" rtl="0" eaLnBrk="1" fontAlgn="auto" latinLnBrk="0" hangingPunct="1">
              <a:lnSpc>
                <a:spcPct val="123000"/>
              </a:lnSpc>
              <a:spcBef>
                <a:spcPts val="0"/>
              </a:spcBef>
              <a:spcAft>
                <a:spcPts val="0"/>
              </a:spcAft>
              <a:buClr>
                <a:srgbClr val="7F7F7F"/>
              </a:buClr>
              <a:buSzPts val="2400"/>
              <a:buFont typeface="Arial" panose="020B0604020202020204"/>
              <a:buNone/>
              <a:tabLst/>
              <a:defRPr/>
            </a:pPr>
            <a:r>
              <a:rPr kumimoji="0" lang="en-US" sz="900" b="0" i="0" u="none" strike="noStrike" kern="1200" cap="none" spc="0" normalizeH="0" baseline="0" noProof="0" dirty="0">
                <a:ln>
                  <a:noFill/>
                </a:ln>
                <a:solidFill>
                  <a:srgbClr val="7F7F7F"/>
                </a:solidFill>
                <a:effectLst/>
                <a:uLnTx/>
                <a:uFillTx/>
                <a:latin typeface="Garamond"/>
                <a:ea typeface="Garamond"/>
                <a:cs typeface="Garamond"/>
                <a:sym typeface="Garamond"/>
              </a:rPr>
              <a:t>The responsibility for the information and the views set out in this presentation lies entirely with the authors.</a:t>
            </a:r>
            <a:r>
              <a:rPr kumimoji="0" lang="en-US" altLang="en-US" sz="900" b="0" i="0" u="none" strike="noStrike" kern="1200" cap="none" spc="0" normalizeH="0" baseline="0" noProof="0" dirty="0">
                <a:ln>
                  <a:noFill/>
                </a:ln>
                <a:solidFill>
                  <a:srgbClr val="7F7F7F"/>
                </a:solidFill>
                <a:effectLst/>
                <a:uLnTx/>
                <a:uFillTx/>
                <a:latin typeface="Garamond"/>
                <a:ea typeface="Garamond"/>
                <a:cs typeface="Garamond"/>
                <a:sym typeface="Garamond"/>
              </a:rPr>
              <a:t> </a:t>
            </a:r>
            <a:r>
              <a:rPr kumimoji="0" lang="en-US" sz="900" b="0" i="0" u="none" strike="noStrike" kern="1200" cap="none" spc="0" normalizeH="0" baseline="0" noProof="0" dirty="0">
                <a:ln>
                  <a:noFill/>
                </a:ln>
                <a:solidFill>
                  <a:srgbClr val="7F7F7F"/>
                </a:solidFill>
                <a:effectLst/>
                <a:uLnTx/>
                <a:uFillTx/>
                <a:latin typeface="Garamond"/>
                <a:ea typeface="Garamond"/>
                <a:cs typeface="Garamond"/>
                <a:sym typeface="Garamond"/>
              </a:rPr>
              <a:t>The European Commission is not responsible for any use that may be made of the information it contains.</a:t>
            </a:r>
            <a:endParaRPr kumimoji="0" sz="1300" b="0" i="0" u="none" strike="noStrike" kern="1200" cap="none" spc="0" normalizeH="0" baseline="0" noProof="0" dirty="0">
              <a:ln>
                <a:noFill/>
              </a:ln>
              <a:solidFill>
                <a:srgbClr val="7F7F7F"/>
              </a:solidFill>
              <a:effectLst/>
              <a:uLnTx/>
              <a:uFillTx/>
              <a:latin typeface="Garamond"/>
              <a:ea typeface="Garamond"/>
              <a:cs typeface="Garamond"/>
              <a:sym typeface="Garamond"/>
            </a:endParaRPr>
          </a:p>
        </p:txBody>
      </p:sp>
      <p:sp>
        <p:nvSpPr>
          <p:cNvPr id="7" name="TextBox 6">
            <a:extLst>
              <a:ext uri="{FF2B5EF4-FFF2-40B4-BE49-F238E27FC236}">
                <a16:creationId xmlns:a16="http://schemas.microsoft.com/office/drawing/2014/main" id="{D4CD7A4A-3721-4AD2-B2FD-9F331B1E12EE}"/>
              </a:ext>
            </a:extLst>
          </p:cNvPr>
          <p:cNvSpPr txBox="1"/>
          <p:nvPr/>
        </p:nvSpPr>
        <p:spPr>
          <a:xfrm>
            <a:off x="3806613" y="1027520"/>
            <a:ext cx="5289974" cy="1949380"/>
          </a:xfrm>
          <a:prstGeom prst="rect">
            <a:avLst/>
          </a:prstGeom>
          <a:noFill/>
        </p:spPr>
        <p:txBody>
          <a:bodyPr wrap="square">
            <a:spAutoFit/>
          </a:bodyPr>
          <a:lstStyle/>
          <a:p>
            <a:pPr lvl="0" algn="ctr">
              <a:lnSpc>
                <a:spcPct val="107000"/>
              </a:lnSpc>
              <a:spcAft>
                <a:spcPts val="50"/>
              </a:spcAft>
              <a:defRPr/>
            </a:pPr>
            <a:r>
              <a:rPr lang="de-DE" sz="3200" b="1" dirty="0" smtClean="0">
                <a:solidFill>
                  <a:srgbClr val="7F7F7F"/>
                </a:solidFill>
                <a:latin typeface="Garamond" panose="02020404030301010803" pitchFamily="18" charset="0"/>
                <a:ea typeface="Times New Roman" panose="02020603050405020304" pitchFamily="18" charset="0"/>
                <a:cs typeface="Times New Roman" panose="02020603050405020304" pitchFamily="18" charset="0"/>
              </a:rPr>
              <a:t>National initiatives: </a:t>
            </a:r>
            <a:br>
              <a:rPr lang="de-DE" sz="3200" b="1" dirty="0" smtClean="0">
                <a:solidFill>
                  <a:srgbClr val="7F7F7F"/>
                </a:solidFill>
                <a:latin typeface="Garamond" panose="02020404030301010803" pitchFamily="18" charset="0"/>
                <a:ea typeface="Times New Roman" panose="02020603050405020304" pitchFamily="18" charset="0"/>
                <a:cs typeface="Times New Roman" panose="02020603050405020304" pitchFamily="18" charset="0"/>
              </a:rPr>
            </a:br>
            <a:r>
              <a:rPr lang="de-DE" sz="3200" b="1" dirty="0" err="1" smtClean="0">
                <a:solidFill>
                  <a:srgbClr val="7F7F7F"/>
                </a:solidFill>
                <a:latin typeface="Garamond" panose="02020404030301010803" pitchFamily="18" charset="0"/>
                <a:ea typeface="Times New Roman" panose="02020603050405020304" pitchFamily="18" charset="0"/>
                <a:cs typeface="Times New Roman" panose="02020603050405020304" pitchFamily="18" charset="0"/>
              </a:rPr>
              <a:t>giving</a:t>
            </a:r>
            <a:r>
              <a:rPr lang="de-DE" sz="3200" b="1" dirty="0" smtClean="0">
                <a:solidFill>
                  <a:srgbClr val="7F7F7F"/>
                </a:solidFill>
                <a:latin typeface="Garamond" panose="02020404030301010803" pitchFamily="18" charset="0"/>
                <a:ea typeface="Times New Roman" panose="02020603050405020304" pitchFamily="18" charset="0"/>
                <a:cs typeface="Times New Roman" panose="02020603050405020304" pitchFamily="18" charset="0"/>
              </a:rPr>
              <a:t> </a:t>
            </a:r>
            <a:r>
              <a:rPr lang="de-DE" sz="3200" b="1" dirty="0" err="1" smtClean="0">
                <a:solidFill>
                  <a:srgbClr val="7F7F7F"/>
                </a:solidFill>
                <a:latin typeface="Garamond" panose="02020404030301010803" pitchFamily="18" charset="0"/>
                <a:ea typeface="Times New Roman" panose="02020603050405020304" pitchFamily="18" charset="0"/>
                <a:cs typeface="Times New Roman" panose="02020603050405020304" pitchFamily="18" charset="0"/>
              </a:rPr>
              <a:t>audits</a:t>
            </a:r>
            <a:r>
              <a:rPr lang="de-DE" sz="3200" b="1" dirty="0" smtClean="0">
                <a:solidFill>
                  <a:srgbClr val="7F7F7F"/>
                </a:solidFill>
                <a:latin typeface="Garamond" panose="02020404030301010803" pitchFamily="18" charset="0"/>
                <a:ea typeface="Times New Roman" panose="02020603050405020304" pitchFamily="18" charset="0"/>
                <a:cs typeface="Times New Roman" panose="02020603050405020304" pitchFamily="18" charset="0"/>
              </a:rPr>
              <a:t> </a:t>
            </a:r>
            <a:r>
              <a:rPr lang="de-DE" sz="3200" b="1" dirty="0" err="1" smtClean="0">
                <a:solidFill>
                  <a:srgbClr val="7F7F7F"/>
                </a:solidFill>
                <a:latin typeface="Garamond" panose="02020404030301010803" pitchFamily="18" charset="0"/>
                <a:ea typeface="Times New Roman" panose="02020603050405020304" pitchFamily="18" charset="0"/>
                <a:cs typeface="Times New Roman" panose="02020603050405020304" pitchFamily="18" charset="0"/>
              </a:rPr>
              <a:t>leverage</a:t>
            </a:r>
            <a:endParaRPr kumimoji="0" lang="de-DE" sz="3200" b="1" i="0" u="none" strike="noStrike" kern="1200" cap="none" spc="0" normalizeH="0" baseline="0" noProof="0" dirty="0"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endParaRPr>
          </a:p>
          <a:p>
            <a:pPr lvl="0" algn="ctr">
              <a:lnSpc>
                <a:spcPct val="107000"/>
              </a:lnSpc>
              <a:spcAft>
                <a:spcPts val="50"/>
              </a:spcAft>
              <a:defRPr/>
            </a:pPr>
            <a:r>
              <a:rPr kumimoji="0" lang="de-DE" sz="2400" b="1" i="0" u="none" strike="noStrike" kern="1200" cap="none" spc="0" normalizeH="0" baseline="0" noProof="0" dirty="0"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An</a:t>
            </a:r>
            <a:r>
              <a:rPr kumimoji="0" lang="de-DE" sz="2400" b="1" i="0" u="none" strike="noStrike" kern="1200" cap="none" spc="0" normalizeH="0" noProof="0" dirty="0"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 </a:t>
            </a:r>
            <a:r>
              <a:rPr lang="de-DE" sz="2400" b="1" dirty="0" err="1">
                <a:solidFill>
                  <a:srgbClr val="7F7F7F"/>
                </a:solidFill>
                <a:latin typeface="Garamond" panose="02020404030301010803" pitchFamily="18" charset="0"/>
                <a:ea typeface="Times New Roman" panose="02020603050405020304" pitchFamily="18" charset="0"/>
                <a:cs typeface="Times New Roman" panose="02020603050405020304" pitchFamily="18" charset="0"/>
              </a:rPr>
              <a:t>o</a:t>
            </a:r>
            <a:r>
              <a:rPr kumimoji="0" lang="de-DE" sz="2400" b="1" i="0" u="none" strike="noStrike" kern="1200" cap="none" spc="0" normalizeH="0" noProof="0" dirty="0" err="1"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verview</a:t>
            </a:r>
            <a:r>
              <a:rPr kumimoji="0" lang="de-DE" sz="2400" b="1" i="0" u="none" strike="noStrike" kern="1200" cap="none" spc="0" normalizeH="0" noProof="0" dirty="0"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 </a:t>
            </a:r>
            <a:r>
              <a:rPr kumimoji="0" lang="de-DE" sz="2400" b="1" i="0" u="none" strike="noStrike" kern="1200" cap="none" spc="0" normalizeH="0" noProof="0" dirty="0" err="1"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of</a:t>
            </a:r>
            <a:r>
              <a:rPr kumimoji="0" lang="de-DE" sz="2400" b="1" i="0" u="none" strike="noStrike" kern="1200" cap="none" spc="0" normalizeH="0" noProof="0" dirty="0"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 </a:t>
            </a:r>
            <a:r>
              <a:rPr kumimoji="0" lang="de-DE" sz="2400" b="1" i="0" u="none" strike="noStrike" kern="1200" cap="none" spc="0" normalizeH="0" noProof="0" dirty="0" err="1"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the</a:t>
            </a:r>
            <a:r>
              <a:rPr kumimoji="0" lang="de-DE" sz="2400" b="1" i="0" u="none" strike="noStrike" kern="1200" cap="none" spc="0" normalizeH="0" noProof="0" dirty="0"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 </a:t>
            </a:r>
            <a:r>
              <a:rPr kumimoji="0" lang="de-DE" sz="2400" b="1" i="0" u="none" strike="noStrike" kern="1200" cap="none" spc="0" normalizeH="0" noProof="0" dirty="0" err="1"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situation</a:t>
            </a:r>
            <a:r>
              <a:rPr kumimoji="0" lang="de-DE" sz="2400" b="1" i="0" u="none" strike="noStrike" kern="1200" cap="none" spc="0" normalizeH="0" noProof="0" dirty="0"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 </a:t>
            </a:r>
            <a:br>
              <a:rPr kumimoji="0" lang="de-DE" sz="2400" b="1" i="0" u="none" strike="noStrike" kern="1200" cap="none" spc="0" normalizeH="0" noProof="0" dirty="0"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br>
            <a:r>
              <a:rPr kumimoji="0" lang="de-DE" sz="2400" b="1" i="0" u="none" strike="noStrike" kern="1200" cap="none" spc="0" normalizeH="0" noProof="0" dirty="0"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in </a:t>
            </a:r>
            <a:r>
              <a:rPr kumimoji="0" lang="de-DE" sz="2400" b="1" i="0" u="none" strike="noStrike" kern="1200" cap="none" spc="0" normalizeH="0" noProof="0" dirty="0" err="1"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various</a:t>
            </a:r>
            <a:r>
              <a:rPr kumimoji="0" lang="de-DE" sz="2400" b="1" i="0" u="none" strike="noStrike" kern="1200" cap="none" spc="0" normalizeH="0" noProof="0" dirty="0" smtClean="0">
                <a:ln>
                  <a:noFill/>
                </a:ln>
                <a:solidFill>
                  <a:srgbClr val="7F7F7F"/>
                </a:solidFill>
                <a:effectLst/>
                <a:uLnTx/>
                <a:uFillTx/>
                <a:latin typeface="Garamond" panose="02020404030301010803" pitchFamily="18" charset="0"/>
                <a:ea typeface="Times New Roman" panose="02020603050405020304" pitchFamily="18" charset="0"/>
                <a:cs typeface="Times New Roman" panose="02020603050405020304" pitchFamily="18" charset="0"/>
              </a:rPr>
              <a:t> countries</a:t>
            </a:r>
            <a:endParaRPr kumimoji="0" lang="en-GB" sz="1800" b="0" i="0" u="none" strike="noStrike" kern="1200" cap="none" spc="0" normalizeH="0" baseline="0" noProof="0" dirty="0">
              <a:ln>
                <a:noFill/>
              </a:ln>
              <a:solidFill>
                <a:srgbClr val="7F7F7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6A2CAC11-3C04-4BAE-AEA9-AFEEEAD7C46F}"/>
              </a:ext>
            </a:extLst>
          </p:cNvPr>
          <p:cNvSpPr/>
          <p:nvPr/>
        </p:nvSpPr>
        <p:spPr>
          <a:xfrm>
            <a:off x="4190682" y="3244945"/>
            <a:ext cx="164465" cy="164465"/>
          </a:xfrm>
          <a:prstGeom prst="ellipse">
            <a:avLst/>
          </a:prstGeom>
          <a:solidFill>
            <a:srgbClr val="FF0504"/>
          </a:solidFill>
          <a:ln>
            <a:solidFill>
              <a:srgbClr val="FF050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8" name="Oval 7">
            <a:extLst>
              <a:ext uri="{FF2B5EF4-FFF2-40B4-BE49-F238E27FC236}">
                <a16:creationId xmlns:a16="http://schemas.microsoft.com/office/drawing/2014/main" id="{EFB93D91-CFE3-4F14-A43F-FB99E9E853A3}"/>
              </a:ext>
            </a:extLst>
          </p:cNvPr>
          <p:cNvSpPr/>
          <p:nvPr/>
        </p:nvSpPr>
        <p:spPr>
          <a:xfrm>
            <a:off x="4726622" y="3245580"/>
            <a:ext cx="164465" cy="164465"/>
          </a:xfrm>
          <a:prstGeom prst="ellipse">
            <a:avLst/>
          </a:prstGeom>
          <a:solidFill>
            <a:srgbClr val="FFFC0F"/>
          </a:solidFill>
          <a:ln>
            <a:solidFill>
              <a:srgbClr val="FFFC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9" name="Oval 8">
            <a:extLst>
              <a:ext uri="{FF2B5EF4-FFF2-40B4-BE49-F238E27FC236}">
                <a16:creationId xmlns:a16="http://schemas.microsoft.com/office/drawing/2014/main" id="{A2FF33FB-13B5-4EB7-8F50-7E8320C60B2D}"/>
              </a:ext>
            </a:extLst>
          </p:cNvPr>
          <p:cNvSpPr/>
          <p:nvPr/>
        </p:nvSpPr>
        <p:spPr>
          <a:xfrm>
            <a:off x="5243512" y="3255740"/>
            <a:ext cx="164465" cy="164465"/>
          </a:xfrm>
          <a:prstGeom prst="ellipse">
            <a:avLst/>
          </a:prstGeom>
          <a:solidFill>
            <a:srgbClr val="007F37"/>
          </a:solidFill>
          <a:ln>
            <a:solidFill>
              <a:srgbClr val="007F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10" name="Oval 9">
            <a:extLst>
              <a:ext uri="{FF2B5EF4-FFF2-40B4-BE49-F238E27FC236}">
                <a16:creationId xmlns:a16="http://schemas.microsoft.com/office/drawing/2014/main" id="{BFAFA649-216D-436B-82E1-0E6025C3C1D4}"/>
              </a:ext>
            </a:extLst>
          </p:cNvPr>
          <p:cNvSpPr/>
          <p:nvPr/>
        </p:nvSpPr>
        <p:spPr>
          <a:xfrm>
            <a:off x="5796597" y="3251295"/>
            <a:ext cx="164465" cy="164465"/>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11" name="Oval 10">
            <a:extLst>
              <a:ext uri="{FF2B5EF4-FFF2-40B4-BE49-F238E27FC236}">
                <a16:creationId xmlns:a16="http://schemas.microsoft.com/office/drawing/2014/main" id="{A90C1ECA-2A72-4EB8-8E13-BE3DE7C15DD8}"/>
              </a:ext>
            </a:extLst>
          </p:cNvPr>
          <p:cNvSpPr/>
          <p:nvPr/>
        </p:nvSpPr>
        <p:spPr>
          <a:xfrm>
            <a:off x="6331267" y="3255105"/>
            <a:ext cx="164465" cy="164465"/>
          </a:xfrm>
          <a:prstGeom prst="ellipse">
            <a:avLst/>
          </a:prstGeom>
          <a:solidFill>
            <a:srgbClr val="7CB449"/>
          </a:solidFill>
          <a:ln>
            <a:solidFill>
              <a:srgbClr val="7CB4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12" name="Oval 11">
            <a:extLst>
              <a:ext uri="{FF2B5EF4-FFF2-40B4-BE49-F238E27FC236}">
                <a16:creationId xmlns:a16="http://schemas.microsoft.com/office/drawing/2014/main" id="{83C0902F-2B00-4228-870F-5AB16A73B1CB}"/>
              </a:ext>
            </a:extLst>
          </p:cNvPr>
          <p:cNvSpPr/>
          <p:nvPr/>
        </p:nvSpPr>
        <p:spPr>
          <a:xfrm>
            <a:off x="6883082" y="3255105"/>
            <a:ext cx="164465" cy="164465"/>
          </a:xfrm>
          <a:prstGeom prst="ellipse">
            <a:avLst/>
          </a:prstGeom>
          <a:solidFill>
            <a:srgbClr val="FF0504"/>
          </a:solidFill>
          <a:ln>
            <a:solidFill>
              <a:srgbClr val="FF050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13" name="Oval 12">
            <a:extLst>
              <a:ext uri="{FF2B5EF4-FFF2-40B4-BE49-F238E27FC236}">
                <a16:creationId xmlns:a16="http://schemas.microsoft.com/office/drawing/2014/main" id="{1E1DD0DB-8E78-4050-9D7A-12A6835EFD83}"/>
              </a:ext>
            </a:extLst>
          </p:cNvPr>
          <p:cNvSpPr/>
          <p:nvPr/>
        </p:nvSpPr>
        <p:spPr>
          <a:xfrm>
            <a:off x="7454582" y="3257010"/>
            <a:ext cx="164465" cy="164465"/>
          </a:xfrm>
          <a:prstGeom prst="ellipse">
            <a:avLst/>
          </a:prstGeom>
          <a:solidFill>
            <a:srgbClr val="C9E265"/>
          </a:solidFill>
          <a:ln>
            <a:solidFill>
              <a:srgbClr val="C9E26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14" name="Oval 13">
            <a:extLst>
              <a:ext uri="{FF2B5EF4-FFF2-40B4-BE49-F238E27FC236}">
                <a16:creationId xmlns:a16="http://schemas.microsoft.com/office/drawing/2014/main" id="{35033154-5B93-42F6-97FB-90A8F93FA9BA}"/>
              </a:ext>
            </a:extLst>
          </p:cNvPr>
          <p:cNvSpPr/>
          <p:nvPr/>
        </p:nvSpPr>
        <p:spPr>
          <a:xfrm>
            <a:off x="8007667" y="3255740"/>
            <a:ext cx="164465" cy="164465"/>
          </a:xfrm>
          <a:prstGeom prst="ellipse">
            <a:avLst/>
          </a:prstGeom>
          <a:solidFill>
            <a:srgbClr val="007F37"/>
          </a:solidFill>
          <a:ln>
            <a:solidFill>
              <a:srgbClr val="007F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15" name="Oval 14">
            <a:extLst>
              <a:ext uri="{FF2B5EF4-FFF2-40B4-BE49-F238E27FC236}">
                <a16:creationId xmlns:a16="http://schemas.microsoft.com/office/drawing/2014/main" id="{F6017826-65A9-49F8-A51B-2D3BA3A2E2A3}"/>
              </a:ext>
            </a:extLst>
          </p:cNvPr>
          <p:cNvSpPr/>
          <p:nvPr/>
        </p:nvSpPr>
        <p:spPr>
          <a:xfrm>
            <a:off x="8538527" y="3256375"/>
            <a:ext cx="164465" cy="164465"/>
          </a:xfrm>
          <a:prstGeom prst="ellipse">
            <a:avLst/>
          </a:prstGeom>
          <a:solidFill>
            <a:srgbClr val="EE7F35"/>
          </a:solidFill>
          <a:ln>
            <a:solidFill>
              <a:srgbClr val="EE7F3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2" name="Rectangle 10">
            <a:extLst>
              <a:ext uri="{FF2B5EF4-FFF2-40B4-BE49-F238E27FC236}">
                <a16:creationId xmlns:a16="http://schemas.microsoft.com/office/drawing/2014/main" id="{14EC1CA0-A613-4954-8BC5-AA485A8D2D5D}"/>
              </a:ext>
            </a:extLst>
          </p:cNvPr>
          <p:cNvSpPr>
            <a:spLocks noChangeArrowheads="1"/>
          </p:cNvSpPr>
          <p:nvPr/>
        </p:nvSpPr>
        <p:spPr bwMode="auto">
          <a:xfrm>
            <a:off x="2659697" y="-21097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F7F7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63133" y="3140178"/>
            <a:ext cx="9375820" cy="205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1"/>
              </a:solidFill>
            </a:endParaRPr>
          </a:p>
        </p:txBody>
      </p:sp>
      <p:sp>
        <p:nvSpPr>
          <p:cNvPr id="12" name="Rechteck 11"/>
          <p:cNvSpPr/>
          <p:nvPr/>
        </p:nvSpPr>
        <p:spPr>
          <a:xfrm>
            <a:off x="-163132" y="1553592"/>
            <a:ext cx="9375819" cy="2057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itel 1"/>
          <p:cNvSpPr txBox="1">
            <a:spLocks/>
          </p:cNvSpPr>
          <p:nvPr/>
        </p:nvSpPr>
        <p:spPr>
          <a:xfrm>
            <a:off x="1577324" y="1511580"/>
            <a:ext cx="1307064" cy="303162"/>
          </a:xfrm>
          <a:prstGeom prst="rect">
            <a:avLst/>
          </a:prstGeom>
          <a:no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non-SMEs</a:t>
            </a:r>
            <a:endParaRPr lang="en-US" sz="1050" b="1" dirty="0">
              <a:solidFill>
                <a:schemeClr val="bg1"/>
              </a:solidFill>
            </a:endParaRPr>
          </a:p>
        </p:txBody>
      </p:sp>
      <p:sp>
        <p:nvSpPr>
          <p:cNvPr id="14" name="Rechteck 13"/>
          <p:cNvSpPr/>
          <p:nvPr/>
        </p:nvSpPr>
        <p:spPr>
          <a:xfrm>
            <a:off x="3814585" y="1995186"/>
            <a:ext cx="754033" cy="415498"/>
          </a:xfrm>
          <a:prstGeom prst="rect">
            <a:avLst/>
          </a:prstGeom>
        </p:spPr>
        <p:txBody>
          <a:bodyPr wrap="square">
            <a:spAutoFit/>
          </a:bodyPr>
          <a:lstStyle/>
          <a:p>
            <a:pPr algn="r"/>
            <a:r>
              <a:rPr lang="en-GB" sz="700" b="1" dirty="0">
                <a:solidFill>
                  <a:srgbClr val="F1B803"/>
                </a:solidFill>
              </a:rPr>
              <a:t>Identification of obligated companies</a:t>
            </a:r>
            <a:endParaRPr lang="en-US" sz="700" b="1" dirty="0">
              <a:solidFill>
                <a:srgbClr val="F1B803"/>
              </a:solidFill>
            </a:endParaRPr>
          </a:p>
        </p:txBody>
      </p:sp>
      <p:sp>
        <p:nvSpPr>
          <p:cNvPr id="15" name="Rechteck 14"/>
          <p:cNvSpPr/>
          <p:nvPr/>
        </p:nvSpPr>
        <p:spPr>
          <a:xfrm>
            <a:off x="2910097" y="1989374"/>
            <a:ext cx="754033" cy="415498"/>
          </a:xfrm>
          <a:prstGeom prst="rect">
            <a:avLst/>
          </a:prstGeom>
        </p:spPr>
        <p:txBody>
          <a:bodyPr wrap="square">
            <a:spAutoFit/>
          </a:bodyPr>
          <a:lstStyle/>
          <a:p>
            <a:pPr algn="r"/>
            <a:r>
              <a:rPr lang="en-GB" sz="700" b="1" dirty="0">
                <a:solidFill>
                  <a:srgbClr val="E44802"/>
                </a:solidFill>
                <a:latin typeface="Garamond" panose="02020404030301010803" pitchFamily="18" charset="0"/>
                <a:ea typeface="Times New Roman" panose="02020603050405020304" pitchFamily="18" charset="0"/>
                <a:cs typeface="Times New Roman" panose="02020603050405020304" pitchFamily="18" charset="0"/>
              </a:rPr>
              <a:t>Limited resources for transposition</a:t>
            </a:r>
            <a:endParaRPr lang="en-US" sz="700" b="1" dirty="0">
              <a:solidFill>
                <a:srgbClr val="E44802"/>
              </a:solidFill>
            </a:endParaRPr>
          </a:p>
        </p:txBody>
      </p:sp>
      <p:sp>
        <p:nvSpPr>
          <p:cNvPr id="16" name="Rechteck 15"/>
          <p:cNvSpPr/>
          <p:nvPr/>
        </p:nvSpPr>
        <p:spPr>
          <a:xfrm>
            <a:off x="4732205" y="2001650"/>
            <a:ext cx="754033" cy="307777"/>
          </a:xfrm>
          <a:prstGeom prst="rect">
            <a:avLst/>
          </a:prstGeom>
        </p:spPr>
        <p:txBody>
          <a:bodyPr wrap="square">
            <a:spAutoFit/>
          </a:bodyPr>
          <a:lstStyle/>
          <a:p>
            <a:pPr algn="r"/>
            <a:r>
              <a:rPr lang="en-GB" sz="700" b="1" dirty="0">
                <a:solidFill>
                  <a:srgbClr val="E5243B"/>
                </a:solidFill>
                <a:latin typeface="Garamond" panose="02020404030301010803" pitchFamily="18" charset="0"/>
                <a:ea typeface="Times New Roman" panose="02020603050405020304" pitchFamily="18" charset="0"/>
                <a:cs typeface="Times New Roman" panose="02020603050405020304" pitchFamily="18" charset="0"/>
              </a:rPr>
              <a:t>Ensuring compliance</a:t>
            </a:r>
            <a:endParaRPr lang="en-US" sz="700" b="1" dirty="0">
              <a:solidFill>
                <a:srgbClr val="E5243B"/>
              </a:solidFill>
            </a:endParaRPr>
          </a:p>
        </p:txBody>
      </p:sp>
      <p:sp>
        <p:nvSpPr>
          <p:cNvPr id="17" name="Rechteck 16"/>
          <p:cNvSpPr/>
          <p:nvPr/>
        </p:nvSpPr>
        <p:spPr>
          <a:xfrm>
            <a:off x="5642766" y="2001650"/>
            <a:ext cx="754033" cy="307777"/>
          </a:xfrm>
          <a:prstGeom prst="rect">
            <a:avLst/>
          </a:prstGeom>
        </p:spPr>
        <p:txBody>
          <a:bodyPr wrap="square">
            <a:spAutoFit/>
          </a:bodyPr>
          <a:lstStyle/>
          <a:p>
            <a:pPr algn="r"/>
            <a:r>
              <a:rPr lang="en-GB" sz="700" b="1" dirty="0">
                <a:solidFill>
                  <a:srgbClr val="00689D"/>
                </a:solidFill>
                <a:latin typeface="Garamond" panose="02020404030301010803" pitchFamily="18" charset="0"/>
                <a:ea typeface="Times New Roman" panose="02020603050405020304" pitchFamily="18" charset="0"/>
                <a:cs typeface="Times New Roman" panose="02020603050405020304" pitchFamily="18" charset="0"/>
              </a:rPr>
              <a:t>Quality of audits</a:t>
            </a:r>
            <a:endParaRPr lang="en-US" sz="700" b="1" dirty="0">
              <a:solidFill>
                <a:srgbClr val="00689D"/>
              </a:solidFill>
            </a:endParaRPr>
          </a:p>
        </p:txBody>
      </p:sp>
      <p:sp>
        <p:nvSpPr>
          <p:cNvPr id="18" name="Rechteck 17"/>
          <p:cNvSpPr/>
          <p:nvPr/>
        </p:nvSpPr>
        <p:spPr>
          <a:xfrm>
            <a:off x="6428246" y="2001650"/>
            <a:ext cx="904392" cy="415498"/>
          </a:xfrm>
          <a:prstGeom prst="rect">
            <a:avLst/>
          </a:prstGeom>
        </p:spPr>
        <p:txBody>
          <a:bodyPr wrap="square">
            <a:spAutoFit/>
          </a:bodyPr>
          <a:lstStyle/>
          <a:p>
            <a:pPr algn="r"/>
            <a:r>
              <a:rPr lang="en-GB" sz="700" b="1" dirty="0">
                <a:solidFill>
                  <a:srgbClr val="BF8B2E"/>
                </a:solidFill>
                <a:latin typeface="Garamond" panose="02020404030301010803" pitchFamily="18" charset="0"/>
                <a:ea typeface="Times New Roman" panose="02020603050405020304" pitchFamily="18" charset="0"/>
                <a:cs typeface="Times New Roman" panose="02020603050405020304" pitchFamily="18" charset="0"/>
              </a:rPr>
              <a:t>Compromise between reporting and monitoring</a:t>
            </a:r>
            <a:endParaRPr lang="en-US" sz="700" b="1" dirty="0">
              <a:solidFill>
                <a:srgbClr val="BF8B2E"/>
              </a:solidFill>
            </a:endParaRPr>
          </a:p>
        </p:txBody>
      </p:sp>
      <p:sp>
        <p:nvSpPr>
          <p:cNvPr id="19" name="Rechteck 18"/>
          <p:cNvSpPr/>
          <p:nvPr/>
        </p:nvSpPr>
        <p:spPr>
          <a:xfrm>
            <a:off x="7475275" y="2001650"/>
            <a:ext cx="754033" cy="415498"/>
          </a:xfrm>
          <a:prstGeom prst="rect">
            <a:avLst/>
          </a:prstGeom>
        </p:spPr>
        <p:txBody>
          <a:bodyPr wrap="square">
            <a:spAutoFit/>
          </a:bodyPr>
          <a:lstStyle/>
          <a:p>
            <a:pPr algn="r"/>
            <a:r>
              <a:rPr lang="en-GB" sz="7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Enhancing the uptake of measures</a:t>
            </a:r>
            <a:endParaRPr lang="en-US" sz="700" b="1" dirty="0">
              <a:solidFill>
                <a:schemeClr val="accent1"/>
              </a:solidFill>
            </a:endParaRPr>
          </a:p>
        </p:txBody>
      </p:sp>
      <p:sp>
        <p:nvSpPr>
          <p:cNvPr id="20" name="Rechteck 19"/>
          <p:cNvSpPr/>
          <p:nvPr/>
        </p:nvSpPr>
        <p:spPr>
          <a:xfrm>
            <a:off x="2893201" y="3588684"/>
            <a:ext cx="754033" cy="415498"/>
          </a:xfrm>
          <a:prstGeom prst="rect">
            <a:avLst/>
          </a:prstGeom>
        </p:spPr>
        <p:txBody>
          <a:bodyPr wrap="square">
            <a:spAutoFit/>
          </a:bodyPr>
          <a:lstStyle/>
          <a:p>
            <a:pPr algn="r"/>
            <a:r>
              <a:rPr lang="en-GB" sz="700" b="1" dirty="0">
                <a:solidFill>
                  <a:srgbClr val="19486A"/>
                </a:solidFill>
                <a:latin typeface="Garamond" panose="02020404030301010803" pitchFamily="18" charset="0"/>
                <a:ea typeface="Times New Roman" panose="02020603050405020304" pitchFamily="18" charset="0"/>
                <a:cs typeface="Times New Roman" panose="02020603050405020304" pitchFamily="18" charset="0"/>
              </a:rPr>
              <a:t>Creation of support mechanisms</a:t>
            </a:r>
            <a:endParaRPr lang="en-US" sz="700" b="1" dirty="0">
              <a:solidFill>
                <a:srgbClr val="19486A"/>
              </a:solidFill>
            </a:endParaRPr>
          </a:p>
        </p:txBody>
      </p:sp>
      <p:sp>
        <p:nvSpPr>
          <p:cNvPr id="21" name="Rechteck 20"/>
          <p:cNvSpPr/>
          <p:nvPr/>
        </p:nvSpPr>
        <p:spPr>
          <a:xfrm>
            <a:off x="3814008" y="3588683"/>
            <a:ext cx="754033" cy="415498"/>
          </a:xfrm>
          <a:prstGeom prst="rect">
            <a:avLst/>
          </a:prstGeom>
        </p:spPr>
        <p:txBody>
          <a:bodyPr wrap="square">
            <a:spAutoFit/>
          </a:bodyPr>
          <a:lstStyle/>
          <a:p>
            <a:pPr algn="r"/>
            <a:r>
              <a:rPr lang="en-GB" sz="700" b="1" dirty="0">
                <a:solidFill>
                  <a:srgbClr val="A21942"/>
                </a:solidFill>
                <a:latin typeface="Garamond" panose="02020404030301010803" pitchFamily="18" charset="0"/>
                <a:ea typeface="Times New Roman" panose="02020603050405020304" pitchFamily="18" charset="0"/>
                <a:cs typeface="Times New Roman" panose="02020603050405020304" pitchFamily="18" charset="0"/>
              </a:rPr>
              <a:t>Limited available resources</a:t>
            </a:r>
            <a:endParaRPr lang="en-US" sz="700" b="1" dirty="0">
              <a:solidFill>
                <a:srgbClr val="A21942"/>
              </a:solidFill>
            </a:endParaRPr>
          </a:p>
        </p:txBody>
      </p:sp>
      <p:sp>
        <p:nvSpPr>
          <p:cNvPr id="22" name="Rechteck 21"/>
          <p:cNvSpPr/>
          <p:nvPr/>
        </p:nvSpPr>
        <p:spPr>
          <a:xfrm>
            <a:off x="4718875" y="3588683"/>
            <a:ext cx="754033" cy="307777"/>
          </a:xfrm>
          <a:prstGeom prst="rect">
            <a:avLst/>
          </a:prstGeom>
        </p:spPr>
        <p:txBody>
          <a:bodyPr wrap="square">
            <a:spAutoFit/>
          </a:bodyPr>
          <a:lstStyle/>
          <a:p>
            <a:pPr algn="r"/>
            <a:r>
              <a:rPr lang="en-GB" sz="700" b="1" dirty="0">
                <a:solidFill>
                  <a:srgbClr val="0A97D9"/>
                </a:solidFill>
                <a:latin typeface="Garamond" panose="02020404030301010803" pitchFamily="18" charset="0"/>
                <a:ea typeface="Times New Roman" panose="02020603050405020304" pitchFamily="18" charset="0"/>
                <a:cs typeface="Calibri" panose="020F0502020204030204" pitchFamily="34" charset="0"/>
              </a:rPr>
              <a:t>Guiding SMEs to action</a:t>
            </a:r>
            <a:endParaRPr lang="en-US" sz="700" b="1" dirty="0">
              <a:solidFill>
                <a:srgbClr val="0A97D9"/>
              </a:solidFill>
            </a:endParaRPr>
          </a:p>
        </p:txBody>
      </p:sp>
      <p:sp>
        <p:nvSpPr>
          <p:cNvPr id="23" name="Rechteck 22"/>
          <p:cNvSpPr/>
          <p:nvPr/>
        </p:nvSpPr>
        <p:spPr>
          <a:xfrm>
            <a:off x="5637987" y="3588683"/>
            <a:ext cx="754033" cy="415498"/>
          </a:xfrm>
          <a:prstGeom prst="rect">
            <a:avLst/>
          </a:prstGeom>
        </p:spPr>
        <p:txBody>
          <a:bodyPr wrap="square">
            <a:spAutoFit/>
          </a:bodyPr>
          <a:lstStyle/>
          <a:p>
            <a:pPr algn="r"/>
            <a:r>
              <a:rPr lang="en-GB" sz="700" b="1" dirty="0">
                <a:solidFill>
                  <a:srgbClr val="7CB449"/>
                </a:solidFill>
                <a:latin typeface="Garamond" panose="02020404030301010803" pitchFamily="18" charset="0"/>
                <a:ea typeface="Times New Roman" panose="02020603050405020304" pitchFamily="18" charset="0"/>
                <a:cs typeface="Times New Roman" panose="02020603050405020304" pitchFamily="18" charset="0"/>
              </a:rPr>
              <a:t>Raising awareness on opportunities</a:t>
            </a:r>
            <a:endParaRPr lang="en-US" sz="700" b="1" dirty="0">
              <a:solidFill>
                <a:srgbClr val="7CB449"/>
              </a:solidFill>
            </a:endParaRPr>
          </a:p>
        </p:txBody>
      </p:sp>
      <p:grpSp>
        <p:nvGrpSpPr>
          <p:cNvPr id="24" name="Gruppieren 23"/>
          <p:cNvGrpSpPr/>
          <p:nvPr/>
        </p:nvGrpSpPr>
        <p:grpSpPr>
          <a:xfrm>
            <a:off x="2866221" y="1270831"/>
            <a:ext cx="754033" cy="754033"/>
            <a:chOff x="808852" y="3158037"/>
            <a:chExt cx="1440000" cy="1440000"/>
          </a:xfrm>
          <a:solidFill>
            <a:srgbClr val="E44802"/>
          </a:solidFill>
        </p:grpSpPr>
        <p:sp>
          <p:nvSpPr>
            <p:cNvPr id="25" name="Rechteck 24"/>
            <p:cNvSpPr/>
            <p:nvPr/>
          </p:nvSpPr>
          <p:spPr>
            <a:xfrm>
              <a:off x="808852" y="3158037"/>
              <a:ext cx="1440000" cy="1440000"/>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6" name="Graphic 15" descr="Coins with solid fill">
              <a:hlinkClick r:id="" action="ppaction://noaction"/>
              <a:extLst>
                <a:ext uri="{FF2B5EF4-FFF2-40B4-BE49-F238E27FC236}">
                  <a16:creationId xmlns:a16="http://schemas.microsoft.com/office/drawing/2014/main" id="{EB54AC91-4AE8-4C0C-AE31-3F4526EAEC2B}"/>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982184" y="3343248"/>
              <a:ext cx="1128030" cy="1111274"/>
            </a:xfrm>
            <a:prstGeom prst="rect">
              <a:avLst/>
            </a:prstGeom>
            <a:grpFill/>
          </p:spPr>
        </p:pic>
      </p:grpSp>
      <p:sp>
        <p:nvSpPr>
          <p:cNvPr id="27" name="Rechteck 26"/>
          <p:cNvSpPr/>
          <p:nvPr/>
        </p:nvSpPr>
        <p:spPr>
          <a:xfrm>
            <a:off x="3781255" y="1270831"/>
            <a:ext cx="754033" cy="754033"/>
          </a:xfrm>
          <a:prstGeom prst="rect">
            <a:avLst/>
          </a:prstGeom>
          <a:solidFill>
            <a:srgbClr val="F1B8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Rechteck 27"/>
          <p:cNvSpPr/>
          <p:nvPr/>
        </p:nvSpPr>
        <p:spPr>
          <a:xfrm>
            <a:off x="4696288" y="1270831"/>
            <a:ext cx="754033" cy="754033"/>
          </a:xfrm>
          <a:prstGeom prst="rect">
            <a:avLst/>
          </a:prstGeom>
          <a:solidFill>
            <a:srgbClr val="E5243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hteck 28"/>
          <p:cNvSpPr/>
          <p:nvPr/>
        </p:nvSpPr>
        <p:spPr>
          <a:xfrm>
            <a:off x="5611322" y="1270831"/>
            <a:ext cx="754033" cy="754033"/>
          </a:xfrm>
          <a:prstGeom prst="rect">
            <a:avLst/>
          </a:prstGeom>
          <a:solidFill>
            <a:srgbClr val="0068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Rechteck 29"/>
          <p:cNvSpPr/>
          <p:nvPr/>
        </p:nvSpPr>
        <p:spPr>
          <a:xfrm>
            <a:off x="6526356" y="1270831"/>
            <a:ext cx="754033" cy="754033"/>
          </a:xfrm>
          <a:prstGeom prst="rect">
            <a:avLst/>
          </a:prstGeom>
          <a:solidFill>
            <a:srgbClr val="BF8B2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hteck 31"/>
          <p:cNvSpPr/>
          <p:nvPr/>
        </p:nvSpPr>
        <p:spPr>
          <a:xfrm>
            <a:off x="7441389" y="1270831"/>
            <a:ext cx="754033" cy="754033"/>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4" name="Graphic 13" descr="Magnifying glass with solid fill">
            <a:hlinkClick r:id="" action="ppaction://noaction"/>
            <a:extLst>
              <a:ext uri="{FF2B5EF4-FFF2-40B4-BE49-F238E27FC236}">
                <a16:creationId xmlns:a16="http://schemas.microsoft.com/office/drawing/2014/main" id="{C70DEF29-ADB4-46B4-B9CA-F17EA97D52A4}"/>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3863645" y="1360572"/>
            <a:ext cx="608289" cy="615166"/>
          </a:xfrm>
          <a:prstGeom prst="rect">
            <a:avLst/>
          </a:prstGeom>
        </p:spPr>
      </p:pic>
      <p:pic>
        <p:nvPicPr>
          <p:cNvPr id="35" name="Graphic 12" descr="Police male with solid fill">
            <a:hlinkClick r:id="" action="ppaction://noaction"/>
            <a:extLst>
              <a:ext uri="{FF2B5EF4-FFF2-40B4-BE49-F238E27FC236}">
                <a16:creationId xmlns:a16="http://schemas.microsoft.com/office/drawing/2014/main" id="{826AED66-12B7-47E5-854D-C1A3BA54532C}"/>
              </a:ext>
            </a:extLst>
          </p:cNvPr>
          <p:cNvPicPr>
            <a:picLocks noChangeAspect="1"/>
          </p:cNvPicPr>
          <p:nvPr/>
        </p:nvPicPr>
        <p:blipFill>
          <a:blip r:embed="rId8">
            <a:extLst>
              <a:ext uri="{96DAC541-7B7A-43D3-8B79-37D633B846F1}">
                <asvg:svgBlip xmlns:asvg="http://schemas.microsoft.com/office/drawing/2016/SVG/main" xmlns="" r:embed="rId10"/>
              </a:ext>
            </a:extLst>
          </a:blip>
          <a:stretch>
            <a:fillRect/>
          </a:stretch>
        </p:blipFill>
        <p:spPr>
          <a:xfrm>
            <a:off x="4802036" y="1381603"/>
            <a:ext cx="557242" cy="563542"/>
          </a:xfrm>
          <a:prstGeom prst="rect">
            <a:avLst/>
          </a:prstGeom>
        </p:spPr>
      </p:pic>
      <p:pic>
        <p:nvPicPr>
          <p:cNvPr id="36" name="Graphic 9" descr="Checkbox Checked with solid fill">
            <a:hlinkClick r:id="" action="ppaction://noaction"/>
            <a:extLst>
              <a:ext uri="{FF2B5EF4-FFF2-40B4-BE49-F238E27FC236}">
                <a16:creationId xmlns:a16="http://schemas.microsoft.com/office/drawing/2014/main" id="{4EE91AC6-1803-4378-9FA4-EB9B62AE54CB}"/>
              </a:ext>
            </a:extLst>
          </p:cNvPr>
          <p:cNvPicPr>
            <a:picLocks noChangeAspect="1"/>
          </p:cNvPicPr>
          <p:nvPr/>
        </p:nvPicPr>
        <p:blipFill>
          <a:blip r:embed="rId11">
            <a:extLst>
              <a:ext uri="{96DAC541-7B7A-43D3-8B79-37D633B846F1}">
                <asvg:svgBlip xmlns:asvg="http://schemas.microsoft.com/office/drawing/2016/SVG/main" xmlns="" r:embed="rId13"/>
              </a:ext>
            </a:extLst>
          </a:blip>
          <a:stretch>
            <a:fillRect/>
          </a:stretch>
        </p:blipFill>
        <p:spPr>
          <a:xfrm>
            <a:off x="5679024" y="1351847"/>
            <a:ext cx="641660" cy="632128"/>
          </a:xfrm>
          <a:prstGeom prst="rect">
            <a:avLst/>
          </a:prstGeom>
        </p:spPr>
      </p:pic>
      <p:pic>
        <p:nvPicPr>
          <p:cNvPr id="37" name="Graphic 8" descr="Clipboard with solid fill">
            <a:hlinkClick r:id="" action="ppaction://noaction"/>
            <a:extLst>
              <a:ext uri="{FF2B5EF4-FFF2-40B4-BE49-F238E27FC236}">
                <a16:creationId xmlns:a16="http://schemas.microsoft.com/office/drawing/2014/main" id="{D9C8A58E-C06A-4815-A79E-97D3BBA018FD}"/>
              </a:ext>
            </a:extLst>
          </p:cNvPr>
          <p:cNvPicPr>
            <a:picLocks noChangeAspect="1"/>
          </p:cNvPicPr>
          <p:nvPr/>
        </p:nvPicPr>
        <p:blipFill>
          <a:blip r:embed="rId14">
            <a:extLst>
              <a:ext uri="{96DAC541-7B7A-43D3-8B79-37D633B846F1}">
                <asvg:svgBlip xmlns:asvg="http://schemas.microsoft.com/office/drawing/2016/SVG/main" xmlns="" r:embed="rId16"/>
              </a:ext>
            </a:extLst>
          </a:blip>
          <a:stretch>
            <a:fillRect/>
          </a:stretch>
        </p:blipFill>
        <p:spPr>
          <a:xfrm>
            <a:off x="6656747" y="1374591"/>
            <a:ext cx="551293" cy="549247"/>
          </a:xfrm>
          <a:prstGeom prst="rect">
            <a:avLst/>
          </a:prstGeom>
        </p:spPr>
      </p:pic>
      <p:pic>
        <p:nvPicPr>
          <p:cNvPr id="38"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17">
            <a:extLst>
              <a:ext uri="{96DAC541-7B7A-43D3-8B79-37D633B846F1}">
                <asvg:svgBlip xmlns:asvg="http://schemas.microsoft.com/office/drawing/2016/SVG/main" xmlns="" r:embed="rId19"/>
              </a:ext>
            </a:extLst>
          </a:blip>
          <a:stretch>
            <a:fillRect/>
          </a:stretch>
        </p:blipFill>
        <p:spPr>
          <a:xfrm>
            <a:off x="7548030" y="1344793"/>
            <a:ext cx="582712" cy="589300"/>
          </a:xfrm>
          <a:prstGeom prst="rect">
            <a:avLst/>
          </a:prstGeom>
        </p:spPr>
      </p:pic>
      <p:sp>
        <p:nvSpPr>
          <p:cNvPr id="39" name="Rechteck 38"/>
          <p:cNvSpPr/>
          <p:nvPr/>
        </p:nvSpPr>
        <p:spPr>
          <a:xfrm>
            <a:off x="2864366" y="2862545"/>
            <a:ext cx="754033" cy="754033"/>
          </a:xfrm>
          <a:prstGeom prst="rect">
            <a:avLst/>
          </a:prstGeom>
          <a:solidFill>
            <a:srgbClr val="19486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hteck 39"/>
          <p:cNvSpPr/>
          <p:nvPr/>
        </p:nvSpPr>
        <p:spPr>
          <a:xfrm>
            <a:off x="3779400" y="2862545"/>
            <a:ext cx="754033" cy="754033"/>
          </a:xfrm>
          <a:prstGeom prst="rect">
            <a:avLst/>
          </a:prstGeom>
          <a:solidFill>
            <a:srgbClr val="A2194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hteck 40"/>
          <p:cNvSpPr/>
          <p:nvPr/>
        </p:nvSpPr>
        <p:spPr>
          <a:xfrm>
            <a:off x="4694433" y="2862545"/>
            <a:ext cx="754033" cy="754033"/>
          </a:xfrm>
          <a:prstGeom prst="rect">
            <a:avLst/>
          </a:prstGeom>
          <a:solidFill>
            <a:srgbClr val="0A97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hteck 41"/>
          <p:cNvSpPr/>
          <p:nvPr/>
        </p:nvSpPr>
        <p:spPr>
          <a:xfrm>
            <a:off x="5609467" y="2862545"/>
            <a:ext cx="754033" cy="754033"/>
          </a:xfrm>
          <a:prstGeom prst="rect">
            <a:avLst/>
          </a:prstGeom>
          <a:solidFill>
            <a:srgbClr val="7CB4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3" name="Graphic 6" descr="Cheers with solid fill">
            <a:hlinkClick r:id="" action="ppaction://noaction"/>
            <a:extLst>
              <a:ext uri="{FF2B5EF4-FFF2-40B4-BE49-F238E27FC236}">
                <a16:creationId xmlns:a16="http://schemas.microsoft.com/office/drawing/2014/main" id="{DD34F785-0CA3-4480-838A-693206CCC427}"/>
              </a:ext>
            </a:extLst>
          </p:cNvPr>
          <p:cNvPicPr>
            <a:picLocks noChangeAspect="1"/>
          </p:cNvPicPr>
          <p:nvPr/>
        </p:nvPicPr>
        <p:blipFill>
          <a:blip r:embed="rId20">
            <a:extLst>
              <a:ext uri="{96DAC541-7B7A-43D3-8B79-37D633B846F1}">
                <asvg:svgBlip xmlns:asvg="http://schemas.microsoft.com/office/drawing/2016/SVG/main" xmlns="" r:embed="rId22"/>
              </a:ext>
            </a:extLst>
          </a:blip>
          <a:stretch>
            <a:fillRect/>
          </a:stretch>
        </p:blipFill>
        <p:spPr>
          <a:xfrm>
            <a:off x="2968064" y="2986769"/>
            <a:ext cx="550394" cy="556617"/>
          </a:xfrm>
          <a:prstGeom prst="rect">
            <a:avLst/>
          </a:prstGeom>
        </p:spPr>
      </p:pic>
      <p:pic>
        <p:nvPicPr>
          <p:cNvPr id="44" name="Graphic 14" descr="Piggy Bank with solid fill">
            <a:hlinkClick r:id="" action="ppaction://noaction"/>
            <a:extLst>
              <a:ext uri="{FF2B5EF4-FFF2-40B4-BE49-F238E27FC236}">
                <a16:creationId xmlns:a16="http://schemas.microsoft.com/office/drawing/2014/main" id="{95610F8D-D9AD-4D27-A174-C77101707DFF}"/>
              </a:ext>
            </a:extLst>
          </p:cNvPr>
          <p:cNvPicPr>
            <a:picLocks noChangeAspect="1"/>
          </p:cNvPicPr>
          <p:nvPr/>
        </p:nvPicPr>
        <p:blipFill>
          <a:blip r:embed="rId23">
            <a:extLst>
              <a:ext uri="{96DAC541-7B7A-43D3-8B79-37D633B846F1}">
                <asvg:svgBlip xmlns:asvg="http://schemas.microsoft.com/office/drawing/2016/SVG/main" xmlns="" r:embed="rId25"/>
              </a:ext>
            </a:extLst>
          </a:blip>
          <a:stretch>
            <a:fillRect/>
          </a:stretch>
        </p:blipFill>
        <p:spPr>
          <a:xfrm>
            <a:off x="3875509" y="2933340"/>
            <a:ext cx="616843" cy="607681"/>
          </a:xfrm>
          <a:prstGeom prst="rect">
            <a:avLst/>
          </a:prstGeom>
        </p:spPr>
      </p:pic>
      <p:pic>
        <p:nvPicPr>
          <p:cNvPr id="45" name="Graphic 5" descr="Compass with solid fill">
            <a:hlinkClick r:id="" action="ppaction://noaction"/>
            <a:extLst>
              <a:ext uri="{FF2B5EF4-FFF2-40B4-BE49-F238E27FC236}">
                <a16:creationId xmlns:a16="http://schemas.microsoft.com/office/drawing/2014/main" id="{6CA7D9BB-D8C3-45C2-9465-FA74D5077BC1}"/>
              </a:ext>
            </a:extLst>
          </p:cNvPr>
          <p:cNvPicPr>
            <a:picLocks noChangeAspect="1"/>
          </p:cNvPicPr>
          <p:nvPr/>
        </p:nvPicPr>
        <p:blipFill>
          <a:blip r:embed="rId26">
            <a:extLst>
              <a:ext uri="{96DAC541-7B7A-43D3-8B79-37D633B846F1}">
                <asvg:svgBlip xmlns:asvg="http://schemas.microsoft.com/office/drawing/2016/SVG/main" xmlns="" r:embed="rId28"/>
              </a:ext>
            </a:extLst>
          </a:blip>
          <a:stretch>
            <a:fillRect/>
          </a:stretch>
        </p:blipFill>
        <p:spPr>
          <a:xfrm>
            <a:off x="4782950" y="2973687"/>
            <a:ext cx="587328" cy="580761"/>
          </a:xfrm>
          <a:prstGeom prst="rect">
            <a:avLst/>
          </a:prstGeom>
        </p:spPr>
      </p:pic>
      <p:pic>
        <p:nvPicPr>
          <p:cNvPr id="46" name="Graphic 4" descr="Megaphone with solid fill">
            <a:hlinkClick r:id="" action="ppaction://noaction"/>
            <a:extLst>
              <a:ext uri="{FF2B5EF4-FFF2-40B4-BE49-F238E27FC236}">
                <a16:creationId xmlns:a16="http://schemas.microsoft.com/office/drawing/2014/main" id="{B7401549-C730-4F88-B97D-81CB398C9FAE}"/>
              </a:ext>
            </a:extLst>
          </p:cNvPr>
          <p:cNvPicPr>
            <a:picLocks noChangeAspect="1"/>
          </p:cNvPicPr>
          <p:nvPr/>
        </p:nvPicPr>
        <p:blipFill>
          <a:blip r:embed="rId29">
            <a:extLst>
              <a:ext uri="{96DAC541-7B7A-43D3-8B79-37D633B846F1}">
                <asvg:svgBlip xmlns:asvg="http://schemas.microsoft.com/office/drawing/2016/SVG/main" xmlns="" r:embed="rId31"/>
              </a:ext>
            </a:extLst>
          </a:blip>
          <a:stretch>
            <a:fillRect/>
          </a:stretch>
        </p:blipFill>
        <p:spPr>
          <a:xfrm>
            <a:off x="5678112" y="2921299"/>
            <a:ext cx="626730" cy="619722"/>
          </a:xfrm>
          <a:prstGeom prst="rect">
            <a:avLst/>
          </a:prstGeom>
        </p:spPr>
      </p:pic>
      <p:sp>
        <p:nvSpPr>
          <p:cNvPr id="47" name="Titel 1"/>
          <p:cNvSpPr txBox="1">
            <a:spLocks/>
          </p:cNvSpPr>
          <p:nvPr/>
        </p:nvSpPr>
        <p:spPr>
          <a:xfrm>
            <a:off x="1577324" y="3100877"/>
            <a:ext cx="1338842" cy="303162"/>
          </a:xfrm>
          <a:prstGeom prst="rect">
            <a:avLst/>
          </a:prstGeom>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SMEs</a:t>
            </a:r>
            <a:endParaRPr lang="en-US" sz="1050" b="1" dirty="0">
              <a:solidFill>
                <a:schemeClr val="bg1"/>
              </a:solidFill>
            </a:endParaRPr>
          </a:p>
        </p:txBody>
      </p:sp>
      <p:sp>
        <p:nvSpPr>
          <p:cNvPr id="48" name="Titel 1"/>
          <p:cNvSpPr txBox="1">
            <a:spLocks/>
          </p:cNvSpPr>
          <p:nvPr/>
        </p:nvSpPr>
        <p:spPr>
          <a:xfrm>
            <a:off x="5994088" y="2587955"/>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7CB449"/>
                </a:solidFill>
              </a:rPr>
              <a:t>10</a:t>
            </a:r>
            <a:endParaRPr lang="en-US" sz="2000" b="1" dirty="0">
              <a:solidFill>
                <a:srgbClr val="7CB449"/>
              </a:solidFill>
            </a:endParaRPr>
          </a:p>
        </p:txBody>
      </p:sp>
      <p:sp>
        <p:nvSpPr>
          <p:cNvPr id="49" name="Titel 1"/>
          <p:cNvSpPr txBox="1">
            <a:spLocks/>
          </p:cNvSpPr>
          <p:nvPr/>
        </p:nvSpPr>
        <p:spPr>
          <a:xfrm>
            <a:off x="5128033" y="2587954"/>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A97D9"/>
                </a:solidFill>
              </a:rPr>
              <a:t>9</a:t>
            </a:r>
            <a:endParaRPr lang="en-US" sz="2000" b="1" dirty="0">
              <a:solidFill>
                <a:srgbClr val="0A97D9"/>
              </a:solidFill>
            </a:endParaRPr>
          </a:p>
        </p:txBody>
      </p:sp>
      <p:sp>
        <p:nvSpPr>
          <p:cNvPr id="50" name="Titel 1"/>
          <p:cNvSpPr txBox="1">
            <a:spLocks/>
          </p:cNvSpPr>
          <p:nvPr/>
        </p:nvSpPr>
        <p:spPr>
          <a:xfrm>
            <a:off x="4228472" y="2587954"/>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A21942"/>
                </a:solidFill>
              </a:rPr>
              <a:t>8</a:t>
            </a:r>
            <a:endParaRPr lang="en-US" sz="2000" b="1" dirty="0">
              <a:solidFill>
                <a:srgbClr val="A21942"/>
              </a:solidFill>
            </a:endParaRPr>
          </a:p>
        </p:txBody>
      </p:sp>
      <p:sp>
        <p:nvSpPr>
          <p:cNvPr id="51" name="Titel 1"/>
          <p:cNvSpPr txBox="1">
            <a:spLocks/>
          </p:cNvSpPr>
          <p:nvPr/>
        </p:nvSpPr>
        <p:spPr>
          <a:xfrm>
            <a:off x="3312847" y="2586790"/>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19486A"/>
                </a:solidFill>
              </a:rPr>
              <a:t>7</a:t>
            </a:r>
            <a:endParaRPr lang="en-US" sz="2000" b="1" dirty="0">
              <a:solidFill>
                <a:srgbClr val="19486A"/>
              </a:solidFill>
            </a:endParaRPr>
          </a:p>
        </p:txBody>
      </p:sp>
      <p:sp>
        <p:nvSpPr>
          <p:cNvPr id="52" name="Titel 1"/>
          <p:cNvSpPr txBox="1">
            <a:spLocks/>
          </p:cNvSpPr>
          <p:nvPr/>
        </p:nvSpPr>
        <p:spPr>
          <a:xfrm>
            <a:off x="3307922" y="1005380"/>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44802"/>
                </a:solidFill>
              </a:rPr>
              <a:t>1</a:t>
            </a:r>
            <a:endParaRPr lang="en-US" sz="2000" b="1" dirty="0">
              <a:solidFill>
                <a:srgbClr val="E44802"/>
              </a:solidFill>
            </a:endParaRPr>
          </a:p>
        </p:txBody>
      </p:sp>
      <p:sp>
        <p:nvSpPr>
          <p:cNvPr id="53" name="Titel 1"/>
          <p:cNvSpPr txBox="1">
            <a:spLocks/>
          </p:cNvSpPr>
          <p:nvPr/>
        </p:nvSpPr>
        <p:spPr>
          <a:xfrm>
            <a:off x="4203552" y="1004799"/>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F1B803"/>
                </a:solidFill>
              </a:rPr>
              <a:t>2</a:t>
            </a:r>
            <a:endParaRPr lang="en-US" sz="2000" b="1" dirty="0">
              <a:solidFill>
                <a:srgbClr val="F1B803"/>
              </a:solidFill>
            </a:endParaRPr>
          </a:p>
        </p:txBody>
      </p:sp>
      <p:sp>
        <p:nvSpPr>
          <p:cNvPr id="54" name="Titel 1"/>
          <p:cNvSpPr txBox="1">
            <a:spLocks/>
          </p:cNvSpPr>
          <p:nvPr/>
        </p:nvSpPr>
        <p:spPr>
          <a:xfrm>
            <a:off x="5136890" y="1004799"/>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5243B"/>
                </a:solidFill>
              </a:rPr>
              <a:t>3</a:t>
            </a:r>
            <a:endParaRPr lang="en-US" sz="2000" b="1" dirty="0">
              <a:solidFill>
                <a:srgbClr val="E5243B"/>
              </a:solidFill>
            </a:endParaRPr>
          </a:p>
        </p:txBody>
      </p:sp>
      <p:sp>
        <p:nvSpPr>
          <p:cNvPr id="55" name="Titel 1"/>
          <p:cNvSpPr txBox="1">
            <a:spLocks/>
          </p:cNvSpPr>
          <p:nvPr/>
        </p:nvSpPr>
        <p:spPr>
          <a:xfrm>
            <a:off x="6055282" y="1004799"/>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689D"/>
                </a:solidFill>
              </a:rPr>
              <a:t>4</a:t>
            </a:r>
            <a:endParaRPr lang="en-US" sz="2000" b="1" dirty="0">
              <a:solidFill>
                <a:srgbClr val="00689D"/>
              </a:solidFill>
            </a:endParaRPr>
          </a:p>
        </p:txBody>
      </p:sp>
      <p:sp>
        <p:nvSpPr>
          <p:cNvPr id="56" name="Titel 1"/>
          <p:cNvSpPr txBox="1">
            <a:spLocks/>
          </p:cNvSpPr>
          <p:nvPr/>
        </p:nvSpPr>
        <p:spPr>
          <a:xfrm>
            <a:off x="6952764" y="1010485"/>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BF8B2E"/>
                </a:solidFill>
              </a:rPr>
              <a:t>5</a:t>
            </a:r>
            <a:endParaRPr lang="en-US" sz="2000" b="1" dirty="0">
              <a:solidFill>
                <a:srgbClr val="BF8B2E"/>
              </a:solidFill>
            </a:endParaRPr>
          </a:p>
        </p:txBody>
      </p:sp>
      <p:sp>
        <p:nvSpPr>
          <p:cNvPr id="57" name="Titel 1"/>
          <p:cNvSpPr txBox="1">
            <a:spLocks/>
          </p:cNvSpPr>
          <p:nvPr/>
        </p:nvSpPr>
        <p:spPr>
          <a:xfrm>
            <a:off x="7872296" y="1011813"/>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8037"/>
                </a:solidFill>
              </a:rPr>
              <a:t>6</a:t>
            </a:r>
            <a:endParaRPr lang="en-US" sz="2000" b="1" dirty="0">
              <a:solidFill>
                <a:srgbClr val="008037"/>
              </a:solidFill>
            </a:endParaRPr>
          </a:p>
        </p:txBody>
      </p:sp>
      <p:sp>
        <p:nvSpPr>
          <p:cNvPr id="58" name="Rechteck 57"/>
          <p:cNvSpPr/>
          <p:nvPr/>
        </p:nvSpPr>
        <p:spPr>
          <a:xfrm>
            <a:off x="7437935" y="2852853"/>
            <a:ext cx="754033" cy="754033"/>
          </a:xfrm>
          <a:prstGeom prst="rect">
            <a:avLst/>
          </a:prstGeom>
          <a:solidFill>
            <a:srgbClr val="53535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9" name="Graphic 4" descr="Stars with solid fill">
            <a:hlinkClick r:id="" action="ppaction://noaction"/>
            <a:extLst>
              <a:ext uri="{FF2B5EF4-FFF2-40B4-BE49-F238E27FC236}">
                <a16:creationId xmlns:a16="http://schemas.microsoft.com/office/drawing/2014/main" id="{F9F53C11-99A4-4951-9505-0C14EFF467CC}"/>
              </a:ext>
            </a:extLst>
          </p:cNvPr>
          <p:cNvPicPr>
            <a:picLocks noChangeAspect="1"/>
          </p:cNvPicPr>
          <p:nvPr/>
        </p:nvPicPr>
        <p:blipFill>
          <a:blip r:embed="rId32">
            <a:extLst>
              <a:ext uri="{96DAC541-7B7A-43D3-8B79-37D633B846F1}">
                <asvg:svgBlip xmlns:asvg="http://schemas.microsoft.com/office/drawing/2016/SVG/main" xmlns="" r:embed="rId34"/>
              </a:ext>
            </a:extLst>
          </a:blip>
          <a:stretch>
            <a:fillRect/>
          </a:stretch>
        </p:blipFill>
        <p:spPr>
          <a:xfrm>
            <a:off x="7502430" y="2908232"/>
            <a:ext cx="632891" cy="632891"/>
          </a:xfrm>
          <a:prstGeom prst="rect">
            <a:avLst/>
          </a:prstGeom>
        </p:spPr>
      </p:pic>
      <p:sp>
        <p:nvSpPr>
          <p:cNvPr id="60" name="Rechteck 59"/>
          <p:cNvSpPr/>
          <p:nvPr/>
        </p:nvSpPr>
        <p:spPr>
          <a:xfrm>
            <a:off x="7367779" y="3593778"/>
            <a:ext cx="859332" cy="307777"/>
          </a:xfrm>
          <a:prstGeom prst="rect">
            <a:avLst/>
          </a:prstGeom>
        </p:spPr>
        <p:txBody>
          <a:bodyPr wrap="square">
            <a:spAutoFit/>
          </a:bodyPr>
          <a:lstStyle/>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Non-energy</a:t>
            </a:r>
          </a:p>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benefits</a:t>
            </a:r>
            <a:endParaRPr lang="en-US" sz="700" b="1" dirty="0">
              <a:solidFill>
                <a:srgbClr val="535353"/>
              </a:solidFill>
            </a:endParaRPr>
          </a:p>
        </p:txBody>
      </p:sp>
      <p:sp>
        <p:nvSpPr>
          <p:cNvPr id="61" name="Titel 1"/>
          <p:cNvSpPr txBox="1">
            <a:spLocks/>
          </p:cNvSpPr>
          <p:nvPr/>
        </p:nvSpPr>
        <p:spPr>
          <a:xfrm>
            <a:off x="7433179" y="2584274"/>
            <a:ext cx="792170"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r>
              <a:rPr lang="de-DE" sz="1600" b="1" dirty="0">
                <a:solidFill>
                  <a:srgbClr val="535353"/>
                </a:solidFill>
              </a:rPr>
              <a:t>11</a:t>
            </a:r>
            <a:endParaRPr lang="en-US" sz="1600" b="1" dirty="0">
              <a:solidFill>
                <a:srgbClr val="535353"/>
              </a:solidFill>
            </a:endParaRPr>
          </a:p>
        </p:txBody>
      </p:sp>
      <p:sp>
        <p:nvSpPr>
          <p:cNvPr id="62" name="Title 1">
            <a:extLst>
              <a:ext uri="{FF2B5EF4-FFF2-40B4-BE49-F238E27FC236}">
                <a16:creationId xmlns:a16="http://schemas.microsoft.com/office/drawing/2014/main" id="{122C4AE7-5A79-416C-841D-99CE13E9E5C7}"/>
              </a:ext>
            </a:extLst>
          </p:cNvPr>
          <p:cNvSpPr>
            <a:spLocks noGrp="1"/>
          </p:cNvSpPr>
          <p:nvPr>
            <p:ph type="title"/>
          </p:nvPr>
        </p:nvSpPr>
        <p:spPr>
          <a:xfrm>
            <a:off x="645160" y="-4887"/>
            <a:ext cx="8335708" cy="1365103"/>
          </a:xfrm>
        </p:spPr>
        <p:txBody>
          <a:bodyPr>
            <a:normAutofit/>
          </a:bodyPr>
          <a:lstStyle/>
          <a:p>
            <a:r>
              <a:rPr lang="de-DE" sz="2600" b="0" dirty="0" err="1" smtClean="0">
                <a:cs typeface="Arial"/>
              </a:rPr>
              <a:t>Challenges</a:t>
            </a:r>
            <a:r>
              <a:rPr lang="de-DE" sz="2600" b="0" dirty="0" smtClean="0">
                <a:cs typeface="Arial"/>
              </a:rPr>
              <a:t> in </a:t>
            </a:r>
            <a:r>
              <a:rPr lang="de-DE" sz="2600" b="0" dirty="0" err="1" smtClean="0">
                <a:cs typeface="Arial"/>
              </a:rPr>
              <a:t>transposition</a:t>
            </a:r>
            <a:r>
              <a:rPr lang="de-DE" sz="2600" b="0" dirty="0" smtClean="0">
                <a:cs typeface="Arial"/>
              </a:rPr>
              <a:t> </a:t>
            </a:r>
            <a:r>
              <a:rPr lang="de-DE" sz="2600" b="0" dirty="0" err="1" smtClean="0">
                <a:cs typeface="Arial"/>
              </a:rPr>
              <a:t>of</a:t>
            </a:r>
            <a:r>
              <a:rPr lang="de-DE" sz="2600" b="0" dirty="0" smtClean="0">
                <a:cs typeface="Arial"/>
              </a:rPr>
              <a:t> Art. 8 EED</a:t>
            </a:r>
            <a:endParaRPr lang="fr-FR" sz="2600" b="0" dirty="0">
              <a:cs typeface="Arial"/>
            </a:endParaRPr>
          </a:p>
        </p:txBody>
      </p:sp>
      <p:sp>
        <p:nvSpPr>
          <p:cNvPr id="63" name="Rechteck 62"/>
          <p:cNvSpPr/>
          <p:nvPr/>
        </p:nvSpPr>
        <p:spPr>
          <a:xfrm>
            <a:off x="0" y="289187"/>
            <a:ext cx="645160" cy="7524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hteck 63"/>
          <p:cNvSpPr/>
          <p:nvPr/>
        </p:nvSpPr>
        <p:spPr>
          <a:xfrm>
            <a:off x="-102930" y="664761"/>
            <a:ext cx="825867" cy="415498"/>
          </a:xfrm>
          <a:prstGeom prst="rect">
            <a:avLst/>
          </a:prstGeom>
        </p:spPr>
        <p:txBody>
          <a:bodyPr wrap="none">
            <a:spAutoFit/>
          </a:bodyPr>
          <a:lstStyle/>
          <a:p>
            <a:pPr algn="ctr"/>
            <a:r>
              <a:rPr lang="en-GB" sz="1050" b="1" dirty="0" smtClean="0">
                <a:solidFill>
                  <a:schemeClr val="bg1"/>
                </a:solidFill>
              </a:rPr>
              <a:t>national</a:t>
            </a:r>
            <a:br>
              <a:rPr lang="en-GB" sz="1050" b="1" dirty="0" smtClean="0">
                <a:solidFill>
                  <a:schemeClr val="bg1"/>
                </a:solidFill>
              </a:rPr>
            </a:br>
            <a:r>
              <a:rPr lang="en-GB" sz="1050" b="1" dirty="0" smtClean="0">
                <a:solidFill>
                  <a:schemeClr val="bg1"/>
                </a:solidFill>
              </a:rPr>
              <a:t> authorities</a:t>
            </a:r>
            <a:endParaRPr lang="en-GB" sz="1050" b="1" dirty="0">
              <a:solidFill>
                <a:schemeClr val="bg1"/>
              </a:solidFill>
            </a:endParaRPr>
          </a:p>
        </p:txBody>
      </p:sp>
      <p:sp>
        <p:nvSpPr>
          <p:cNvPr id="65" name="Freeform 64"/>
          <p:cNvSpPr>
            <a:spLocks noChangeAspect="1" noEditPoints="1"/>
          </p:cNvSpPr>
          <p:nvPr/>
        </p:nvSpPr>
        <p:spPr bwMode="gray">
          <a:xfrm>
            <a:off x="94084" y="321186"/>
            <a:ext cx="429819" cy="369694"/>
          </a:xfrm>
          <a:custGeom>
            <a:avLst/>
            <a:gdLst/>
            <a:ahLst/>
            <a:cxnLst>
              <a:cxn ang="0">
                <a:pos x="118" y="92"/>
              </a:cxn>
              <a:cxn ang="0">
                <a:pos x="114" y="67"/>
              </a:cxn>
              <a:cxn ang="0">
                <a:pos x="116" y="62"/>
              </a:cxn>
              <a:cxn ang="0">
                <a:pos x="114" y="62"/>
              </a:cxn>
              <a:cxn ang="0">
                <a:pos x="84" y="45"/>
              </a:cxn>
              <a:cxn ang="0">
                <a:pos x="85" y="41"/>
              </a:cxn>
              <a:cxn ang="0">
                <a:pos x="64" y="21"/>
              </a:cxn>
              <a:cxn ang="0">
                <a:pos x="62" y="17"/>
              </a:cxn>
              <a:cxn ang="0">
                <a:pos x="59" y="17"/>
              </a:cxn>
              <a:cxn ang="0">
                <a:pos x="57" y="21"/>
              </a:cxn>
              <a:cxn ang="0">
                <a:pos x="54" y="38"/>
              </a:cxn>
              <a:cxn ang="0">
                <a:pos x="54" y="41"/>
              </a:cxn>
              <a:cxn ang="0">
                <a:pos x="36" y="45"/>
              </a:cxn>
              <a:cxn ang="0">
                <a:pos x="38" y="56"/>
              </a:cxn>
              <a:cxn ang="0">
                <a:pos x="6" y="62"/>
              </a:cxn>
              <a:cxn ang="0">
                <a:pos x="7" y="67"/>
              </a:cxn>
              <a:cxn ang="0">
                <a:pos x="4" y="92"/>
              </a:cxn>
              <a:cxn ang="0">
                <a:pos x="0" y="98"/>
              </a:cxn>
              <a:cxn ang="0">
                <a:pos x="121" y="104"/>
              </a:cxn>
              <a:cxn ang="0">
                <a:pos x="118" y="98"/>
              </a:cxn>
              <a:cxn ang="0">
                <a:pos x="75" y="47"/>
              </a:cxn>
              <a:cxn ang="0">
                <a:pos x="69" y="55"/>
              </a:cxn>
              <a:cxn ang="0">
                <a:pos x="58" y="47"/>
              </a:cxn>
              <a:cxn ang="0">
                <a:pos x="64" y="55"/>
              </a:cxn>
              <a:cxn ang="0">
                <a:pos x="58" y="47"/>
              </a:cxn>
              <a:cxn ang="0">
                <a:pos x="52" y="47"/>
              </a:cxn>
              <a:cxn ang="0">
                <a:pos x="47" y="55"/>
              </a:cxn>
              <a:cxn ang="0">
                <a:pos x="21" y="94"/>
              </a:cxn>
              <a:cxn ang="0">
                <a:pos x="15" y="86"/>
              </a:cxn>
              <a:cxn ang="0">
                <a:pos x="21" y="94"/>
              </a:cxn>
              <a:cxn ang="0">
                <a:pos x="15" y="78"/>
              </a:cxn>
              <a:cxn ang="0">
                <a:pos x="21" y="70"/>
              </a:cxn>
              <a:cxn ang="0">
                <a:pos x="32" y="94"/>
              </a:cxn>
              <a:cxn ang="0">
                <a:pos x="27" y="86"/>
              </a:cxn>
              <a:cxn ang="0">
                <a:pos x="32" y="94"/>
              </a:cxn>
              <a:cxn ang="0">
                <a:pos x="27" y="78"/>
              </a:cxn>
              <a:cxn ang="0">
                <a:pos x="32" y="70"/>
              </a:cxn>
              <a:cxn ang="0">
                <a:pos x="84" y="74"/>
              </a:cxn>
              <a:cxn ang="0">
                <a:pos x="80" y="98"/>
              </a:cxn>
              <a:cxn ang="0">
                <a:pos x="74" y="74"/>
              </a:cxn>
              <a:cxn ang="0">
                <a:pos x="69" y="98"/>
              </a:cxn>
              <a:cxn ang="0">
                <a:pos x="64" y="74"/>
              </a:cxn>
              <a:cxn ang="0">
                <a:pos x="58" y="98"/>
              </a:cxn>
              <a:cxn ang="0">
                <a:pos x="53" y="74"/>
              </a:cxn>
              <a:cxn ang="0">
                <a:pos x="47" y="98"/>
              </a:cxn>
              <a:cxn ang="0">
                <a:pos x="42" y="74"/>
              </a:cxn>
              <a:cxn ang="0">
                <a:pos x="38" y="69"/>
              </a:cxn>
              <a:cxn ang="0">
                <a:pos x="84" y="69"/>
              </a:cxn>
              <a:cxn ang="0">
                <a:pos x="95" y="94"/>
              </a:cxn>
              <a:cxn ang="0">
                <a:pos x="89" y="86"/>
              </a:cxn>
              <a:cxn ang="0">
                <a:pos x="95" y="94"/>
              </a:cxn>
              <a:cxn ang="0">
                <a:pos x="89" y="78"/>
              </a:cxn>
              <a:cxn ang="0">
                <a:pos x="95" y="70"/>
              </a:cxn>
              <a:cxn ang="0">
                <a:pos x="106" y="94"/>
              </a:cxn>
              <a:cxn ang="0">
                <a:pos x="101" y="86"/>
              </a:cxn>
              <a:cxn ang="0">
                <a:pos x="106" y="94"/>
              </a:cxn>
              <a:cxn ang="0">
                <a:pos x="101" y="78"/>
              </a:cxn>
              <a:cxn ang="0">
                <a:pos x="106" y="70"/>
              </a:cxn>
            </a:cxnLst>
            <a:rect l="0" t="0" r="r" b="b"/>
            <a:pathLst>
              <a:path w="121" h="104">
                <a:moveTo>
                  <a:pt x="118" y="98"/>
                </a:moveTo>
                <a:cubicBezTo>
                  <a:pt x="118" y="92"/>
                  <a:pt x="118" y="92"/>
                  <a:pt x="118" y="92"/>
                </a:cubicBezTo>
                <a:cubicBezTo>
                  <a:pt x="114" y="92"/>
                  <a:pt x="114" y="92"/>
                  <a:pt x="114" y="92"/>
                </a:cubicBezTo>
                <a:cubicBezTo>
                  <a:pt x="114" y="67"/>
                  <a:pt x="114" y="67"/>
                  <a:pt x="114" y="67"/>
                </a:cubicBezTo>
                <a:cubicBezTo>
                  <a:pt x="116" y="67"/>
                  <a:pt x="116" y="67"/>
                  <a:pt x="116" y="67"/>
                </a:cubicBezTo>
                <a:cubicBezTo>
                  <a:pt x="116" y="62"/>
                  <a:pt x="116" y="62"/>
                  <a:pt x="116" y="62"/>
                </a:cubicBezTo>
                <a:cubicBezTo>
                  <a:pt x="114" y="62"/>
                  <a:pt x="114" y="62"/>
                  <a:pt x="114" y="62"/>
                </a:cubicBezTo>
                <a:cubicBezTo>
                  <a:pt x="114" y="62"/>
                  <a:pt x="114" y="62"/>
                  <a:pt x="114" y="62"/>
                </a:cubicBezTo>
                <a:cubicBezTo>
                  <a:pt x="84" y="56"/>
                  <a:pt x="84" y="56"/>
                  <a:pt x="84" y="56"/>
                </a:cubicBezTo>
                <a:cubicBezTo>
                  <a:pt x="84" y="45"/>
                  <a:pt x="84" y="45"/>
                  <a:pt x="84" y="45"/>
                </a:cubicBezTo>
                <a:cubicBezTo>
                  <a:pt x="85" y="45"/>
                  <a:pt x="85" y="45"/>
                  <a:pt x="85" y="45"/>
                </a:cubicBezTo>
                <a:cubicBezTo>
                  <a:pt x="85" y="41"/>
                  <a:pt x="85" y="41"/>
                  <a:pt x="85" y="41"/>
                </a:cubicBezTo>
                <a:cubicBezTo>
                  <a:pt x="83" y="41"/>
                  <a:pt x="83" y="41"/>
                  <a:pt x="83" y="41"/>
                </a:cubicBezTo>
                <a:cubicBezTo>
                  <a:pt x="82" y="30"/>
                  <a:pt x="74" y="22"/>
                  <a:pt x="64" y="21"/>
                </a:cubicBezTo>
                <a:cubicBezTo>
                  <a:pt x="64" y="20"/>
                  <a:pt x="64" y="20"/>
                  <a:pt x="64" y="20"/>
                </a:cubicBezTo>
                <a:cubicBezTo>
                  <a:pt x="64" y="19"/>
                  <a:pt x="64" y="18"/>
                  <a:pt x="62" y="17"/>
                </a:cubicBezTo>
                <a:cubicBezTo>
                  <a:pt x="62" y="13"/>
                  <a:pt x="61" y="0"/>
                  <a:pt x="61" y="0"/>
                </a:cubicBezTo>
                <a:cubicBezTo>
                  <a:pt x="61" y="0"/>
                  <a:pt x="60" y="13"/>
                  <a:pt x="59" y="17"/>
                </a:cubicBezTo>
                <a:cubicBezTo>
                  <a:pt x="58" y="18"/>
                  <a:pt x="57" y="19"/>
                  <a:pt x="57" y="20"/>
                </a:cubicBezTo>
                <a:cubicBezTo>
                  <a:pt x="57" y="20"/>
                  <a:pt x="57" y="20"/>
                  <a:pt x="57" y="21"/>
                </a:cubicBezTo>
                <a:cubicBezTo>
                  <a:pt x="48" y="22"/>
                  <a:pt x="41" y="29"/>
                  <a:pt x="39" y="38"/>
                </a:cubicBezTo>
                <a:cubicBezTo>
                  <a:pt x="54" y="38"/>
                  <a:pt x="54" y="38"/>
                  <a:pt x="54" y="38"/>
                </a:cubicBezTo>
                <a:cubicBezTo>
                  <a:pt x="55" y="38"/>
                  <a:pt x="55" y="39"/>
                  <a:pt x="55" y="39"/>
                </a:cubicBezTo>
                <a:cubicBezTo>
                  <a:pt x="55" y="40"/>
                  <a:pt x="55" y="41"/>
                  <a:pt x="54" y="41"/>
                </a:cubicBezTo>
                <a:cubicBezTo>
                  <a:pt x="36" y="41"/>
                  <a:pt x="36" y="41"/>
                  <a:pt x="36" y="41"/>
                </a:cubicBezTo>
                <a:cubicBezTo>
                  <a:pt x="36" y="45"/>
                  <a:pt x="36" y="45"/>
                  <a:pt x="36" y="45"/>
                </a:cubicBezTo>
                <a:cubicBezTo>
                  <a:pt x="38" y="45"/>
                  <a:pt x="38" y="45"/>
                  <a:pt x="38" y="45"/>
                </a:cubicBezTo>
                <a:cubicBezTo>
                  <a:pt x="38" y="56"/>
                  <a:pt x="38" y="56"/>
                  <a:pt x="38" y="56"/>
                </a:cubicBezTo>
                <a:cubicBezTo>
                  <a:pt x="8" y="62"/>
                  <a:pt x="8" y="62"/>
                  <a:pt x="8" y="62"/>
                </a:cubicBezTo>
                <a:cubicBezTo>
                  <a:pt x="6" y="62"/>
                  <a:pt x="6" y="62"/>
                  <a:pt x="6" y="62"/>
                </a:cubicBezTo>
                <a:cubicBezTo>
                  <a:pt x="6" y="67"/>
                  <a:pt x="6" y="67"/>
                  <a:pt x="6" y="67"/>
                </a:cubicBezTo>
                <a:cubicBezTo>
                  <a:pt x="7" y="67"/>
                  <a:pt x="7" y="67"/>
                  <a:pt x="7" y="67"/>
                </a:cubicBezTo>
                <a:cubicBezTo>
                  <a:pt x="7" y="92"/>
                  <a:pt x="7" y="92"/>
                  <a:pt x="7" y="92"/>
                </a:cubicBezTo>
                <a:cubicBezTo>
                  <a:pt x="4" y="92"/>
                  <a:pt x="4" y="92"/>
                  <a:pt x="4" y="92"/>
                </a:cubicBezTo>
                <a:cubicBezTo>
                  <a:pt x="4" y="98"/>
                  <a:pt x="4" y="98"/>
                  <a:pt x="4" y="98"/>
                </a:cubicBezTo>
                <a:cubicBezTo>
                  <a:pt x="0" y="98"/>
                  <a:pt x="0" y="98"/>
                  <a:pt x="0" y="98"/>
                </a:cubicBezTo>
                <a:cubicBezTo>
                  <a:pt x="0" y="104"/>
                  <a:pt x="0" y="104"/>
                  <a:pt x="0" y="104"/>
                </a:cubicBezTo>
                <a:cubicBezTo>
                  <a:pt x="121" y="104"/>
                  <a:pt x="121" y="104"/>
                  <a:pt x="121" y="104"/>
                </a:cubicBezTo>
                <a:cubicBezTo>
                  <a:pt x="121" y="98"/>
                  <a:pt x="121" y="98"/>
                  <a:pt x="121" y="98"/>
                </a:cubicBezTo>
                <a:lnTo>
                  <a:pt x="118" y="98"/>
                </a:lnTo>
                <a:close/>
                <a:moveTo>
                  <a:pt x="69" y="47"/>
                </a:moveTo>
                <a:cubicBezTo>
                  <a:pt x="75" y="47"/>
                  <a:pt x="75" y="47"/>
                  <a:pt x="75" y="47"/>
                </a:cubicBezTo>
                <a:cubicBezTo>
                  <a:pt x="75" y="55"/>
                  <a:pt x="75" y="55"/>
                  <a:pt x="75" y="55"/>
                </a:cubicBezTo>
                <a:cubicBezTo>
                  <a:pt x="69" y="55"/>
                  <a:pt x="69" y="55"/>
                  <a:pt x="69" y="55"/>
                </a:cubicBezTo>
                <a:lnTo>
                  <a:pt x="69" y="47"/>
                </a:lnTo>
                <a:close/>
                <a:moveTo>
                  <a:pt x="58" y="47"/>
                </a:moveTo>
                <a:cubicBezTo>
                  <a:pt x="64" y="47"/>
                  <a:pt x="64" y="47"/>
                  <a:pt x="64" y="47"/>
                </a:cubicBezTo>
                <a:cubicBezTo>
                  <a:pt x="64" y="55"/>
                  <a:pt x="64" y="55"/>
                  <a:pt x="64" y="55"/>
                </a:cubicBezTo>
                <a:cubicBezTo>
                  <a:pt x="58" y="55"/>
                  <a:pt x="58" y="55"/>
                  <a:pt x="58" y="55"/>
                </a:cubicBezTo>
                <a:lnTo>
                  <a:pt x="58" y="47"/>
                </a:lnTo>
                <a:close/>
                <a:moveTo>
                  <a:pt x="47" y="47"/>
                </a:moveTo>
                <a:cubicBezTo>
                  <a:pt x="52" y="47"/>
                  <a:pt x="52" y="47"/>
                  <a:pt x="52" y="47"/>
                </a:cubicBezTo>
                <a:cubicBezTo>
                  <a:pt x="52" y="55"/>
                  <a:pt x="52" y="55"/>
                  <a:pt x="52" y="55"/>
                </a:cubicBezTo>
                <a:cubicBezTo>
                  <a:pt x="47" y="55"/>
                  <a:pt x="47" y="55"/>
                  <a:pt x="47" y="55"/>
                </a:cubicBezTo>
                <a:lnTo>
                  <a:pt x="47" y="47"/>
                </a:lnTo>
                <a:close/>
                <a:moveTo>
                  <a:pt x="21" y="94"/>
                </a:moveTo>
                <a:cubicBezTo>
                  <a:pt x="15" y="94"/>
                  <a:pt x="15" y="94"/>
                  <a:pt x="15" y="94"/>
                </a:cubicBezTo>
                <a:cubicBezTo>
                  <a:pt x="15" y="86"/>
                  <a:pt x="15" y="86"/>
                  <a:pt x="15" y="86"/>
                </a:cubicBezTo>
                <a:cubicBezTo>
                  <a:pt x="21" y="86"/>
                  <a:pt x="21" y="86"/>
                  <a:pt x="21" y="86"/>
                </a:cubicBezTo>
                <a:lnTo>
                  <a:pt x="21" y="94"/>
                </a:lnTo>
                <a:close/>
                <a:moveTo>
                  <a:pt x="21" y="78"/>
                </a:moveTo>
                <a:cubicBezTo>
                  <a:pt x="15" y="78"/>
                  <a:pt x="15" y="78"/>
                  <a:pt x="15" y="78"/>
                </a:cubicBezTo>
                <a:cubicBezTo>
                  <a:pt x="15" y="70"/>
                  <a:pt x="15" y="70"/>
                  <a:pt x="15" y="70"/>
                </a:cubicBezTo>
                <a:cubicBezTo>
                  <a:pt x="21" y="70"/>
                  <a:pt x="21" y="70"/>
                  <a:pt x="21" y="70"/>
                </a:cubicBezTo>
                <a:lnTo>
                  <a:pt x="21" y="78"/>
                </a:lnTo>
                <a:close/>
                <a:moveTo>
                  <a:pt x="32" y="94"/>
                </a:moveTo>
                <a:cubicBezTo>
                  <a:pt x="27" y="94"/>
                  <a:pt x="27" y="94"/>
                  <a:pt x="27" y="94"/>
                </a:cubicBezTo>
                <a:cubicBezTo>
                  <a:pt x="27" y="86"/>
                  <a:pt x="27" y="86"/>
                  <a:pt x="27" y="86"/>
                </a:cubicBezTo>
                <a:cubicBezTo>
                  <a:pt x="32" y="86"/>
                  <a:pt x="32" y="86"/>
                  <a:pt x="32" y="86"/>
                </a:cubicBezTo>
                <a:lnTo>
                  <a:pt x="32" y="94"/>
                </a:lnTo>
                <a:close/>
                <a:moveTo>
                  <a:pt x="32" y="78"/>
                </a:moveTo>
                <a:cubicBezTo>
                  <a:pt x="27" y="78"/>
                  <a:pt x="27" y="78"/>
                  <a:pt x="27" y="78"/>
                </a:cubicBezTo>
                <a:cubicBezTo>
                  <a:pt x="27" y="70"/>
                  <a:pt x="27" y="70"/>
                  <a:pt x="27" y="70"/>
                </a:cubicBezTo>
                <a:cubicBezTo>
                  <a:pt x="32" y="70"/>
                  <a:pt x="32" y="70"/>
                  <a:pt x="32" y="70"/>
                </a:cubicBezTo>
                <a:lnTo>
                  <a:pt x="32" y="78"/>
                </a:lnTo>
                <a:close/>
                <a:moveTo>
                  <a:pt x="84" y="74"/>
                </a:moveTo>
                <a:cubicBezTo>
                  <a:pt x="80" y="74"/>
                  <a:pt x="80" y="74"/>
                  <a:pt x="80" y="74"/>
                </a:cubicBezTo>
                <a:cubicBezTo>
                  <a:pt x="80" y="98"/>
                  <a:pt x="80" y="98"/>
                  <a:pt x="80" y="98"/>
                </a:cubicBezTo>
                <a:cubicBezTo>
                  <a:pt x="74" y="98"/>
                  <a:pt x="74" y="98"/>
                  <a:pt x="74" y="98"/>
                </a:cubicBezTo>
                <a:cubicBezTo>
                  <a:pt x="74" y="74"/>
                  <a:pt x="74" y="74"/>
                  <a:pt x="74" y="74"/>
                </a:cubicBezTo>
                <a:cubicBezTo>
                  <a:pt x="69" y="74"/>
                  <a:pt x="69" y="74"/>
                  <a:pt x="69" y="74"/>
                </a:cubicBezTo>
                <a:cubicBezTo>
                  <a:pt x="69" y="98"/>
                  <a:pt x="69" y="98"/>
                  <a:pt x="69" y="98"/>
                </a:cubicBezTo>
                <a:cubicBezTo>
                  <a:pt x="64" y="98"/>
                  <a:pt x="64" y="98"/>
                  <a:pt x="64" y="98"/>
                </a:cubicBezTo>
                <a:cubicBezTo>
                  <a:pt x="64" y="74"/>
                  <a:pt x="64" y="74"/>
                  <a:pt x="64" y="74"/>
                </a:cubicBezTo>
                <a:cubicBezTo>
                  <a:pt x="58" y="74"/>
                  <a:pt x="58" y="74"/>
                  <a:pt x="58" y="74"/>
                </a:cubicBezTo>
                <a:cubicBezTo>
                  <a:pt x="58" y="98"/>
                  <a:pt x="58" y="98"/>
                  <a:pt x="58" y="98"/>
                </a:cubicBezTo>
                <a:cubicBezTo>
                  <a:pt x="53" y="98"/>
                  <a:pt x="53" y="98"/>
                  <a:pt x="53" y="98"/>
                </a:cubicBezTo>
                <a:cubicBezTo>
                  <a:pt x="53" y="74"/>
                  <a:pt x="53" y="74"/>
                  <a:pt x="53" y="74"/>
                </a:cubicBezTo>
                <a:cubicBezTo>
                  <a:pt x="47" y="74"/>
                  <a:pt x="47" y="74"/>
                  <a:pt x="47" y="74"/>
                </a:cubicBezTo>
                <a:cubicBezTo>
                  <a:pt x="47" y="98"/>
                  <a:pt x="47" y="98"/>
                  <a:pt x="47" y="98"/>
                </a:cubicBezTo>
                <a:cubicBezTo>
                  <a:pt x="42" y="98"/>
                  <a:pt x="42" y="98"/>
                  <a:pt x="42" y="98"/>
                </a:cubicBezTo>
                <a:cubicBezTo>
                  <a:pt x="42" y="74"/>
                  <a:pt x="42" y="74"/>
                  <a:pt x="42" y="74"/>
                </a:cubicBezTo>
                <a:cubicBezTo>
                  <a:pt x="38" y="74"/>
                  <a:pt x="38" y="74"/>
                  <a:pt x="38" y="74"/>
                </a:cubicBezTo>
                <a:cubicBezTo>
                  <a:pt x="38" y="69"/>
                  <a:pt x="38" y="69"/>
                  <a:pt x="38" y="69"/>
                </a:cubicBezTo>
                <a:cubicBezTo>
                  <a:pt x="61" y="61"/>
                  <a:pt x="61" y="61"/>
                  <a:pt x="61" y="61"/>
                </a:cubicBezTo>
                <a:cubicBezTo>
                  <a:pt x="84" y="69"/>
                  <a:pt x="84" y="69"/>
                  <a:pt x="84" y="69"/>
                </a:cubicBezTo>
                <a:lnTo>
                  <a:pt x="84" y="74"/>
                </a:lnTo>
                <a:close/>
                <a:moveTo>
                  <a:pt x="95" y="94"/>
                </a:moveTo>
                <a:cubicBezTo>
                  <a:pt x="89" y="94"/>
                  <a:pt x="89" y="94"/>
                  <a:pt x="89" y="94"/>
                </a:cubicBezTo>
                <a:cubicBezTo>
                  <a:pt x="89" y="86"/>
                  <a:pt x="89" y="86"/>
                  <a:pt x="89" y="86"/>
                </a:cubicBezTo>
                <a:cubicBezTo>
                  <a:pt x="95" y="86"/>
                  <a:pt x="95" y="86"/>
                  <a:pt x="95" y="86"/>
                </a:cubicBezTo>
                <a:lnTo>
                  <a:pt x="95" y="94"/>
                </a:lnTo>
                <a:close/>
                <a:moveTo>
                  <a:pt x="95" y="78"/>
                </a:moveTo>
                <a:cubicBezTo>
                  <a:pt x="89" y="78"/>
                  <a:pt x="89" y="78"/>
                  <a:pt x="89" y="78"/>
                </a:cubicBezTo>
                <a:cubicBezTo>
                  <a:pt x="89" y="70"/>
                  <a:pt x="89" y="70"/>
                  <a:pt x="89" y="70"/>
                </a:cubicBezTo>
                <a:cubicBezTo>
                  <a:pt x="95" y="70"/>
                  <a:pt x="95" y="70"/>
                  <a:pt x="95" y="70"/>
                </a:cubicBezTo>
                <a:lnTo>
                  <a:pt x="95" y="78"/>
                </a:lnTo>
                <a:close/>
                <a:moveTo>
                  <a:pt x="106" y="94"/>
                </a:moveTo>
                <a:cubicBezTo>
                  <a:pt x="101" y="94"/>
                  <a:pt x="101" y="94"/>
                  <a:pt x="101" y="94"/>
                </a:cubicBezTo>
                <a:cubicBezTo>
                  <a:pt x="101" y="86"/>
                  <a:pt x="101" y="86"/>
                  <a:pt x="101" y="86"/>
                </a:cubicBezTo>
                <a:cubicBezTo>
                  <a:pt x="106" y="86"/>
                  <a:pt x="106" y="86"/>
                  <a:pt x="106" y="86"/>
                </a:cubicBezTo>
                <a:lnTo>
                  <a:pt x="106" y="94"/>
                </a:lnTo>
                <a:close/>
                <a:moveTo>
                  <a:pt x="106" y="78"/>
                </a:moveTo>
                <a:cubicBezTo>
                  <a:pt x="101" y="78"/>
                  <a:pt x="101" y="78"/>
                  <a:pt x="101" y="78"/>
                </a:cubicBezTo>
                <a:cubicBezTo>
                  <a:pt x="101" y="70"/>
                  <a:pt x="101" y="70"/>
                  <a:pt x="101" y="70"/>
                </a:cubicBezTo>
                <a:cubicBezTo>
                  <a:pt x="106" y="70"/>
                  <a:pt x="106" y="70"/>
                  <a:pt x="106" y="70"/>
                </a:cubicBezTo>
                <a:lnTo>
                  <a:pt x="106" y="7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3079653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163133" y="1004799"/>
            <a:ext cx="9375820" cy="2999383"/>
            <a:chOff x="-3772046" y="2536362"/>
            <a:chExt cx="17905282" cy="5728013"/>
          </a:xfrm>
        </p:grpSpPr>
        <p:sp>
          <p:nvSpPr>
            <p:cNvPr id="11" name="Rechteck 10"/>
            <p:cNvSpPr/>
            <p:nvPr/>
          </p:nvSpPr>
          <p:spPr>
            <a:xfrm>
              <a:off x="-3772046" y="6614360"/>
              <a:ext cx="17905282" cy="3929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1"/>
                </a:solidFill>
              </a:endParaRPr>
            </a:p>
          </p:txBody>
        </p:sp>
        <p:sp>
          <p:nvSpPr>
            <p:cNvPr id="12" name="Rechteck 11"/>
            <p:cNvSpPr/>
            <p:nvPr/>
          </p:nvSpPr>
          <p:spPr>
            <a:xfrm>
              <a:off x="-3772044" y="3584409"/>
              <a:ext cx="17905280" cy="39290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itel 1"/>
            <p:cNvSpPr txBox="1">
              <a:spLocks/>
            </p:cNvSpPr>
            <p:nvPr/>
          </p:nvSpPr>
          <p:spPr>
            <a:xfrm>
              <a:off x="-448244" y="3504178"/>
              <a:ext cx="2496138" cy="578958"/>
            </a:xfrm>
            <a:prstGeom prst="rect">
              <a:avLst/>
            </a:prstGeom>
            <a:no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non-SMEs</a:t>
              </a:r>
              <a:endParaRPr lang="en-US" sz="1050" b="1" dirty="0">
                <a:solidFill>
                  <a:schemeClr val="bg1"/>
                </a:solidFill>
              </a:endParaRPr>
            </a:p>
          </p:txBody>
        </p:sp>
        <p:sp>
          <p:nvSpPr>
            <p:cNvPr id="14" name="Rechteck 13"/>
            <p:cNvSpPr/>
            <p:nvPr/>
          </p:nvSpPr>
          <p:spPr>
            <a:xfrm>
              <a:off x="3824320" y="4427734"/>
              <a:ext cx="1439999" cy="793489"/>
            </a:xfrm>
            <a:prstGeom prst="rect">
              <a:avLst/>
            </a:prstGeom>
          </p:spPr>
          <p:txBody>
            <a:bodyPr wrap="square">
              <a:spAutoFit/>
            </a:bodyPr>
            <a:lstStyle/>
            <a:p>
              <a:pPr algn="r"/>
              <a:r>
                <a:rPr lang="en-GB" sz="700" b="1" dirty="0">
                  <a:solidFill>
                    <a:srgbClr val="F1B803"/>
                  </a:solidFill>
                </a:rPr>
                <a:t>Identification of obligated companies</a:t>
              </a:r>
              <a:endParaRPr lang="en-US" sz="700" b="1" dirty="0">
                <a:solidFill>
                  <a:srgbClr val="F1B803"/>
                </a:solidFill>
              </a:endParaRPr>
            </a:p>
          </p:txBody>
        </p:sp>
        <p:sp>
          <p:nvSpPr>
            <p:cNvPr id="15" name="Rechteck 14"/>
            <p:cNvSpPr/>
            <p:nvPr/>
          </p:nvSpPr>
          <p:spPr>
            <a:xfrm>
              <a:off x="2096993" y="4416635"/>
              <a:ext cx="1439999" cy="793489"/>
            </a:xfrm>
            <a:prstGeom prst="rect">
              <a:avLst/>
            </a:prstGeom>
          </p:spPr>
          <p:txBody>
            <a:bodyPr wrap="square">
              <a:spAutoFit/>
            </a:bodyPr>
            <a:lstStyle/>
            <a:p>
              <a:pPr algn="r"/>
              <a:r>
                <a:rPr lang="en-GB" sz="700" b="1" dirty="0">
                  <a:solidFill>
                    <a:srgbClr val="E44802"/>
                  </a:solidFill>
                  <a:latin typeface="Garamond" panose="02020404030301010803" pitchFamily="18" charset="0"/>
                  <a:ea typeface="Times New Roman" panose="02020603050405020304" pitchFamily="18" charset="0"/>
                  <a:cs typeface="Times New Roman" panose="02020603050405020304" pitchFamily="18" charset="0"/>
                </a:rPr>
                <a:t>Limited resources for transposition</a:t>
              </a:r>
              <a:endParaRPr lang="en-US" sz="700" b="1" dirty="0">
                <a:solidFill>
                  <a:srgbClr val="E44802"/>
                </a:solidFill>
              </a:endParaRPr>
            </a:p>
          </p:txBody>
        </p:sp>
        <p:sp>
          <p:nvSpPr>
            <p:cNvPr id="16" name="Rechteck 15"/>
            <p:cNvSpPr/>
            <p:nvPr/>
          </p:nvSpPr>
          <p:spPr>
            <a:xfrm>
              <a:off x="5576726" y="4440079"/>
              <a:ext cx="1439999" cy="587771"/>
            </a:xfrm>
            <a:prstGeom prst="rect">
              <a:avLst/>
            </a:prstGeom>
          </p:spPr>
          <p:txBody>
            <a:bodyPr wrap="square">
              <a:spAutoFit/>
            </a:bodyPr>
            <a:lstStyle/>
            <a:p>
              <a:pPr algn="r"/>
              <a:r>
                <a:rPr lang="en-GB" sz="700" b="1" dirty="0">
                  <a:solidFill>
                    <a:srgbClr val="E5243B"/>
                  </a:solidFill>
                  <a:latin typeface="Garamond" panose="02020404030301010803" pitchFamily="18" charset="0"/>
                  <a:ea typeface="Times New Roman" panose="02020603050405020304" pitchFamily="18" charset="0"/>
                  <a:cs typeface="Times New Roman" panose="02020603050405020304" pitchFamily="18" charset="0"/>
                </a:rPr>
                <a:t>Ensuring compliance</a:t>
              </a:r>
              <a:endParaRPr lang="en-US" sz="700" b="1" dirty="0">
                <a:solidFill>
                  <a:srgbClr val="E5243B"/>
                </a:solidFill>
              </a:endParaRPr>
            </a:p>
          </p:txBody>
        </p:sp>
        <p:sp>
          <p:nvSpPr>
            <p:cNvPr id="17" name="Rechteck 16"/>
            <p:cNvSpPr/>
            <p:nvPr/>
          </p:nvSpPr>
          <p:spPr>
            <a:xfrm>
              <a:off x="7315652" y="4440079"/>
              <a:ext cx="1439999" cy="587771"/>
            </a:xfrm>
            <a:prstGeom prst="rect">
              <a:avLst/>
            </a:prstGeom>
          </p:spPr>
          <p:txBody>
            <a:bodyPr wrap="square">
              <a:spAutoFit/>
            </a:bodyPr>
            <a:lstStyle/>
            <a:p>
              <a:pPr algn="r"/>
              <a:r>
                <a:rPr lang="en-GB" sz="700" b="1" dirty="0">
                  <a:solidFill>
                    <a:srgbClr val="00689D"/>
                  </a:solidFill>
                  <a:latin typeface="Garamond" panose="02020404030301010803" pitchFamily="18" charset="0"/>
                  <a:ea typeface="Times New Roman" panose="02020603050405020304" pitchFamily="18" charset="0"/>
                  <a:cs typeface="Times New Roman" panose="02020603050405020304" pitchFamily="18" charset="0"/>
                </a:rPr>
                <a:t>Quality of audits</a:t>
              </a:r>
              <a:endParaRPr lang="en-US" sz="700" b="1" dirty="0">
                <a:solidFill>
                  <a:srgbClr val="00689D"/>
                </a:solidFill>
              </a:endParaRPr>
            </a:p>
          </p:txBody>
        </p:sp>
        <p:sp>
          <p:nvSpPr>
            <p:cNvPr id="18" name="Rechteck 17"/>
            <p:cNvSpPr/>
            <p:nvPr/>
          </p:nvSpPr>
          <p:spPr>
            <a:xfrm>
              <a:off x="8815706" y="4440079"/>
              <a:ext cx="1727144" cy="793489"/>
            </a:xfrm>
            <a:prstGeom prst="rect">
              <a:avLst/>
            </a:prstGeom>
          </p:spPr>
          <p:txBody>
            <a:bodyPr wrap="square">
              <a:spAutoFit/>
            </a:bodyPr>
            <a:lstStyle/>
            <a:p>
              <a:pPr algn="r"/>
              <a:r>
                <a:rPr lang="en-GB" sz="700" b="1" dirty="0">
                  <a:solidFill>
                    <a:srgbClr val="BF8B2E"/>
                  </a:solidFill>
                  <a:latin typeface="Garamond" panose="02020404030301010803" pitchFamily="18" charset="0"/>
                  <a:ea typeface="Times New Roman" panose="02020603050405020304" pitchFamily="18" charset="0"/>
                  <a:cs typeface="Times New Roman" panose="02020603050405020304" pitchFamily="18" charset="0"/>
                </a:rPr>
                <a:t>Compromise between reporting and monitoring</a:t>
              </a:r>
              <a:endParaRPr lang="en-US" sz="700" b="1" dirty="0">
                <a:solidFill>
                  <a:srgbClr val="BF8B2E"/>
                </a:solidFill>
              </a:endParaRPr>
            </a:p>
          </p:txBody>
        </p:sp>
        <p:sp>
          <p:nvSpPr>
            <p:cNvPr id="19" name="Rechteck 18"/>
            <p:cNvSpPr/>
            <p:nvPr/>
          </p:nvSpPr>
          <p:spPr>
            <a:xfrm>
              <a:off x="10815249" y="4440079"/>
              <a:ext cx="1439999" cy="793489"/>
            </a:xfrm>
            <a:prstGeom prst="rect">
              <a:avLst/>
            </a:prstGeom>
          </p:spPr>
          <p:txBody>
            <a:bodyPr wrap="square">
              <a:spAutoFit/>
            </a:bodyPr>
            <a:lstStyle/>
            <a:p>
              <a:pPr algn="r"/>
              <a:r>
                <a:rPr lang="en-GB" sz="7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Enhancing the uptake of measures</a:t>
              </a:r>
              <a:endParaRPr lang="en-US" sz="700" b="1" dirty="0">
                <a:solidFill>
                  <a:schemeClr val="accent1"/>
                </a:solidFill>
              </a:endParaRPr>
            </a:p>
          </p:txBody>
        </p:sp>
        <p:sp>
          <p:nvSpPr>
            <p:cNvPr id="20" name="Rechteck 19"/>
            <p:cNvSpPr/>
            <p:nvPr/>
          </p:nvSpPr>
          <p:spPr>
            <a:xfrm>
              <a:off x="2064726" y="7470886"/>
              <a:ext cx="1439999" cy="793489"/>
            </a:xfrm>
            <a:prstGeom prst="rect">
              <a:avLst/>
            </a:prstGeom>
          </p:spPr>
          <p:txBody>
            <a:bodyPr wrap="square">
              <a:spAutoFit/>
            </a:bodyPr>
            <a:lstStyle/>
            <a:p>
              <a:pPr algn="r"/>
              <a:r>
                <a:rPr lang="en-GB" sz="700" b="1" dirty="0">
                  <a:solidFill>
                    <a:srgbClr val="19486A"/>
                  </a:solidFill>
                  <a:latin typeface="Garamond" panose="02020404030301010803" pitchFamily="18" charset="0"/>
                  <a:ea typeface="Times New Roman" panose="02020603050405020304" pitchFamily="18" charset="0"/>
                  <a:cs typeface="Times New Roman" panose="02020603050405020304" pitchFamily="18" charset="0"/>
                </a:rPr>
                <a:t>Creation of support mechanisms</a:t>
              </a:r>
              <a:endParaRPr lang="en-US" sz="700" b="1" dirty="0">
                <a:solidFill>
                  <a:srgbClr val="19486A"/>
                </a:solidFill>
              </a:endParaRPr>
            </a:p>
          </p:txBody>
        </p:sp>
        <p:sp>
          <p:nvSpPr>
            <p:cNvPr id="21" name="Rechteck 20"/>
            <p:cNvSpPr/>
            <p:nvPr/>
          </p:nvSpPr>
          <p:spPr>
            <a:xfrm>
              <a:off x="3823218" y="7470884"/>
              <a:ext cx="1439999" cy="793489"/>
            </a:xfrm>
            <a:prstGeom prst="rect">
              <a:avLst/>
            </a:prstGeom>
          </p:spPr>
          <p:txBody>
            <a:bodyPr wrap="square">
              <a:spAutoFit/>
            </a:bodyPr>
            <a:lstStyle/>
            <a:p>
              <a:pPr algn="r"/>
              <a:r>
                <a:rPr lang="en-GB" sz="700" b="1" dirty="0">
                  <a:solidFill>
                    <a:srgbClr val="A21942"/>
                  </a:solidFill>
                  <a:latin typeface="Garamond" panose="02020404030301010803" pitchFamily="18" charset="0"/>
                  <a:ea typeface="Times New Roman" panose="02020603050405020304" pitchFamily="18" charset="0"/>
                  <a:cs typeface="Times New Roman" panose="02020603050405020304" pitchFamily="18" charset="0"/>
                </a:rPr>
                <a:t>Limited available resources</a:t>
              </a:r>
              <a:endParaRPr lang="en-US" sz="700" b="1" dirty="0">
                <a:solidFill>
                  <a:srgbClr val="A21942"/>
                </a:solidFill>
              </a:endParaRPr>
            </a:p>
          </p:txBody>
        </p:sp>
        <p:sp>
          <p:nvSpPr>
            <p:cNvPr id="22" name="Rechteck 21"/>
            <p:cNvSpPr/>
            <p:nvPr/>
          </p:nvSpPr>
          <p:spPr>
            <a:xfrm>
              <a:off x="5551270" y="7470884"/>
              <a:ext cx="1439999" cy="587771"/>
            </a:xfrm>
            <a:prstGeom prst="rect">
              <a:avLst/>
            </a:prstGeom>
          </p:spPr>
          <p:txBody>
            <a:bodyPr wrap="square">
              <a:spAutoFit/>
            </a:bodyPr>
            <a:lstStyle/>
            <a:p>
              <a:pPr algn="r"/>
              <a:r>
                <a:rPr lang="en-GB" sz="700" b="1" dirty="0">
                  <a:solidFill>
                    <a:srgbClr val="0A97D9"/>
                  </a:solidFill>
                  <a:latin typeface="Garamond" panose="02020404030301010803" pitchFamily="18" charset="0"/>
                  <a:ea typeface="Times New Roman" panose="02020603050405020304" pitchFamily="18" charset="0"/>
                  <a:cs typeface="Calibri" panose="020F0502020204030204" pitchFamily="34" charset="0"/>
                </a:rPr>
                <a:t>Guiding SMEs to action</a:t>
              </a:r>
              <a:endParaRPr lang="en-US" sz="700" b="1" dirty="0">
                <a:solidFill>
                  <a:srgbClr val="0A97D9"/>
                </a:solidFill>
              </a:endParaRPr>
            </a:p>
          </p:txBody>
        </p:sp>
        <p:sp>
          <p:nvSpPr>
            <p:cNvPr id="23" name="Rechteck 22"/>
            <p:cNvSpPr/>
            <p:nvPr/>
          </p:nvSpPr>
          <p:spPr>
            <a:xfrm>
              <a:off x="7306525" y="7470884"/>
              <a:ext cx="1439999" cy="793489"/>
            </a:xfrm>
            <a:prstGeom prst="rect">
              <a:avLst/>
            </a:prstGeom>
          </p:spPr>
          <p:txBody>
            <a:bodyPr wrap="square">
              <a:spAutoFit/>
            </a:bodyPr>
            <a:lstStyle/>
            <a:p>
              <a:pPr algn="r"/>
              <a:r>
                <a:rPr lang="en-GB" sz="700" b="1" dirty="0">
                  <a:solidFill>
                    <a:srgbClr val="7CB449"/>
                  </a:solidFill>
                  <a:latin typeface="Garamond" panose="02020404030301010803" pitchFamily="18" charset="0"/>
                  <a:ea typeface="Times New Roman" panose="02020603050405020304" pitchFamily="18" charset="0"/>
                  <a:cs typeface="Times New Roman" panose="02020603050405020304" pitchFamily="18" charset="0"/>
                </a:rPr>
                <a:t>Raising awareness on opportunities</a:t>
              </a:r>
              <a:endParaRPr lang="en-US" sz="700" b="1" dirty="0">
                <a:solidFill>
                  <a:srgbClr val="7CB449"/>
                </a:solidFill>
              </a:endParaRPr>
            </a:p>
          </p:txBody>
        </p:sp>
        <p:grpSp>
          <p:nvGrpSpPr>
            <p:cNvPr id="24" name="Gruppieren 23"/>
            <p:cNvGrpSpPr/>
            <p:nvPr/>
          </p:nvGrpSpPr>
          <p:grpSpPr>
            <a:xfrm>
              <a:off x="2013201" y="3044411"/>
              <a:ext cx="1440000" cy="1440000"/>
              <a:chOff x="808852" y="3158037"/>
              <a:chExt cx="1440000" cy="1440000"/>
            </a:xfrm>
            <a:solidFill>
              <a:srgbClr val="E44802"/>
            </a:solidFill>
          </p:grpSpPr>
          <p:sp>
            <p:nvSpPr>
              <p:cNvPr id="25" name="Rechteck 24"/>
              <p:cNvSpPr/>
              <p:nvPr/>
            </p:nvSpPr>
            <p:spPr>
              <a:xfrm>
                <a:off x="808852" y="3158037"/>
                <a:ext cx="1440000" cy="1440000"/>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6" name="Graphic 15" descr="Coins with solid fill">
                <a:hlinkClick r:id="" action="ppaction://noaction"/>
                <a:extLst>
                  <a:ext uri="{FF2B5EF4-FFF2-40B4-BE49-F238E27FC236}">
                    <a16:creationId xmlns:a16="http://schemas.microsoft.com/office/drawing/2014/main" id="{EB54AC91-4AE8-4C0C-AE31-3F4526EAEC2B}"/>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982184" y="3343248"/>
                <a:ext cx="1128030" cy="1111274"/>
              </a:xfrm>
              <a:prstGeom prst="rect">
                <a:avLst/>
              </a:prstGeom>
              <a:grpFill/>
            </p:spPr>
          </p:pic>
        </p:grpSp>
        <p:sp>
          <p:nvSpPr>
            <p:cNvPr id="27" name="Rechteck 26"/>
            <p:cNvSpPr/>
            <p:nvPr/>
          </p:nvSpPr>
          <p:spPr>
            <a:xfrm>
              <a:off x="3760668" y="3044411"/>
              <a:ext cx="1440000" cy="1440000"/>
            </a:xfrm>
            <a:prstGeom prst="rect">
              <a:avLst/>
            </a:prstGeom>
            <a:solidFill>
              <a:srgbClr val="F1B8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Rechteck 27"/>
            <p:cNvSpPr/>
            <p:nvPr/>
          </p:nvSpPr>
          <p:spPr>
            <a:xfrm>
              <a:off x="5508135" y="3044411"/>
              <a:ext cx="1440000" cy="1440000"/>
            </a:xfrm>
            <a:prstGeom prst="rect">
              <a:avLst/>
            </a:prstGeom>
            <a:solidFill>
              <a:srgbClr val="E5243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hteck 28"/>
            <p:cNvSpPr/>
            <p:nvPr/>
          </p:nvSpPr>
          <p:spPr>
            <a:xfrm>
              <a:off x="7255602" y="3044411"/>
              <a:ext cx="1440000" cy="1440000"/>
            </a:xfrm>
            <a:prstGeom prst="rect">
              <a:avLst/>
            </a:prstGeom>
            <a:solidFill>
              <a:srgbClr val="0068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Rechteck 29"/>
            <p:cNvSpPr/>
            <p:nvPr/>
          </p:nvSpPr>
          <p:spPr>
            <a:xfrm>
              <a:off x="9003069" y="3044411"/>
              <a:ext cx="1440000" cy="1440000"/>
            </a:xfrm>
            <a:prstGeom prst="rect">
              <a:avLst/>
            </a:prstGeom>
            <a:solidFill>
              <a:srgbClr val="BF8B2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hteck 31"/>
            <p:cNvSpPr/>
            <p:nvPr/>
          </p:nvSpPr>
          <p:spPr>
            <a:xfrm>
              <a:off x="10750536" y="3044411"/>
              <a:ext cx="1440000" cy="144000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4" name="Graphic 13" descr="Magnifying glass with solid fill">
              <a:hlinkClick r:id="" action="ppaction://noaction"/>
              <a:extLst>
                <a:ext uri="{FF2B5EF4-FFF2-40B4-BE49-F238E27FC236}">
                  <a16:creationId xmlns:a16="http://schemas.microsoft.com/office/drawing/2014/main" id="{C70DEF29-ADB4-46B4-B9CA-F17EA97D52A4}"/>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3918012" y="3215792"/>
              <a:ext cx="1161668" cy="1174802"/>
            </a:xfrm>
            <a:prstGeom prst="rect">
              <a:avLst/>
            </a:prstGeom>
          </p:spPr>
        </p:pic>
        <p:pic>
          <p:nvPicPr>
            <p:cNvPr id="35" name="Graphic 12" descr="Police male with solid fill">
              <a:hlinkClick r:id="" action="ppaction://noaction"/>
              <a:extLst>
                <a:ext uri="{FF2B5EF4-FFF2-40B4-BE49-F238E27FC236}">
                  <a16:creationId xmlns:a16="http://schemas.microsoft.com/office/drawing/2014/main" id="{826AED66-12B7-47E5-854D-C1A3BA54532C}"/>
                </a:ext>
              </a:extLst>
            </p:cNvPr>
            <p:cNvPicPr>
              <a:picLocks noChangeAspect="1"/>
            </p:cNvPicPr>
            <p:nvPr/>
          </p:nvPicPr>
          <p:blipFill>
            <a:blip r:embed="rId8">
              <a:extLst>
                <a:ext uri="{96DAC541-7B7A-43D3-8B79-37D633B846F1}">
                  <asvg:svgBlip xmlns:asvg="http://schemas.microsoft.com/office/drawing/2016/SVG/main" xmlns="" r:embed="rId10"/>
                </a:ext>
              </a:extLst>
            </a:blip>
            <a:stretch>
              <a:fillRect/>
            </a:stretch>
          </p:blipFill>
          <p:spPr>
            <a:xfrm>
              <a:off x="5710084" y="3255956"/>
              <a:ext cx="1064181" cy="1076213"/>
            </a:xfrm>
            <a:prstGeom prst="rect">
              <a:avLst/>
            </a:prstGeom>
          </p:spPr>
        </p:pic>
        <p:pic>
          <p:nvPicPr>
            <p:cNvPr id="36" name="Graphic 9" descr="Checkbox Checked with solid fill">
              <a:hlinkClick r:id="" action="ppaction://noaction"/>
              <a:extLst>
                <a:ext uri="{FF2B5EF4-FFF2-40B4-BE49-F238E27FC236}">
                  <a16:creationId xmlns:a16="http://schemas.microsoft.com/office/drawing/2014/main" id="{4EE91AC6-1803-4378-9FA4-EB9B62AE54CB}"/>
                </a:ext>
              </a:extLst>
            </p:cNvPr>
            <p:cNvPicPr>
              <a:picLocks noChangeAspect="1"/>
            </p:cNvPicPr>
            <p:nvPr/>
          </p:nvPicPr>
          <p:blipFill>
            <a:blip r:embed="rId11">
              <a:extLst>
                <a:ext uri="{96DAC541-7B7A-43D3-8B79-37D633B846F1}">
                  <asvg:svgBlip xmlns:asvg="http://schemas.microsoft.com/office/drawing/2016/SVG/main" xmlns="" r:embed="rId13"/>
                </a:ext>
              </a:extLst>
            </a:blip>
            <a:stretch>
              <a:fillRect/>
            </a:stretch>
          </p:blipFill>
          <p:spPr>
            <a:xfrm>
              <a:off x="7384895" y="3199131"/>
              <a:ext cx="1225397" cy="1207195"/>
            </a:xfrm>
            <a:prstGeom prst="rect">
              <a:avLst/>
            </a:prstGeom>
          </p:spPr>
        </p:pic>
        <p:pic>
          <p:nvPicPr>
            <p:cNvPr id="37" name="Graphic 8" descr="Clipboard with solid fill">
              <a:hlinkClick r:id="" action="ppaction://noaction"/>
              <a:extLst>
                <a:ext uri="{FF2B5EF4-FFF2-40B4-BE49-F238E27FC236}">
                  <a16:creationId xmlns:a16="http://schemas.microsoft.com/office/drawing/2014/main" id="{D9C8A58E-C06A-4815-A79E-97D3BBA018FD}"/>
                </a:ext>
              </a:extLst>
            </p:cNvPr>
            <p:cNvPicPr>
              <a:picLocks noChangeAspect="1"/>
            </p:cNvPicPr>
            <p:nvPr/>
          </p:nvPicPr>
          <p:blipFill>
            <a:blip r:embed="rId14">
              <a:extLst>
                <a:ext uri="{96DAC541-7B7A-43D3-8B79-37D633B846F1}">
                  <asvg:svgBlip xmlns:asvg="http://schemas.microsoft.com/office/drawing/2016/SVG/main" xmlns="" r:embed="rId16"/>
                </a:ext>
              </a:extLst>
            </a:blip>
            <a:stretch>
              <a:fillRect/>
            </a:stretch>
          </p:blipFill>
          <p:spPr>
            <a:xfrm>
              <a:off x="9252082" y="3242565"/>
              <a:ext cx="1052821" cy="1048913"/>
            </a:xfrm>
            <a:prstGeom prst="rect">
              <a:avLst/>
            </a:prstGeom>
          </p:spPr>
        </p:pic>
        <p:pic>
          <p:nvPicPr>
            <p:cNvPr id="38"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17">
              <a:extLst>
                <a:ext uri="{96DAC541-7B7A-43D3-8B79-37D633B846F1}">
                  <asvg:svgBlip xmlns:asvg="http://schemas.microsoft.com/office/drawing/2016/SVG/main" xmlns="" r:embed="rId19"/>
                </a:ext>
              </a:extLst>
            </a:blip>
            <a:stretch>
              <a:fillRect/>
            </a:stretch>
          </p:blipFill>
          <p:spPr>
            <a:xfrm>
              <a:off x="10954192" y="3185659"/>
              <a:ext cx="1112822" cy="1125405"/>
            </a:xfrm>
            <a:prstGeom prst="rect">
              <a:avLst/>
            </a:prstGeom>
          </p:spPr>
        </p:pic>
        <p:sp>
          <p:nvSpPr>
            <p:cNvPr id="39" name="Rechteck 38"/>
            <p:cNvSpPr/>
            <p:nvPr/>
          </p:nvSpPr>
          <p:spPr>
            <a:xfrm>
              <a:off x="2009659" y="6084156"/>
              <a:ext cx="1440000" cy="1440000"/>
            </a:xfrm>
            <a:prstGeom prst="rect">
              <a:avLst/>
            </a:prstGeom>
            <a:solidFill>
              <a:srgbClr val="19486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hteck 39"/>
            <p:cNvSpPr/>
            <p:nvPr/>
          </p:nvSpPr>
          <p:spPr>
            <a:xfrm>
              <a:off x="3757126" y="6084156"/>
              <a:ext cx="1440000" cy="1440000"/>
            </a:xfrm>
            <a:prstGeom prst="rect">
              <a:avLst/>
            </a:prstGeom>
            <a:solidFill>
              <a:srgbClr val="A2194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hteck 40"/>
            <p:cNvSpPr/>
            <p:nvPr/>
          </p:nvSpPr>
          <p:spPr>
            <a:xfrm>
              <a:off x="5504593" y="6084156"/>
              <a:ext cx="1440000" cy="1440000"/>
            </a:xfrm>
            <a:prstGeom prst="rect">
              <a:avLst/>
            </a:prstGeom>
            <a:solidFill>
              <a:srgbClr val="0A97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hteck 41"/>
            <p:cNvSpPr/>
            <p:nvPr/>
          </p:nvSpPr>
          <p:spPr>
            <a:xfrm>
              <a:off x="7252060" y="6084156"/>
              <a:ext cx="1440000" cy="1440000"/>
            </a:xfrm>
            <a:prstGeom prst="rect">
              <a:avLst/>
            </a:prstGeom>
            <a:solidFill>
              <a:srgbClr val="7CB4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3" name="Graphic 6" descr="Cheers with solid fill">
              <a:hlinkClick r:id="" action="ppaction://noaction"/>
              <a:extLst>
                <a:ext uri="{FF2B5EF4-FFF2-40B4-BE49-F238E27FC236}">
                  <a16:creationId xmlns:a16="http://schemas.microsoft.com/office/drawing/2014/main" id="{DD34F785-0CA3-4480-838A-693206CCC427}"/>
                </a:ext>
              </a:extLst>
            </p:cNvPr>
            <p:cNvPicPr>
              <a:picLocks noChangeAspect="1"/>
            </p:cNvPicPr>
            <p:nvPr/>
          </p:nvPicPr>
          <p:blipFill>
            <a:blip r:embed="rId20">
              <a:extLst>
                <a:ext uri="{96DAC541-7B7A-43D3-8B79-37D633B846F1}">
                  <asvg:svgBlip xmlns:asvg="http://schemas.microsoft.com/office/drawing/2016/SVG/main" xmlns="" r:embed="rId22"/>
                </a:ext>
              </a:extLst>
            </a:blip>
            <a:stretch>
              <a:fillRect/>
            </a:stretch>
          </p:blipFill>
          <p:spPr>
            <a:xfrm>
              <a:off x="2207693" y="6321391"/>
              <a:ext cx="1051103" cy="1062988"/>
            </a:xfrm>
            <a:prstGeom prst="rect">
              <a:avLst/>
            </a:prstGeom>
          </p:spPr>
        </p:pic>
        <p:pic>
          <p:nvPicPr>
            <p:cNvPr id="44" name="Graphic 14" descr="Piggy Bank with solid fill">
              <a:hlinkClick r:id="" action="ppaction://noaction"/>
              <a:extLst>
                <a:ext uri="{FF2B5EF4-FFF2-40B4-BE49-F238E27FC236}">
                  <a16:creationId xmlns:a16="http://schemas.microsoft.com/office/drawing/2014/main" id="{95610F8D-D9AD-4D27-A174-C77101707DFF}"/>
                </a:ext>
              </a:extLst>
            </p:cNvPr>
            <p:cNvPicPr>
              <a:picLocks noChangeAspect="1"/>
            </p:cNvPicPr>
            <p:nvPr/>
          </p:nvPicPr>
          <p:blipFill>
            <a:blip r:embed="rId23">
              <a:extLst>
                <a:ext uri="{96DAC541-7B7A-43D3-8B79-37D633B846F1}">
                  <asvg:svgBlip xmlns:asvg="http://schemas.microsoft.com/office/drawing/2016/SVG/main" xmlns="" r:embed="rId25"/>
                </a:ext>
              </a:extLst>
            </a:blip>
            <a:stretch>
              <a:fillRect/>
            </a:stretch>
          </p:blipFill>
          <p:spPr>
            <a:xfrm>
              <a:off x="3940669" y="6219356"/>
              <a:ext cx="1178004" cy="1160506"/>
            </a:xfrm>
            <a:prstGeom prst="rect">
              <a:avLst/>
            </a:prstGeom>
          </p:spPr>
        </p:pic>
        <p:pic>
          <p:nvPicPr>
            <p:cNvPr id="45" name="Graphic 5" descr="Compass with solid fill">
              <a:hlinkClick r:id="" action="ppaction://noaction"/>
              <a:extLst>
                <a:ext uri="{FF2B5EF4-FFF2-40B4-BE49-F238E27FC236}">
                  <a16:creationId xmlns:a16="http://schemas.microsoft.com/office/drawing/2014/main" id="{6CA7D9BB-D8C3-45C2-9465-FA74D5077BC1}"/>
                </a:ext>
              </a:extLst>
            </p:cNvPr>
            <p:cNvPicPr>
              <a:picLocks noChangeAspect="1"/>
            </p:cNvPicPr>
            <p:nvPr/>
          </p:nvPicPr>
          <p:blipFill>
            <a:blip r:embed="rId26">
              <a:extLst>
                <a:ext uri="{96DAC541-7B7A-43D3-8B79-37D633B846F1}">
                  <asvg:svgBlip xmlns:asvg="http://schemas.microsoft.com/office/drawing/2016/SVG/main" xmlns="" r:embed="rId28"/>
                </a:ext>
              </a:extLst>
            </a:blip>
            <a:stretch>
              <a:fillRect/>
            </a:stretch>
          </p:blipFill>
          <p:spPr>
            <a:xfrm>
              <a:off x="5673636" y="6296408"/>
              <a:ext cx="1121637" cy="1109097"/>
            </a:xfrm>
            <a:prstGeom prst="rect">
              <a:avLst/>
            </a:prstGeom>
          </p:spPr>
        </p:pic>
        <p:pic>
          <p:nvPicPr>
            <p:cNvPr id="46" name="Graphic 4" descr="Megaphone with solid fill">
              <a:hlinkClick r:id="" action="ppaction://noaction"/>
              <a:extLst>
                <a:ext uri="{FF2B5EF4-FFF2-40B4-BE49-F238E27FC236}">
                  <a16:creationId xmlns:a16="http://schemas.microsoft.com/office/drawing/2014/main" id="{B7401549-C730-4F88-B97D-81CB398C9FAE}"/>
                </a:ext>
              </a:extLst>
            </p:cNvPr>
            <p:cNvPicPr>
              <a:picLocks noChangeAspect="1"/>
            </p:cNvPicPr>
            <p:nvPr/>
          </p:nvPicPr>
          <p:blipFill>
            <a:blip r:embed="rId29">
              <a:extLst>
                <a:ext uri="{96DAC541-7B7A-43D3-8B79-37D633B846F1}">
                  <asvg:svgBlip xmlns:asvg="http://schemas.microsoft.com/office/drawing/2016/SVG/main" xmlns="" r:embed="rId31"/>
                </a:ext>
              </a:extLst>
            </a:blip>
            <a:stretch>
              <a:fillRect/>
            </a:stretch>
          </p:blipFill>
          <p:spPr>
            <a:xfrm>
              <a:off x="7383154" y="6196360"/>
              <a:ext cx="1196884" cy="1183502"/>
            </a:xfrm>
            <a:prstGeom prst="rect">
              <a:avLst/>
            </a:prstGeom>
          </p:spPr>
        </p:pic>
        <p:sp>
          <p:nvSpPr>
            <p:cNvPr id="47" name="Titel 1"/>
            <p:cNvSpPr txBox="1">
              <a:spLocks/>
            </p:cNvSpPr>
            <p:nvPr/>
          </p:nvSpPr>
          <p:spPr>
            <a:xfrm>
              <a:off x="-448244" y="6539305"/>
              <a:ext cx="2556826" cy="578958"/>
            </a:xfrm>
            <a:prstGeom prst="rect">
              <a:avLst/>
            </a:prstGeom>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SMEs</a:t>
              </a:r>
              <a:endParaRPr lang="en-US" sz="1050" b="1" dirty="0">
                <a:solidFill>
                  <a:schemeClr val="bg1"/>
                </a:solidFill>
              </a:endParaRPr>
            </a:p>
          </p:txBody>
        </p:sp>
        <p:sp>
          <p:nvSpPr>
            <p:cNvPr id="48" name="Titel 1"/>
            <p:cNvSpPr txBox="1">
              <a:spLocks/>
            </p:cNvSpPr>
            <p:nvPr/>
          </p:nvSpPr>
          <p:spPr>
            <a:xfrm>
              <a:off x="7986581" y="5559763"/>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7CB449"/>
                  </a:solidFill>
                </a:rPr>
                <a:t>10</a:t>
              </a:r>
              <a:endParaRPr lang="en-US" sz="2000" b="1" dirty="0">
                <a:solidFill>
                  <a:srgbClr val="7CB449"/>
                </a:solidFill>
              </a:endParaRPr>
            </a:p>
          </p:txBody>
        </p:sp>
        <p:sp>
          <p:nvSpPr>
            <p:cNvPr id="49" name="Titel 1"/>
            <p:cNvSpPr txBox="1">
              <a:spLocks/>
            </p:cNvSpPr>
            <p:nvPr/>
          </p:nvSpPr>
          <p:spPr>
            <a:xfrm>
              <a:off x="6332650" y="55597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A97D9"/>
                  </a:solidFill>
                </a:rPr>
                <a:t>9</a:t>
              </a:r>
              <a:endParaRPr lang="en-US" sz="2000" b="1" dirty="0">
                <a:solidFill>
                  <a:srgbClr val="0A97D9"/>
                </a:solidFill>
              </a:endParaRPr>
            </a:p>
          </p:txBody>
        </p:sp>
        <p:sp>
          <p:nvSpPr>
            <p:cNvPr id="50" name="Titel 1"/>
            <p:cNvSpPr txBox="1">
              <a:spLocks/>
            </p:cNvSpPr>
            <p:nvPr/>
          </p:nvSpPr>
          <p:spPr>
            <a:xfrm>
              <a:off x="4614732" y="5559761"/>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A21942"/>
                  </a:solidFill>
                </a:rPr>
                <a:t>8</a:t>
              </a:r>
              <a:endParaRPr lang="en-US" sz="2000" b="1" dirty="0">
                <a:solidFill>
                  <a:srgbClr val="A21942"/>
                </a:solidFill>
              </a:endParaRPr>
            </a:p>
          </p:txBody>
        </p:sp>
        <p:sp>
          <p:nvSpPr>
            <p:cNvPr id="51" name="Titel 1"/>
            <p:cNvSpPr txBox="1">
              <a:spLocks/>
            </p:cNvSpPr>
            <p:nvPr/>
          </p:nvSpPr>
          <p:spPr>
            <a:xfrm>
              <a:off x="2866136" y="5557539"/>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19486A"/>
                  </a:solidFill>
                </a:rPr>
                <a:t>7</a:t>
              </a:r>
              <a:endParaRPr lang="en-US" sz="2000" b="1" dirty="0">
                <a:solidFill>
                  <a:srgbClr val="19486A"/>
                </a:solidFill>
              </a:endParaRPr>
            </a:p>
          </p:txBody>
        </p:sp>
        <p:sp>
          <p:nvSpPr>
            <p:cNvPr id="52" name="Titel 1"/>
            <p:cNvSpPr txBox="1">
              <a:spLocks/>
            </p:cNvSpPr>
            <p:nvPr/>
          </p:nvSpPr>
          <p:spPr>
            <a:xfrm>
              <a:off x="2856731" y="2537471"/>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44802"/>
                  </a:solidFill>
                </a:rPr>
                <a:t>1</a:t>
              </a:r>
              <a:endParaRPr lang="en-US" sz="2000" b="1" dirty="0">
                <a:solidFill>
                  <a:srgbClr val="E44802"/>
                </a:solidFill>
              </a:endParaRPr>
            </a:p>
          </p:txBody>
        </p:sp>
        <p:sp>
          <p:nvSpPr>
            <p:cNvPr id="53" name="Titel 1"/>
            <p:cNvSpPr txBox="1">
              <a:spLocks/>
            </p:cNvSpPr>
            <p:nvPr/>
          </p:nvSpPr>
          <p:spPr>
            <a:xfrm>
              <a:off x="4567142" y="25363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F1B803"/>
                  </a:solidFill>
                </a:rPr>
                <a:t>2</a:t>
              </a:r>
              <a:endParaRPr lang="en-US" sz="2000" b="1" dirty="0">
                <a:solidFill>
                  <a:srgbClr val="F1B803"/>
                </a:solidFill>
              </a:endParaRPr>
            </a:p>
          </p:txBody>
        </p:sp>
        <p:sp>
          <p:nvSpPr>
            <p:cNvPr id="54" name="Titel 1"/>
            <p:cNvSpPr txBox="1">
              <a:spLocks/>
            </p:cNvSpPr>
            <p:nvPr/>
          </p:nvSpPr>
          <p:spPr>
            <a:xfrm>
              <a:off x="6349566" y="25363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5243B"/>
                  </a:solidFill>
                </a:rPr>
                <a:t>3</a:t>
              </a:r>
              <a:endParaRPr lang="en-US" sz="2000" b="1" dirty="0">
                <a:solidFill>
                  <a:srgbClr val="E5243B"/>
                </a:solidFill>
              </a:endParaRPr>
            </a:p>
          </p:txBody>
        </p:sp>
        <p:sp>
          <p:nvSpPr>
            <p:cNvPr id="55" name="Titel 1"/>
            <p:cNvSpPr txBox="1">
              <a:spLocks/>
            </p:cNvSpPr>
            <p:nvPr/>
          </p:nvSpPr>
          <p:spPr>
            <a:xfrm>
              <a:off x="8103445" y="25363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689D"/>
                  </a:solidFill>
                </a:rPr>
                <a:t>4</a:t>
              </a:r>
              <a:endParaRPr lang="en-US" sz="2000" b="1" dirty="0">
                <a:solidFill>
                  <a:srgbClr val="00689D"/>
                </a:solidFill>
              </a:endParaRPr>
            </a:p>
          </p:txBody>
        </p:sp>
        <p:sp>
          <p:nvSpPr>
            <p:cNvPr id="56" name="Titel 1"/>
            <p:cNvSpPr txBox="1">
              <a:spLocks/>
            </p:cNvSpPr>
            <p:nvPr/>
          </p:nvSpPr>
          <p:spPr>
            <a:xfrm>
              <a:off x="9817394" y="2547220"/>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BF8B2E"/>
                  </a:solidFill>
                </a:rPr>
                <a:t>5</a:t>
              </a:r>
              <a:endParaRPr lang="en-US" sz="2000" b="1" dirty="0">
                <a:solidFill>
                  <a:srgbClr val="BF8B2E"/>
                </a:solidFill>
              </a:endParaRPr>
            </a:p>
          </p:txBody>
        </p:sp>
        <p:sp>
          <p:nvSpPr>
            <p:cNvPr id="57" name="Titel 1"/>
            <p:cNvSpPr txBox="1">
              <a:spLocks/>
            </p:cNvSpPr>
            <p:nvPr/>
          </p:nvSpPr>
          <p:spPr>
            <a:xfrm>
              <a:off x="11573452" y="2549756"/>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8037"/>
                  </a:solidFill>
                </a:rPr>
                <a:t>6</a:t>
              </a:r>
              <a:endParaRPr lang="en-US" sz="2000" b="1" dirty="0">
                <a:solidFill>
                  <a:srgbClr val="008037"/>
                </a:solidFill>
              </a:endParaRPr>
            </a:p>
          </p:txBody>
        </p:sp>
        <p:sp>
          <p:nvSpPr>
            <p:cNvPr id="58" name="Rechteck 57"/>
            <p:cNvSpPr/>
            <p:nvPr/>
          </p:nvSpPr>
          <p:spPr>
            <a:xfrm>
              <a:off x="10743940" y="6065647"/>
              <a:ext cx="1440000" cy="1440000"/>
            </a:xfrm>
            <a:prstGeom prst="rect">
              <a:avLst/>
            </a:prstGeom>
            <a:solidFill>
              <a:srgbClr val="53535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9" name="Graphic 4" descr="Stars with solid fill">
              <a:hlinkClick r:id="" action="ppaction://noaction"/>
              <a:extLst>
                <a:ext uri="{FF2B5EF4-FFF2-40B4-BE49-F238E27FC236}">
                  <a16:creationId xmlns:a16="http://schemas.microsoft.com/office/drawing/2014/main" id="{F9F53C11-99A4-4951-9505-0C14EFF467CC}"/>
                </a:ext>
              </a:extLst>
            </p:cNvPr>
            <p:cNvPicPr>
              <a:picLocks noChangeAspect="1"/>
            </p:cNvPicPr>
            <p:nvPr/>
          </p:nvPicPr>
          <p:blipFill>
            <a:blip r:embed="rId32">
              <a:extLst>
                <a:ext uri="{96DAC541-7B7A-43D3-8B79-37D633B846F1}">
                  <asvg:svgBlip xmlns:asvg="http://schemas.microsoft.com/office/drawing/2016/SVG/main" xmlns="" r:embed="rId34"/>
                </a:ext>
              </a:extLst>
            </a:blip>
            <a:stretch>
              <a:fillRect/>
            </a:stretch>
          </p:blipFill>
          <p:spPr>
            <a:xfrm>
              <a:off x="10867108" y="6171405"/>
              <a:ext cx="1208651" cy="1208651"/>
            </a:xfrm>
            <a:prstGeom prst="rect">
              <a:avLst/>
            </a:prstGeom>
          </p:spPr>
        </p:pic>
        <p:sp>
          <p:nvSpPr>
            <p:cNvPr id="60" name="Rechteck 59"/>
            <p:cNvSpPr/>
            <p:nvPr/>
          </p:nvSpPr>
          <p:spPr>
            <a:xfrm>
              <a:off x="10609960" y="7480614"/>
              <a:ext cx="1641092" cy="587771"/>
            </a:xfrm>
            <a:prstGeom prst="rect">
              <a:avLst/>
            </a:prstGeom>
          </p:spPr>
          <p:txBody>
            <a:bodyPr wrap="square">
              <a:spAutoFit/>
            </a:bodyPr>
            <a:lstStyle/>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Non-energy</a:t>
              </a:r>
            </a:p>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benefits</a:t>
              </a:r>
              <a:endParaRPr lang="en-US" sz="700" b="1" dirty="0">
                <a:solidFill>
                  <a:srgbClr val="535353"/>
                </a:solidFill>
              </a:endParaRPr>
            </a:p>
          </p:txBody>
        </p:sp>
        <p:sp>
          <p:nvSpPr>
            <p:cNvPr id="61" name="Titel 1"/>
            <p:cNvSpPr txBox="1">
              <a:spLocks/>
            </p:cNvSpPr>
            <p:nvPr/>
          </p:nvSpPr>
          <p:spPr>
            <a:xfrm>
              <a:off x="10734856" y="5552733"/>
              <a:ext cx="1512830"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r>
                <a:rPr lang="de-DE" sz="1600" b="1" dirty="0">
                  <a:solidFill>
                    <a:srgbClr val="535353"/>
                  </a:solidFill>
                </a:rPr>
                <a:t>11</a:t>
              </a:r>
              <a:endParaRPr lang="en-US" sz="1600" b="1" dirty="0">
                <a:solidFill>
                  <a:srgbClr val="535353"/>
                </a:solidFill>
              </a:endParaRPr>
            </a:p>
          </p:txBody>
        </p:sp>
      </p:grpSp>
      <p:sp>
        <p:nvSpPr>
          <p:cNvPr id="5" name="Rechteck 4"/>
          <p:cNvSpPr/>
          <p:nvPr/>
        </p:nvSpPr>
        <p:spPr>
          <a:xfrm>
            <a:off x="-183717" y="1011813"/>
            <a:ext cx="3041565" cy="140533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hteck 62"/>
          <p:cNvSpPr/>
          <p:nvPr/>
        </p:nvSpPr>
        <p:spPr>
          <a:xfrm>
            <a:off x="-159998" y="2586790"/>
            <a:ext cx="9583398" cy="140533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hteck 63"/>
          <p:cNvSpPr/>
          <p:nvPr/>
        </p:nvSpPr>
        <p:spPr>
          <a:xfrm>
            <a:off x="3638422" y="916971"/>
            <a:ext cx="5721317" cy="150017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Title 1">
            <a:extLst>
              <a:ext uri="{FF2B5EF4-FFF2-40B4-BE49-F238E27FC236}">
                <a16:creationId xmlns:a16="http://schemas.microsoft.com/office/drawing/2014/main" id="{122C4AE7-5A79-416C-841D-99CE13E9E5C7}"/>
              </a:ext>
            </a:extLst>
          </p:cNvPr>
          <p:cNvSpPr>
            <a:spLocks noGrp="1"/>
          </p:cNvSpPr>
          <p:nvPr>
            <p:ph type="title"/>
          </p:nvPr>
        </p:nvSpPr>
        <p:spPr>
          <a:xfrm>
            <a:off x="645160" y="-4887"/>
            <a:ext cx="8335708" cy="1365103"/>
          </a:xfrm>
        </p:spPr>
        <p:txBody>
          <a:bodyPr>
            <a:normAutofit/>
          </a:bodyPr>
          <a:lstStyle/>
          <a:p>
            <a:r>
              <a:rPr lang="de-DE" sz="2600" b="0" dirty="0" err="1" smtClean="0">
                <a:cs typeface="Arial"/>
              </a:rPr>
              <a:t>Challenges</a:t>
            </a:r>
            <a:r>
              <a:rPr lang="de-DE" sz="2600" b="0" dirty="0" smtClean="0">
                <a:cs typeface="Arial"/>
              </a:rPr>
              <a:t> in </a:t>
            </a:r>
            <a:r>
              <a:rPr lang="de-DE" sz="2600" b="0" dirty="0" err="1" smtClean="0">
                <a:cs typeface="Arial"/>
              </a:rPr>
              <a:t>transposition</a:t>
            </a:r>
            <a:r>
              <a:rPr lang="de-DE" sz="2600" b="0" dirty="0" smtClean="0">
                <a:cs typeface="Arial"/>
              </a:rPr>
              <a:t> </a:t>
            </a:r>
            <a:r>
              <a:rPr lang="de-DE" sz="2600" b="0" dirty="0" err="1" smtClean="0">
                <a:cs typeface="Arial"/>
              </a:rPr>
              <a:t>of</a:t>
            </a:r>
            <a:r>
              <a:rPr lang="de-DE" sz="2600" b="0" dirty="0" smtClean="0">
                <a:cs typeface="Arial"/>
              </a:rPr>
              <a:t> Art. 8 EED</a:t>
            </a:r>
            <a:endParaRPr lang="fr-FR" sz="2600" b="0" dirty="0">
              <a:cs typeface="Arial"/>
            </a:endParaRPr>
          </a:p>
        </p:txBody>
      </p:sp>
      <p:sp>
        <p:nvSpPr>
          <p:cNvPr id="65" name="Rechteck 64"/>
          <p:cNvSpPr/>
          <p:nvPr/>
        </p:nvSpPr>
        <p:spPr>
          <a:xfrm>
            <a:off x="0" y="289187"/>
            <a:ext cx="645160" cy="7524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Rechteck 65"/>
          <p:cNvSpPr/>
          <p:nvPr/>
        </p:nvSpPr>
        <p:spPr>
          <a:xfrm>
            <a:off x="-102930" y="664761"/>
            <a:ext cx="825867" cy="415498"/>
          </a:xfrm>
          <a:prstGeom prst="rect">
            <a:avLst/>
          </a:prstGeom>
        </p:spPr>
        <p:txBody>
          <a:bodyPr wrap="none">
            <a:spAutoFit/>
          </a:bodyPr>
          <a:lstStyle/>
          <a:p>
            <a:pPr algn="ctr"/>
            <a:r>
              <a:rPr lang="en-GB" sz="1050" b="1" dirty="0" smtClean="0">
                <a:solidFill>
                  <a:schemeClr val="bg1"/>
                </a:solidFill>
              </a:rPr>
              <a:t>national</a:t>
            </a:r>
            <a:br>
              <a:rPr lang="en-GB" sz="1050" b="1" dirty="0" smtClean="0">
                <a:solidFill>
                  <a:schemeClr val="bg1"/>
                </a:solidFill>
              </a:rPr>
            </a:br>
            <a:r>
              <a:rPr lang="en-GB" sz="1050" b="1" dirty="0" smtClean="0">
                <a:solidFill>
                  <a:schemeClr val="bg1"/>
                </a:solidFill>
              </a:rPr>
              <a:t> authorities</a:t>
            </a:r>
            <a:endParaRPr lang="en-GB" sz="1050" b="1" dirty="0">
              <a:solidFill>
                <a:schemeClr val="bg1"/>
              </a:solidFill>
            </a:endParaRPr>
          </a:p>
        </p:txBody>
      </p:sp>
      <p:sp>
        <p:nvSpPr>
          <p:cNvPr id="67" name="Freeform 64"/>
          <p:cNvSpPr>
            <a:spLocks noChangeAspect="1" noEditPoints="1"/>
          </p:cNvSpPr>
          <p:nvPr/>
        </p:nvSpPr>
        <p:spPr bwMode="gray">
          <a:xfrm>
            <a:off x="94084" y="321186"/>
            <a:ext cx="429819" cy="369694"/>
          </a:xfrm>
          <a:custGeom>
            <a:avLst/>
            <a:gdLst/>
            <a:ahLst/>
            <a:cxnLst>
              <a:cxn ang="0">
                <a:pos x="118" y="92"/>
              </a:cxn>
              <a:cxn ang="0">
                <a:pos x="114" y="67"/>
              </a:cxn>
              <a:cxn ang="0">
                <a:pos x="116" y="62"/>
              </a:cxn>
              <a:cxn ang="0">
                <a:pos x="114" y="62"/>
              </a:cxn>
              <a:cxn ang="0">
                <a:pos x="84" y="45"/>
              </a:cxn>
              <a:cxn ang="0">
                <a:pos x="85" y="41"/>
              </a:cxn>
              <a:cxn ang="0">
                <a:pos x="64" y="21"/>
              </a:cxn>
              <a:cxn ang="0">
                <a:pos x="62" y="17"/>
              </a:cxn>
              <a:cxn ang="0">
                <a:pos x="59" y="17"/>
              </a:cxn>
              <a:cxn ang="0">
                <a:pos x="57" y="21"/>
              </a:cxn>
              <a:cxn ang="0">
                <a:pos x="54" y="38"/>
              </a:cxn>
              <a:cxn ang="0">
                <a:pos x="54" y="41"/>
              </a:cxn>
              <a:cxn ang="0">
                <a:pos x="36" y="45"/>
              </a:cxn>
              <a:cxn ang="0">
                <a:pos x="38" y="56"/>
              </a:cxn>
              <a:cxn ang="0">
                <a:pos x="6" y="62"/>
              </a:cxn>
              <a:cxn ang="0">
                <a:pos x="7" y="67"/>
              </a:cxn>
              <a:cxn ang="0">
                <a:pos x="4" y="92"/>
              </a:cxn>
              <a:cxn ang="0">
                <a:pos x="0" y="98"/>
              </a:cxn>
              <a:cxn ang="0">
                <a:pos x="121" y="104"/>
              </a:cxn>
              <a:cxn ang="0">
                <a:pos x="118" y="98"/>
              </a:cxn>
              <a:cxn ang="0">
                <a:pos x="75" y="47"/>
              </a:cxn>
              <a:cxn ang="0">
                <a:pos x="69" y="55"/>
              </a:cxn>
              <a:cxn ang="0">
                <a:pos x="58" y="47"/>
              </a:cxn>
              <a:cxn ang="0">
                <a:pos x="64" y="55"/>
              </a:cxn>
              <a:cxn ang="0">
                <a:pos x="58" y="47"/>
              </a:cxn>
              <a:cxn ang="0">
                <a:pos x="52" y="47"/>
              </a:cxn>
              <a:cxn ang="0">
                <a:pos x="47" y="55"/>
              </a:cxn>
              <a:cxn ang="0">
                <a:pos x="21" y="94"/>
              </a:cxn>
              <a:cxn ang="0">
                <a:pos x="15" y="86"/>
              </a:cxn>
              <a:cxn ang="0">
                <a:pos x="21" y="94"/>
              </a:cxn>
              <a:cxn ang="0">
                <a:pos x="15" y="78"/>
              </a:cxn>
              <a:cxn ang="0">
                <a:pos x="21" y="70"/>
              </a:cxn>
              <a:cxn ang="0">
                <a:pos x="32" y="94"/>
              </a:cxn>
              <a:cxn ang="0">
                <a:pos x="27" y="86"/>
              </a:cxn>
              <a:cxn ang="0">
                <a:pos x="32" y="94"/>
              </a:cxn>
              <a:cxn ang="0">
                <a:pos x="27" y="78"/>
              </a:cxn>
              <a:cxn ang="0">
                <a:pos x="32" y="70"/>
              </a:cxn>
              <a:cxn ang="0">
                <a:pos x="84" y="74"/>
              </a:cxn>
              <a:cxn ang="0">
                <a:pos x="80" y="98"/>
              </a:cxn>
              <a:cxn ang="0">
                <a:pos x="74" y="74"/>
              </a:cxn>
              <a:cxn ang="0">
                <a:pos x="69" y="98"/>
              </a:cxn>
              <a:cxn ang="0">
                <a:pos x="64" y="74"/>
              </a:cxn>
              <a:cxn ang="0">
                <a:pos x="58" y="98"/>
              </a:cxn>
              <a:cxn ang="0">
                <a:pos x="53" y="74"/>
              </a:cxn>
              <a:cxn ang="0">
                <a:pos x="47" y="98"/>
              </a:cxn>
              <a:cxn ang="0">
                <a:pos x="42" y="74"/>
              </a:cxn>
              <a:cxn ang="0">
                <a:pos x="38" y="69"/>
              </a:cxn>
              <a:cxn ang="0">
                <a:pos x="84" y="69"/>
              </a:cxn>
              <a:cxn ang="0">
                <a:pos x="95" y="94"/>
              </a:cxn>
              <a:cxn ang="0">
                <a:pos x="89" y="86"/>
              </a:cxn>
              <a:cxn ang="0">
                <a:pos x="95" y="94"/>
              </a:cxn>
              <a:cxn ang="0">
                <a:pos x="89" y="78"/>
              </a:cxn>
              <a:cxn ang="0">
                <a:pos x="95" y="70"/>
              </a:cxn>
              <a:cxn ang="0">
                <a:pos x="106" y="94"/>
              </a:cxn>
              <a:cxn ang="0">
                <a:pos x="101" y="86"/>
              </a:cxn>
              <a:cxn ang="0">
                <a:pos x="106" y="94"/>
              </a:cxn>
              <a:cxn ang="0">
                <a:pos x="101" y="78"/>
              </a:cxn>
              <a:cxn ang="0">
                <a:pos x="106" y="70"/>
              </a:cxn>
            </a:cxnLst>
            <a:rect l="0" t="0" r="r" b="b"/>
            <a:pathLst>
              <a:path w="121" h="104">
                <a:moveTo>
                  <a:pt x="118" y="98"/>
                </a:moveTo>
                <a:cubicBezTo>
                  <a:pt x="118" y="92"/>
                  <a:pt x="118" y="92"/>
                  <a:pt x="118" y="92"/>
                </a:cubicBezTo>
                <a:cubicBezTo>
                  <a:pt x="114" y="92"/>
                  <a:pt x="114" y="92"/>
                  <a:pt x="114" y="92"/>
                </a:cubicBezTo>
                <a:cubicBezTo>
                  <a:pt x="114" y="67"/>
                  <a:pt x="114" y="67"/>
                  <a:pt x="114" y="67"/>
                </a:cubicBezTo>
                <a:cubicBezTo>
                  <a:pt x="116" y="67"/>
                  <a:pt x="116" y="67"/>
                  <a:pt x="116" y="67"/>
                </a:cubicBezTo>
                <a:cubicBezTo>
                  <a:pt x="116" y="62"/>
                  <a:pt x="116" y="62"/>
                  <a:pt x="116" y="62"/>
                </a:cubicBezTo>
                <a:cubicBezTo>
                  <a:pt x="114" y="62"/>
                  <a:pt x="114" y="62"/>
                  <a:pt x="114" y="62"/>
                </a:cubicBezTo>
                <a:cubicBezTo>
                  <a:pt x="114" y="62"/>
                  <a:pt x="114" y="62"/>
                  <a:pt x="114" y="62"/>
                </a:cubicBezTo>
                <a:cubicBezTo>
                  <a:pt x="84" y="56"/>
                  <a:pt x="84" y="56"/>
                  <a:pt x="84" y="56"/>
                </a:cubicBezTo>
                <a:cubicBezTo>
                  <a:pt x="84" y="45"/>
                  <a:pt x="84" y="45"/>
                  <a:pt x="84" y="45"/>
                </a:cubicBezTo>
                <a:cubicBezTo>
                  <a:pt x="85" y="45"/>
                  <a:pt x="85" y="45"/>
                  <a:pt x="85" y="45"/>
                </a:cubicBezTo>
                <a:cubicBezTo>
                  <a:pt x="85" y="41"/>
                  <a:pt x="85" y="41"/>
                  <a:pt x="85" y="41"/>
                </a:cubicBezTo>
                <a:cubicBezTo>
                  <a:pt x="83" y="41"/>
                  <a:pt x="83" y="41"/>
                  <a:pt x="83" y="41"/>
                </a:cubicBezTo>
                <a:cubicBezTo>
                  <a:pt x="82" y="30"/>
                  <a:pt x="74" y="22"/>
                  <a:pt x="64" y="21"/>
                </a:cubicBezTo>
                <a:cubicBezTo>
                  <a:pt x="64" y="20"/>
                  <a:pt x="64" y="20"/>
                  <a:pt x="64" y="20"/>
                </a:cubicBezTo>
                <a:cubicBezTo>
                  <a:pt x="64" y="19"/>
                  <a:pt x="64" y="18"/>
                  <a:pt x="62" y="17"/>
                </a:cubicBezTo>
                <a:cubicBezTo>
                  <a:pt x="62" y="13"/>
                  <a:pt x="61" y="0"/>
                  <a:pt x="61" y="0"/>
                </a:cubicBezTo>
                <a:cubicBezTo>
                  <a:pt x="61" y="0"/>
                  <a:pt x="60" y="13"/>
                  <a:pt x="59" y="17"/>
                </a:cubicBezTo>
                <a:cubicBezTo>
                  <a:pt x="58" y="18"/>
                  <a:pt x="57" y="19"/>
                  <a:pt x="57" y="20"/>
                </a:cubicBezTo>
                <a:cubicBezTo>
                  <a:pt x="57" y="20"/>
                  <a:pt x="57" y="20"/>
                  <a:pt x="57" y="21"/>
                </a:cubicBezTo>
                <a:cubicBezTo>
                  <a:pt x="48" y="22"/>
                  <a:pt x="41" y="29"/>
                  <a:pt x="39" y="38"/>
                </a:cubicBezTo>
                <a:cubicBezTo>
                  <a:pt x="54" y="38"/>
                  <a:pt x="54" y="38"/>
                  <a:pt x="54" y="38"/>
                </a:cubicBezTo>
                <a:cubicBezTo>
                  <a:pt x="55" y="38"/>
                  <a:pt x="55" y="39"/>
                  <a:pt x="55" y="39"/>
                </a:cubicBezTo>
                <a:cubicBezTo>
                  <a:pt x="55" y="40"/>
                  <a:pt x="55" y="41"/>
                  <a:pt x="54" y="41"/>
                </a:cubicBezTo>
                <a:cubicBezTo>
                  <a:pt x="36" y="41"/>
                  <a:pt x="36" y="41"/>
                  <a:pt x="36" y="41"/>
                </a:cubicBezTo>
                <a:cubicBezTo>
                  <a:pt x="36" y="45"/>
                  <a:pt x="36" y="45"/>
                  <a:pt x="36" y="45"/>
                </a:cubicBezTo>
                <a:cubicBezTo>
                  <a:pt x="38" y="45"/>
                  <a:pt x="38" y="45"/>
                  <a:pt x="38" y="45"/>
                </a:cubicBezTo>
                <a:cubicBezTo>
                  <a:pt x="38" y="56"/>
                  <a:pt x="38" y="56"/>
                  <a:pt x="38" y="56"/>
                </a:cubicBezTo>
                <a:cubicBezTo>
                  <a:pt x="8" y="62"/>
                  <a:pt x="8" y="62"/>
                  <a:pt x="8" y="62"/>
                </a:cubicBezTo>
                <a:cubicBezTo>
                  <a:pt x="6" y="62"/>
                  <a:pt x="6" y="62"/>
                  <a:pt x="6" y="62"/>
                </a:cubicBezTo>
                <a:cubicBezTo>
                  <a:pt x="6" y="67"/>
                  <a:pt x="6" y="67"/>
                  <a:pt x="6" y="67"/>
                </a:cubicBezTo>
                <a:cubicBezTo>
                  <a:pt x="7" y="67"/>
                  <a:pt x="7" y="67"/>
                  <a:pt x="7" y="67"/>
                </a:cubicBezTo>
                <a:cubicBezTo>
                  <a:pt x="7" y="92"/>
                  <a:pt x="7" y="92"/>
                  <a:pt x="7" y="92"/>
                </a:cubicBezTo>
                <a:cubicBezTo>
                  <a:pt x="4" y="92"/>
                  <a:pt x="4" y="92"/>
                  <a:pt x="4" y="92"/>
                </a:cubicBezTo>
                <a:cubicBezTo>
                  <a:pt x="4" y="98"/>
                  <a:pt x="4" y="98"/>
                  <a:pt x="4" y="98"/>
                </a:cubicBezTo>
                <a:cubicBezTo>
                  <a:pt x="0" y="98"/>
                  <a:pt x="0" y="98"/>
                  <a:pt x="0" y="98"/>
                </a:cubicBezTo>
                <a:cubicBezTo>
                  <a:pt x="0" y="104"/>
                  <a:pt x="0" y="104"/>
                  <a:pt x="0" y="104"/>
                </a:cubicBezTo>
                <a:cubicBezTo>
                  <a:pt x="121" y="104"/>
                  <a:pt x="121" y="104"/>
                  <a:pt x="121" y="104"/>
                </a:cubicBezTo>
                <a:cubicBezTo>
                  <a:pt x="121" y="98"/>
                  <a:pt x="121" y="98"/>
                  <a:pt x="121" y="98"/>
                </a:cubicBezTo>
                <a:lnTo>
                  <a:pt x="118" y="98"/>
                </a:lnTo>
                <a:close/>
                <a:moveTo>
                  <a:pt x="69" y="47"/>
                </a:moveTo>
                <a:cubicBezTo>
                  <a:pt x="75" y="47"/>
                  <a:pt x="75" y="47"/>
                  <a:pt x="75" y="47"/>
                </a:cubicBezTo>
                <a:cubicBezTo>
                  <a:pt x="75" y="55"/>
                  <a:pt x="75" y="55"/>
                  <a:pt x="75" y="55"/>
                </a:cubicBezTo>
                <a:cubicBezTo>
                  <a:pt x="69" y="55"/>
                  <a:pt x="69" y="55"/>
                  <a:pt x="69" y="55"/>
                </a:cubicBezTo>
                <a:lnTo>
                  <a:pt x="69" y="47"/>
                </a:lnTo>
                <a:close/>
                <a:moveTo>
                  <a:pt x="58" y="47"/>
                </a:moveTo>
                <a:cubicBezTo>
                  <a:pt x="64" y="47"/>
                  <a:pt x="64" y="47"/>
                  <a:pt x="64" y="47"/>
                </a:cubicBezTo>
                <a:cubicBezTo>
                  <a:pt x="64" y="55"/>
                  <a:pt x="64" y="55"/>
                  <a:pt x="64" y="55"/>
                </a:cubicBezTo>
                <a:cubicBezTo>
                  <a:pt x="58" y="55"/>
                  <a:pt x="58" y="55"/>
                  <a:pt x="58" y="55"/>
                </a:cubicBezTo>
                <a:lnTo>
                  <a:pt x="58" y="47"/>
                </a:lnTo>
                <a:close/>
                <a:moveTo>
                  <a:pt x="47" y="47"/>
                </a:moveTo>
                <a:cubicBezTo>
                  <a:pt x="52" y="47"/>
                  <a:pt x="52" y="47"/>
                  <a:pt x="52" y="47"/>
                </a:cubicBezTo>
                <a:cubicBezTo>
                  <a:pt x="52" y="55"/>
                  <a:pt x="52" y="55"/>
                  <a:pt x="52" y="55"/>
                </a:cubicBezTo>
                <a:cubicBezTo>
                  <a:pt x="47" y="55"/>
                  <a:pt x="47" y="55"/>
                  <a:pt x="47" y="55"/>
                </a:cubicBezTo>
                <a:lnTo>
                  <a:pt x="47" y="47"/>
                </a:lnTo>
                <a:close/>
                <a:moveTo>
                  <a:pt x="21" y="94"/>
                </a:moveTo>
                <a:cubicBezTo>
                  <a:pt x="15" y="94"/>
                  <a:pt x="15" y="94"/>
                  <a:pt x="15" y="94"/>
                </a:cubicBezTo>
                <a:cubicBezTo>
                  <a:pt x="15" y="86"/>
                  <a:pt x="15" y="86"/>
                  <a:pt x="15" y="86"/>
                </a:cubicBezTo>
                <a:cubicBezTo>
                  <a:pt x="21" y="86"/>
                  <a:pt x="21" y="86"/>
                  <a:pt x="21" y="86"/>
                </a:cubicBezTo>
                <a:lnTo>
                  <a:pt x="21" y="94"/>
                </a:lnTo>
                <a:close/>
                <a:moveTo>
                  <a:pt x="21" y="78"/>
                </a:moveTo>
                <a:cubicBezTo>
                  <a:pt x="15" y="78"/>
                  <a:pt x="15" y="78"/>
                  <a:pt x="15" y="78"/>
                </a:cubicBezTo>
                <a:cubicBezTo>
                  <a:pt x="15" y="70"/>
                  <a:pt x="15" y="70"/>
                  <a:pt x="15" y="70"/>
                </a:cubicBezTo>
                <a:cubicBezTo>
                  <a:pt x="21" y="70"/>
                  <a:pt x="21" y="70"/>
                  <a:pt x="21" y="70"/>
                </a:cubicBezTo>
                <a:lnTo>
                  <a:pt x="21" y="78"/>
                </a:lnTo>
                <a:close/>
                <a:moveTo>
                  <a:pt x="32" y="94"/>
                </a:moveTo>
                <a:cubicBezTo>
                  <a:pt x="27" y="94"/>
                  <a:pt x="27" y="94"/>
                  <a:pt x="27" y="94"/>
                </a:cubicBezTo>
                <a:cubicBezTo>
                  <a:pt x="27" y="86"/>
                  <a:pt x="27" y="86"/>
                  <a:pt x="27" y="86"/>
                </a:cubicBezTo>
                <a:cubicBezTo>
                  <a:pt x="32" y="86"/>
                  <a:pt x="32" y="86"/>
                  <a:pt x="32" y="86"/>
                </a:cubicBezTo>
                <a:lnTo>
                  <a:pt x="32" y="94"/>
                </a:lnTo>
                <a:close/>
                <a:moveTo>
                  <a:pt x="32" y="78"/>
                </a:moveTo>
                <a:cubicBezTo>
                  <a:pt x="27" y="78"/>
                  <a:pt x="27" y="78"/>
                  <a:pt x="27" y="78"/>
                </a:cubicBezTo>
                <a:cubicBezTo>
                  <a:pt x="27" y="70"/>
                  <a:pt x="27" y="70"/>
                  <a:pt x="27" y="70"/>
                </a:cubicBezTo>
                <a:cubicBezTo>
                  <a:pt x="32" y="70"/>
                  <a:pt x="32" y="70"/>
                  <a:pt x="32" y="70"/>
                </a:cubicBezTo>
                <a:lnTo>
                  <a:pt x="32" y="78"/>
                </a:lnTo>
                <a:close/>
                <a:moveTo>
                  <a:pt x="84" y="74"/>
                </a:moveTo>
                <a:cubicBezTo>
                  <a:pt x="80" y="74"/>
                  <a:pt x="80" y="74"/>
                  <a:pt x="80" y="74"/>
                </a:cubicBezTo>
                <a:cubicBezTo>
                  <a:pt x="80" y="98"/>
                  <a:pt x="80" y="98"/>
                  <a:pt x="80" y="98"/>
                </a:cubicBezTo>
                <a:cubicBezTo>
                  <a:pt x="74" y="98"/>
                  <a:pt x="74" y="98"/>
                  <a:pt x="74" y="98"/>
                </a:cubicBezTo>
                <a:cubicBezTo>
                  <a:pt x="74" y="74"/>
                  <a:pt x="74" y="74"/>
                  <a:pt x="74" y="74"/>
                </a:cubicBezTo>
                <a:cubicBezTo>
                  <a:pt x="69" y="74"/>
                  <a:pt x="69" y="74"/>
                  <a:pt x="69" y="74"/>
                </a:cubicBezTo>
                <a:cubicBezTo>
                  <a:pt x="69" y="98"/>
                  <a:pt x="69" y="98"/>
                  <a:pt x="69" y="98"/>
                </a:cubicBezTo>
                <a:cubicBezTo>
                  <a:pt x="64" y="98"/>
                  <a:pt x="64" y="98"/>
                  <a:pt x="64" y="98"/>
                </a:cubicBezTo>
                <a:cubicBezTo>
                  <a:pt x="64" y="74"/>
                  <a:pt x="64" y="74"/>
                  <a:pt x="64" y="74"/>
                </a:cubicBezTo>
                <a:cubicBezTo>
                  <a:pt x="58" y="74"/>
                  <a:pt x="58" y="74"/>
                  <a:pt x="58" y="74"/>
                </a:cubicBezTo>
                <a:cubicBezTo>
                  <a:pt x="58" y="98"/>
                  <a:pt x="58" y="98"/>
                  <a:pt x="58" y="98"/>
                </a:cubicBezTo>
                <a:cubicBezTo>
                  <a:pt x="53" y="98"/>
                  <a:pt x="53" y="98"/>
                  <a:pt x="53" y="98"/>
                </a:cubicBezTo>
                <a:cubicBezTo>
                  <a:pt x="53" y="74"/>
                  <a:pt x="53" y="74"/>
                  <a:pt x="53" y="74"/>
                </a:cubicBezTo>
                <a:cubicBezTo>
                  <a:pt x="47" y="74"/>
                  <a:pt x="47" y="74"/>
                  <a:pt x="47" y="74"/>
                </a:cubicBezTo>
                <a:cubicBezTo>
                  <a:pt x="47" y="98"/>
                  <a:pt x="47" y="98"/>
                  <a:pt x="47" y="98"/>
                </a:cubicBezTo>
                <a:cubicBezTo>
                  <a:pt x="42" y="98"/>
                  <a:pt x="42" y="98"/>
                  <a:pt x="42" y="98"/>
                </a:cubicBezTo>
                <a:cubicBezTo>
                  <a:pt x="42" y="74"/>
                  <a:pt x="42" y="74"/>
                  <a:pt x="42" y="74"/>
                </a:cubicBezTo>
                <a:cubicBezTo>
                  <a:pt x="38" y="74"/>
                  <a:pt x="38" y="74"/>
                  <a:pt x="38" y="74"/>
                </a:cubicBezTo>
                <a:cubicBezTo>
                  <a:pt x="38" y="69"/>
                  <a:pt x="38" y="69"/>
                  <a:pt x="38" y="69"/>
                </a:cubicBezTo>
                <a:cubicBezTo>
                  <a:pt x="61" y="61"/>
                  <a:pt x="61" y="61"/>
                  <a:pt x="61" y="61"/>
                </a:cubicBezTo>
                <a:cubicBezTo>
                  <a:pt x="84" y="69"/>
                  <a:pt x="84" y="69"/>
                  <a:pt x="84" y="69"/>
                </a:cubicBezTo>
                <a:lnTo>
                  <a:pt x="84" y="74"/>
                </a:lnTo>
                <a:close/>
                <a:moveTo>
                  <a:pt x="95" y="94"/>
                </a:moveTo>
                <a:cubicBezTo>
                  <a:pt x="89" y="94"/>
                  <a:pt x="89" y="94"/>
                  <a:pt x="89" y="94"/>
                </a:cubicBezTo>
                <a:cubicBezTo>
                  <a:pt x="89" y="86"/>
                  <a:pt x="89" y="86"/>
                  <a:pt x="89" y="86"/>
                </a:cubicBezTo>
                <a:cubicBezTo>
                  <a:pt x="95" y="86"/>
                  <a:pt x="95" y="86"/>
                  <a:pt x="95" y="86"/>
                </a:cubicBezTo>
                <a:lnTo>
                  <a:pt x="95" y="94"/>
                </a:lnTo>
                <a:close/>
                <a:moveTo>
                  <a:pt x="95" y="78"/>
                </a:moveTo>
                <a:cubicBezTo>
                  <a:pt x="89" y="78"/>
                  <a:pt x="89" y="78"/>
                  <a:pt x="89" y="78"/>
                </a:cubicBezTo>
                <a:cubicBezTo>
                  <a:pt x="89" y="70"/>
                  <a:pt x="89" y="70"/>
                  <a:pt x="89" y="70"/>
                </a:cubicBezTo>
                <a:cubicBezTo>
                  <a:pt x="95" y="70"/>
                  <a:pt x="95" y="70"/>
                  <a:pt x="95" y="70"/>
                </a:cubicBezTo>
                <a:lnTo>
                  <a:pt x="95" y="78"/>
                </a:lnTo>
                <a:close/>
                <a:moveTo>
                  <a:pt x="106" y="94"/>
                </a:moveTo>
                <a:cubicBezTo>
                  <a:pt x="101" y="94"/>
                  <a:pt x="101" y="94"/>
                  <a:pt x="101" y="94"/>
                </a:cubicBezTo>
                <a:cubicBezTo>
                  <a:pt x="101" y="86"/>
                  <a:pt x="101" y="86"/>
                  <a:pt x="101" y="86"/>
                </a:cubicBezTo>
                <a:cubicBezTo>
                  <a:pt x="106" y="86"/>
                  <a:pt x="106" y="86"/>
                  <a:pt x="106" y="86"/>
                </a:cubicBezTo>
                <a:lnTo>
                  <a:pt x="106" y="94"/>
                </a:lnTo>
                <a:close/>
                <a:moveTo>
                  <a:pt x="106" y="78"/>
                </a:moveTo>
                <a:cubicBezTo>
                  <a:pt x="101" y="78"/>
                  <a:pt x="101" y="78"/>
                  <a:pt x="101" y="78"/>
                </a:cubicBezTo>
                <a:cubicBezTo>
                  <a:pt x="101" y="70"/>
                  <a:pt x="101" y="70"/>
                  <a:pt x="101" y="70"/>
                </a:cubicBezTo>
                <a:cubicBezTo>
                  <a:pt x="106" y="70"/>
                  <a:pt x="106" y="70"/>
                  <a:pt x="106" y="70"/>
                </a:cubicBezTo>
                <a:lnTo>
                  <a:pt x="106" y="7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4288633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a:xfrm>
            <a:off x="1548540" y="579283"/>
            <a:ext cx="7239325" cy="646331"/>
          </a:xfrm>
          <a:prstGeom prst="rect">
            <a:avLst/>
          </a:prstGeom>
        </p:spPr>
        <p:txBody>
          <a:bodyPr wrap="square">
            <a:spAutoFit/>
          </a:bodyPr>
          <a:lstStyle/>
          <a:p>
            <a:r>
              <a:rPr lang="en-GB" sz="3600" b="1" dirty="0">
                <a:solidFill>
                  <a:srgbClr val="E44802"/>
                </a:solidFill>
                <a:latin typeface="Garamond" panose="02020404030301010803" pitchFamily="18" charset="0"/>
                <a:ea typeface="Times New Roman" panose="02020603050405020304" pitchFamily="18" charset="0"/>
                <a:cs typeface="Times New Roman" panose="02020603050405020304" pitchFamily="18" charset="0"/>
              </a:rPr>
              <a:t>Limited resources for transposition</a:t>
            </a:r>
            <a:endParaRPr lang="en-US" sz="3600" b="1" dirty="0">
              <a:solidFill>
                <a:srgbClr val="E44802"/>
              </a:solidFill>
            </a:endParaRPr>
          </a:p>
        </p:txBody>
      </p:sp>
      <p:grpSp>
        <p:nvGrpSpPr>
          <p:cNvPr id="24" name="Gruppieren 23"/>
          <p:cNvGrpSpPr/>
          <p:nvPr/>
        </p:nvGrpSpPr>
        <p:grpSpPr>
          <a:xfrm>
            <a:off x="731355" y="331135"/>
            <a:ext cx="754033" cy="754033"/>
            <a:chOff x="808852" y="3158037"/>
            <a:chExt cx="1440000" cy="1440000"/>
          </a:xfrm>
          <a:solidFill>
            <a:srgbClr val="E44802"/>
          </a:solidFill>
        </p:grpSpPr>
        <p:sp>
          <p:nvSpPr>
            <p:cNvPr id="25" name="Rechteck 24"/>
            <p:cNvSpPr/>
            <p:nvPr/>
          </p:nvSpPr>
          <p:spPr>
            <a:xfrm>
              <a:off x="808852" y="3158037"/>
              <a:ext cx="1440000" cy="1440000"/>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6" name="Graphic 15" descr="Coins with solid fill">
              <a:hlinkClick r:id="" action="ppaction://noaction"/>
              <a:extLst>
                <a:ext uri="{FF2B5EF4-FFF2-40B4-BE49-F238E27FC236}">
                  <a16:creationId xmlns:a16="http://schemas.microsoft.com/office/drawing/2014/main" id="{EB54AC91-4AE8-4C0C-AE31-3F4526EAEC2B}"/>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982184" y="3343248"/>
              <a:ext cx="1128030" cy="1111274"/>
            </a:xfrm>
            <a:prstGeom prst="rect">
              <a:avLst/>
            </a:prstGeom>
            <a:grpFill/>
          </p:spPr>
        </p:pic>
      </p:grpSp>
      <p:sp>
        <p:nvSpPr>
          <p:cNvPr id="52" name="Titel 1"/>
          <p:cNvSpPr txBox="1">
            <a:spLocks/>
          </p:cNvSpPr>
          <p:nvPr/>
        </p:nvSpPr>
        <p:spPr>
          <a:xfrm>
            <a:off x="154003" y="626657"/>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8000" b="1" dirty="0">
                <a:solidFill>
                  <a:srgbClr val="E44802"/>
                </a:solidFill>
              </a:rPr>
              <a:t>1</a:t>
            </a:r>
            <a:endParaRPr lang="en-US" sz="8000" b="1" dirty="0">
              <a:solidFill>
                <a:srgbClr val="E44802"/>
              </a:solidFill>
            </a:endParaRPr>
          </a:p>
        </p:txBody>
      </p:sp>
      <p:sp>
        <p:nvSpPr>
          <p:cNvPr id="63" name="Inhaltsplatzhalter 8"/>
          <p:cNvSpPr txBox="1">
            <a:spLocks/>
          </p:cNvSpPr>
          <p:nvPr/>
        </p:nvSpPr>
        <p:spPr>
          <a:xfrm>
            <a:off x="192503" y="1238908"/>
            <a:ext cx="8431732" cy="1201255"/>
          </a:xfrm>
          <a:prstGeom prst="rect">
            <a:avLst/>
          </a:prstGeom>
        </p:spPr>
        <p:txBody>
          <a:bodyPr vert="horz" lIns="91440" tIns="45720" rIns="91440" bIns="45720" rtlCol="0">
            <a:normAutofit/>
          </a:bodyPr>
          <a:lstStyle>
            <a:lvl1pPr marL="0" indent="0" algn="l" defTabSz="1280160" rtl="0" eaLnBrk="1" latinLnBrk="0" hangingPunct="1">
              <a:lnSpc>
                <a:spcPct val="90000"/>
              </a:lnSpc>
              <a:spcBef>
                <a:spcPts val="1400"/>
              </a:spcBef>
              <a:buFont typeface="Arial" panose="020B0604020202020204" pitchFamily="34" charset="0"/>
              <a:buNone/>
              <a:defRPr sz="2000" b="0" kern="1200">
                <a:solidFill>
                  <a:schemeClr val="accent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marR="0" lvl="0" indent="0" defTabSz="1280160" rtl="0" eaLnBrk="1" fontAlgn="auto" latinLnBrk="0" hangingPunct="1">
              <a:lnSpc>
                <a:spcPct val="90000"/>
              </a:lnSpc>
              <a:spcBef>
                <a:spcPts val="1400"/>
              </a:spcBef>
              <a:spcAft>
                <a:spcPts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E44802"/>
                </a:solidFill>
                <a:effectLst/>
                <a:uLnTx/>
                <a:uFillTx/>
                <a:latin typeface="Garamond"/>
                <a:ea typeface="+mn-ea"/>
                <a:cs typeface="+mn-cs"/>
              </a:rPr>
              <a:t>Costs for NAs due to the transposition of Article 8 of the EED can generally include initialization and reoccurring costs and effort. There tends to be a trade-off between both types of costs that, among others, depends on country-specific factors such as the number of obligated companies.</a:t>
            </a:r>
            <a:endParaRPr kumimoji="0" lang="en-US" sz="1400" b="0" i="0" u="none" strike="noStrike" kern="1200" cap="none" spc="0" normalizeH="0" baseline="0" noProof="0" dirty="0">
              <a:ln>
                <a:noFill/>
              </a:ln>
              <a:solidFill>
                <a:srgbClr val="E44802"/>
              </a:solidFill>
              <a:effectLst/>
              <a:uLnTx/>
              <a:uFillTx/>
              <a:latin typeface="Garamond"/>
              <a:ea typeface="+mn-ea"/>
              <a:cs typeface="+mn-cs"/>
            </a:endParaRPr>
          </a:p>
        </p:txBody>
      </p:sp>
      <p:grpSp>
        <p:nvGrpSpPr>
          <p:cNvPr id="4" name="Gruppieren 3"/>
          <p:cNvGrpSpPr/>
          <p:nvPr/>
        </p:nvGrpSpPr>
        <p:grpSpPr>
          <a:xfrm>
            <a:off x="342425" y="2071193"/>
            <a:ext cx="2818347" cy="2222708"/>
            <a:chOff x="5316243" y="1275115"/>
            <a:chExt cx="3827757" cy="3018786"/>
          </a:xfrm>
        </p:grpSpPr>
        <p:sp>
          <p:nvSpPr>
            <p:cNvPr id="73" name="Inhaltsplatzhalter 3"/>
            <p:cNvSpPr txBox="1">
              <a:spLocks/>
            </p:cNvSpPr>
            <p:nvPr/>
          </p:nvSpPr>
          <p:spPr>
            <a:xfrm>
              <a:off x="5316243" y="1329300"/>
              <a:ext cx="3600001" cy="2529205"/>
            </a:xfrm>
            <a:prstGeom prst="rect">
              <a:avLst/>
            </a:prstGeom>
          </p:spPr>
          <p:txBody>
            <a:bodyPr vert="horz" lIns="180000" tIns="144000" rIns="180000" bIns="144000" rtlCol="0">
              <a:normAutofit fontScale="77500" lnSpcReduction="20000"/>
            </a:bodyPr>
            <a:lstStyle>
              <a:lvl1pPr marL="0" indent="0" algn="l" defTabSz="1280160" rtl="0" eaLnBrk="1" latinLnBrk="0" hangingPunct="1">
                <a:lnSpc>
                  <a:spcPct val="90000"/>
                </a:lnSpc>
                <a:spcBef>
                  <a:spcPts val="1400"/>
                </a:spcBef>
                <a:buFont typeface="Arial" panose="020B0604020202020204" pitchFamily="34" charset="0"/>
                <a:buNone/>
                <a:defRPr sz="1200" kern="1200">
                  <a:solidFill>
                    <a:schemeClr val="tx1"/>
                  </a:solidFill>
                  <a:latin typeface="+mn-lt"/>
                  <a:ea typeface="+mn-ea"/>
                  <a:cs typeface="+mn-cs"/>
                </a:defRPr>
              </a:lvl1pPr>
              <a:lvl2pPr marL="640080" indent="0" algn="l" defTabSz="1280160" rtl="0" eaLnBrk="1" latinLnBrk="0" hangingPunct="1">
                <a:lnSpc>
                  <a:spcPct val="90000"/>
                </a:lnSpc>
                <a:spcBef>
                  <a:spcPts val="700"/>
                </a:spcBef>
                <a:buFont typeface="Arial" panose="020B0604020202020204" pitchFamily="34" charset="0"/>
                <a:buNone/>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smtClean="0">
                  <a:ln>
                    <a:noFill/>
                  </a:ln>
                  <a:solidFill>
                    <a:srgbClr val="525252"/>
                  </a:solidFill>
                  <a:effectLst/>
                  <a:uLnTx/>
                  <a:uFillTx/>
                  <a:latin typeface="Garamond"/>
                  <a:ea typeface="+mn-ea"/>
                  <a:cs typeface="+mn-cs"/>
                </a:rPr>
                <a:t>Reducing reoccurring costs by </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smtClean="0">
                  <a:ln>
                    <a:noFill/>
                  </a:ln>
                  <a:solidFill>
                    <a:srgbClr val="525252"/>
                  </a:solidFill>
                  <a:effectLst/>
                  <a:uLnTx/>
                  <a:uFillTx/>
                  <a:latin typeface="Garamond"/>
                  <a:ea typeface="+mn-ea"/>
                  <a:cs typeface="+mn-cs"/>
                </a:rPr>
                <a:t>automating the audit submission process</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1" i="0" u="none" strike="noStrike" kern="1200" cap="none" spc="0" normalizeH="0" baseline="0" noProof="0" smtClean="0">
                <a:ln>
                  <a:noFill/>
                </a:ln>
                <a:solidFill>
                  <a:srgbClr val="EE7F35"/>
                </a:solidFill>
                <a:effectLst/>
                <a:uLnTx/>
                <a:uFillTx/>
                <a:latin typeface="Garamond"/>
                <a:ea typeface="+mn-ea"/>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smtClean="0">
                  <a:ln>
                    <a:noFill/>
                  </a:ln>
                  <a:solidFill>
                    <a:prstClr val="black"/>
                  </a:solidFill>
                  <a:effectLst/>
                  <a:uLnTx/>
                  <a:uFillTx/>
                  <a:latin typeface="Garamond"/>
                  <a:ea typeface="+mn-ea"/>
                  <a:cs typeface="+mn-cs"/>
                </a:rPr>
                <a:t>In Austria, companies or auditors have to report the fulfilment of the audit obligation via the business service portal (USP). The USP comprises over 50 E-government services. For the energy audit obligation, a dedicated section was included in the USP called “</a:t>
              </a:r>
              <a:r>
                <a:rPr kumimoji="0" lang="en-US" sz="1200" b="0" i="0" u="none" strike="noStrike" kern="1200" cap="none" spc="0" normalizeH="0" baseline="0" noProof="0" smtClean="0">
                  <a:ln>
                    <a:noFill/>
                  </a:ln>
                  <a:solidFill>
                    <a:sysClr val="windowText" lastClr="000000"/>
                  </a:solidFill>
                  <a:effectLst/>
                  <a:uLnTx/>
                  <a:uFillTx/>
                  <a:latin typeface="Garamond"/>
                  <a:ea typeface="+mn-ea"/>
                  <a:cs typeface="+mn-cs"/>
                </a:rPr>
                <a:t>Application to the Energy Efficiency Act”</a:t>
              </a:r>
              <a:r>
                <a:rPr kumimoji="0" lang="en-GB" sz="1200" b="0" i="0" u="none" strike="noStrike" kern="1200" cap="none" spc="0" normalizeH="0" baseline="0" noProof="0" smtClean="0">
                  <a:ln>
                    <a:noFill/>
                  </a:ln>
                  <a:solidFill>
                    <a:prstClr val="black"/>
                  </a:solidFill>
                  <a:effectLst/>
                  <a:uLnTx/>
                  <a:uFillTx/>
                  <a:latin typeface="Garamond"/>
                  <a:ea typeface="+mn-ea"/>
                  <a:cs typeface="+mn-cs"/>
                </a:rPr>
                <a:t>. Access to this section is granted by the national monitoring agency</a:t>
              </a:r>
              <a:r>
                <a:rPr kumimoji="0" lang="de-DE" sz="1200" b="0" i="0" u="none" strike="noStrike" kern="1200" cap="none" spc="0" normalizeH="0" baseline="0" noProof="0" smtClean="0">
                  <a:ln>
                    <a:noFill/>
                  </a:ln>
                  <a:solidFill>
                    <a:prstClr val="black"/>
                  </a:solidFill>
                  <a:effectLst/>
                  <a:uLnTx/>
                  <a:uFillTx/>
                  <a:latin typeface="Garamond"/>
                  <a:ea typeface="+mn-ea"/>
                  <a:cs typeface="+mn-cs"/>
                </a:rPr>
                <a:t>.</a:t>
              </a:r>
              <a:endParaRPr kumimoji="0" lang="de-DE" sz="1200" b="1" i="0" u="none" strike="noStrike" kern="1200" cap="none" spc="0" normalizeH="0" baseline="0" noProof="0" smtClean="0">
                <a:ln>
                  <a:noFill/>
                </a:ln>
                <a:solidFill>
                  <a:srgbClr val="EE7F35"/>
                </a:solidFill>
                <a:effectLst/>
                <a:uLnTx/>
                <a:uFillTx/>
                <a:latin typeface="Garamond"/>
                <a:ea typeface="+mn-ea"/>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EE7F35"/>
                </a:solidFill>
                <a:effectLst/>
                <a:uLnTx/>
                <a:uFillTx/>
                <a:latin typeface="Garamond"/>
                <a:ea typeface="+mn-ea"/>
                <a:cs typeface="+mn-cs"/>
              </a:endParaRPr>
            </a:p>
          </p:txBody>
        </p:sp>
        <p:sp>
          <p:nvSpPr>
            <p:cNvPr id="74" name="Abgerundetes Rechteck 73"/>
            <p:cNvSpPr/>
            <p:nvPr/>
          </p:nvSpPr>
          <p:spPr>
            <a:xfrm>
              <a:off x="5316244" y="1275115"/>
              <a:ext cx="3600000" cy="2921586"/>
            </a:xfrm>
            <a:prstGeom prst="roundRect">
              <a:avLst>
                <a:gd name="adj" fmla="val 10738"/>
              </a:avLst>
            </a:prstGeom>
            <a:noFill/>
            <a:ln w="28575" cap="flat" cmpd="sng" algn="ctr">
              <a:solidFill>
                <a:srgbClr val="A6A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grpSp>
          <p:nvGrpSpPr>
            <p:cNvPr id="75" name="Gruppieren 74"/>
            <p:cNvGrpSpPr/>
            <p:nvPr/>
          </p:nvGrpSpPr>
          <p:grpSpPr>
            <a:xfrm>
              <a:off x="5534085" y="3724762"/>
              <a:ext cx="326443" cy="326443"/>
              <a:chOff x="8804857" y="5009287"/>
              <a:chExt cx="396294" cy="396294"/>
            </a:xfrm>
          </p:grpSpPr>
          <p:sp>
            <p:nvSpPr>
              <p:cNvPr id="76" name="Ellipse 75"/>
              <p:cNvSpPr/>
              <p:nvPr/>
            </p:nvSpPr>
            <p:spPr>
              <a:xfrm>
                <a:off x="8804857" y="5009287"/>
                <a:ext cx="396294" cy="396294"/>
              </a:xfrm>
              <a:prstGeom prst="ellipse">
                <a:avLst/>
              </a:prstGeom>
              <a:solidFill>
                <a:srgbClr val="0080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pic>
            <p:nvPicPr>
              <p:cNvPr id="77" name="Graphic 5" descr="Internet with solid fill">
                <a:hlinkClick r:id="rId5"/>
                <a:extLst>
                  <a:ext uri="{FF2B5EF4-FFF2-40B4-BE49-F238E27FC236}">
                    <a16:creationId xmlns:a16="http://schemas.microsoft.com/office/drawing/2014/main" id="{809274A8-CC9C-4990-AB18-803F10AA376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843639" y="5051093"/>
                <a:ext cx="313436" cy="312682"/>
              </a:xfrm>
              <a:prstGeom prst="rect">
                <a:avLst/>
              </a:prstGeom>
            </p:spPr>
          </p:pic>
        </p:grpSp>
        <p:sp>
          <p:nvSpPr>
            <p:cNvPr id="78" name="Rechteck 77"/>
            <p:cNvSpPr/>
            <p:nvPr/>
          </p:nvSpPr>
          <p:spPr>
            <a:xfrm>
              <a:off x="5856167" y="3748104"/>
              <a:ext cx="1759969"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0" i="1" u="none" strike="noStrike" kern="0" cap="none" spc="0" normalizeH="0" baseline="0" noProof="0" dirty="0">
                  <a:ln>
                    <a:noFill/>
                  </a:ln>
                  <a:solidFill>
                    <a:srgbClr val="525252"/>
                  </a:solidFill>
                  <a:effectLst/>
                  <a:uLnTx/>
                  <a:uFillTx/>
                </a:rPr>
                <a:t>Business </a:t>
              </a:r>
              <a:r>
                <a:rPr kumimoji="0" lang="en-US" sz="1200" b="0" i="1" u="none" strike="noStrike" kern="0" cap="none" spc="0" normalizeH="0" baseline="0" noProof="0" dirty="0">
                  <a:ln>
                    <a:noFill/>
                  </a:ln>
                  <a:solidFill>
                    <a:srgbClr val="525252"/>
                  </a:solidFill>
                  <a:effectLst/>
                  <a:uLnTx/>
                  <a:uFillTx/>
                </a:rPr>
                <a:t>service portal Austria</a:t>
              </a:r>
              <a:endParaRPr kumimoji="0" lang="de-DE" sz="1200" b="0" i="1" u="none" strike="noStrike" kern="0" cap="none" spc="0" normalizeH="0" baseline="0" noProof="0" dirty="0">
                <a:ln>
                  <a:noFill/>
                </a:ln>
                <a:solidFill>
                  <a:srgbClr val="525252"/>
                </a:solidFill>
                <a:effectLst/>
                <a:uLnTx/>
                <a:uFillTx/>
              </a:endParaRPr>
            </a:p>
          </p:txBody>
        </p:sp>
        <p:grpSp>
          <p:nvGrpSpPr>
            <p:cNvPr id="79" name="Gruppieren 78"/>
            <p:cNvGrpSpPr/>
            <p:nvPr/>
          </p:nvGrpSpPr>
          <p:grpSpPr>
            <a:xfrm>
              <a:off x="8268312" y="3557656"/>
              <a:ext cx="875688" cy="736245"/>
              <a:chOff x="11702056" y="4313923"/>
              <a:chExt cx="875688" cy="736245"/>
            </a:xfrm>
          </p:grpSpPr>
          <p:sp>
            <p:nvSpPr>
              <p:cNvPr id="80" name="Rechteck 79"/>
              <p:cNvSpPr/>
              <p:nvPr/>
            </p:nvSpPr>
            <p:spPr>
              <a:xfrm>
                <a:off x="11902339" y="4483517"/>
                <a:ext cx="675405" cy="56665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pic>
            <p:nvPicPr>
              <p:cNvPr id="81" name="Graphic 5" descr="Map with pin with solid fill">
                <a:extLst>
                  <a:ext uri="{FF2B5EF4-FFF2-40B4-BE49-F238E27FC236}">
                    <a16:creationId xmlns:a16="http://schemas.microsoft.com/office/drawing/2014/main" id="{7B0B8498-4619-489A-9B33-56C92CB6497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1702056" y="4313923"/>
                <a:ext cx="708993" cy="701330"/>
              </a:xfrm>
              <a:prstGeom prst="rect">
                <a:avLst/>
              </a:prstGeom>
            </p:spPr>
          </p:pic>
        </p:grpSp>
      </p:grpSp>
      <p:sp>
        <p:nvSpPr>
          <p:cNvPr id="106" name="Rechteck 105"/>
          <p:cNvSpPr/>
          <p:nvPr/>
        </p:nvSpPr>
        <p:spPr>
          <a:xfrm>
            <a:off x="3282324" y="2232250"/>
            <a:ext cx="2944591" cy="338554"/>
          </a:xfrm>
          <a:prstGeom prst="rect">
            <a:avLst/>
          </a:prstGeom>
        </p:spPr>
        <p:txBody>
          <a:bodyPr wrap="square">
            <a:spAutoFit/>
          </a:bodyPr>
          <a:lstStyle/>
          <a:p>
            <a:pPr algn="ctr"/>
            <a:r>
              <a:rPr lang="en-US" sz="1600" b="1" dirty="0" err="1" smtClean="0"/>
              <a:t>Businessplatform</a:t>
            </a:r>
            <a:r>
              <a:rPr lang="en-US" sz="1600" b="1" dirty="0" smtClean="0"/>
              <a:t> Austria (USP) </a:t>
            </a:r>
          </a:p>
        </p:txBody>
      </p:sp>
      <p:pic>
        <p:nvPicPr>
          <p:cNvPr id="107" name="Grafik 106"/>
          <p:cNvPicPr>
            <a:picLocks noChangeAspect="1"/>
          </p:cNvPicPr>
          <p:nvPr/>
        </p:nvPicPr>
        <p:blipFill>
          <a:blip r:embed="rId10"/>
          <a:stretch>
            <a:fillRect/>
          </a:stretch>
        </p:blipFill>
        <p:spPr>
          <a:xfrm>
            <a:off x="3616694" y="2707221"/>
            <a:ext cx="2306583" cy="1184814"/>
          </a:xfrm>
          <a:prstGeom prst="rect">
            <a:avLst/>
          </a:prstGeom>
          <a:ln w="3175">
            <a:solidFill>
              <a:srgbClr val="7F7F7F"/>
            </a:solidFill>
          </a:ln>
          <a:effectLst>
            <a:outerShdw blurRad="50800" dist="38100" dir="2700000" algn="tl" rotWithShape="0">
              <a:prstClr val="black">
                <a:alpha val="40000"/>
              </a:prstClr>
            </a:outerShdw>
          </a:effectLst>
        </p:spPr>
      </p:pic>
      <p:pic>
        <p:nvPicPr>
          <p:cNvPr id="108" name="Grafik 107"/>
          <p:cNvPicPr>
            <a:picLocks noChangeAspect="1"/>
          </p:cNvPicPr>
          <p:nvPr/>
        </p:nvPicPr>
        <p:blipFill>
          <a:blip r:embed="rId11"/>
          <a:stretch>
            <a:fillRect/>
          </a:stretch>
        </p:blipFill>
        <p:spPr>
          <a:xfrm>
            <a:off x="6435144" y="2705809"/>
            <a:ext cx="2476725" cy="1200454"/>
          </a:xfrm>
          <a:prstGeom prst="rect">
            <a:avLst/>
          </a:prstGeom>
          <a:ln w="3175">
            <a:solidFill>
              <a:srgbClr val="7F7F7F"/>
            </a:solidFill>
          </a:ln>
          <a:effectLst>
            <a:outerShdw blurRad="50800" dist="38100" dir="2700000" algn="tl" rotWithShape="0">
              <a:prstClr val="black">
                <a:alpha val="40000"/>
              </a:prstClr>
            </a:outerShdw>
          </a:effectLst>
        </p:spPr>
      </p:pic>
      <p:sp>
        <p:nvSpPr>
          <p:cNvPr id="109" name="Rechteck 108"/>
          <p:cNvSpPr/>
          <p:nvPr/>
        </p:nvSpPr>
        <p:spPr>
          <a:xfrm>
            <a:off x="6379200" y="2232250"/>
            <a:ext cx="2408665" cy="338554"/>
          </a:xfrm>
          <a:prstGeom prst="rect">
            <a:avLst/>
          </a:prstGeom>
        </p:spPr>
        <p:txBody>
          <a:bodyPr wrap="square">
            <a:spAutoFit/>
          </a:bodyPr>
          <a:lstStyle/>
          <a:p>
            <a:pPr algn="ctr"/>
            <a:r>
              <a:rPr lang="en-US" sz="1600" b="1" dirty="0" smtClean="0"/>
              <a:t>Online form Germany </a:t>
            </a:r>
          </a:p>
        </p:txBody>
      </p:sp>
      <p:sp>
        <p:nvSpPr>
          <p:cNvPr id="110" name="Rechteck 109"/>
          <p:cNvSpPr/>
          <p:nvPr/>
        </p:nvSpPr>
        <p:spPr>
          <a:xfrm>
            <a:off x="6386286" y="3893242"/>
            <a:ext cx="1705916" cy="215444"/>
          </a:xfrm>
          <a:prstGeom prst="rect">
            <a:avLst/>
          </a:prstGeom>
        </p:spPr>
        <p:txBody>
          <a:bodyPr wrap="none">
            <a:spAutoFit/>
          </a:bodyPr>
          <a:lstStyle/>
          <a:p>
            <a:pPr algn="ctr"/>
            <a:r>
              <a:rPr lang="en-US" sz="800" dirty="0" smtClean="0">
                <a:hlinkClick r:id="rId12"/>
              </a:rPr>
              <a:t>https://fms.bafa.de/BafaFrame/orea</a:t>
            </a:r>
            <a:r>
              <a:rPr lang="en-US" sz="800" dirty="0" smtClean="0"/>
              <a:t> </a:t>
            </a:r>
            <a:endParaRPr lang="en-US" sz="800" dirty="0"/>
          </a:p>
        </p:txBody>
      </p:sp>
      <p:sp>
        <p:nvSpPr>
          <p:cNvPr id="111" name="Rechteck 110"/>
          <p:cNvSpPr/>
          <p:nvPr/>
        </p:nvSpPr>
        <p:spPr>
          <a:xfrm>
            <a:off x="3544044" y="3906263"/>
            <a:ext cx="1170512" cy="215444"/>
          </a:xfrm>
          <a:prstGeom prst="rect">
            <a:avLst/>
          </a:prstGeom>
        </p:spPr>
        <p:txBody>
          <a:bodyPr wrap="none">
            <a:spAutoFit/>
          </a:bodyPr>
          <a:lstStyle/>
          <a:p>
            <a:pPr algn="ctr"/>
            <a:r>
              <a:rPr lang="en-US" sz="800" dirty="0" smtClean="0">
                <a:hlinkClick r:id="rId13"/>
              </a:rPr>
              <a:t>https://www.usp.gv.at/</a:t>
            </a:r>
            <a:r>
              <a:rPr lang="en-US" sz="800" dirty="0" smtClean="0"/>
              <a:t> </a:t>
            </a:r>
            <a:endParaRPr lang="en-US" sz="800" dirty="0"/>
          </a:p>
        </p:txBody>
      </p:sp>
    </p:spTree>
    <p:extLst>
      <p:ext uri="{BB962C8B-B14F-4D97-AF65-F5344CB8AC3E}">
        <p14:creationId xmlns:p14="http://schemas.microsoft.com/office/powerpoint/2010/main" val="3172294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63133" y="3140178"/>
            <a:ext cx="9375820" cy="205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1"/>
              </a:solidFill>
            </a:endParaRPr>
          </a:p>
        </p:txBody>
      </p:sp>
      <p:sp>
        <p:nvSpPr>
          <p:cNvPr id="12" name="Rechteck 11"/>
          <p:cNvSpPr/>
          <p:nvPr/>
        </p:nvSpPr>
        <p:spPr>
          <a:xfrm>
            <a:off x="-163132" y="1553592"/>
            <a:ext cx="9375819" cy="2057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itel 1"/>
          <p:cNvSpPr txBox="1">
            <a:spLocks/>
          </p:cNvSpPr>
          <p:nvPr/>
        </p:nvSpPr>
        <p:spPr>
          <a:xfrm>
            <a:off x="1577324" y="1511580"/>
            <a:ext cx="1307064" cy="303162"/>
          </a:xfrm>
          <a:prstGeom prst="rect">
            <a:avLst/>
          </a:prstGeom>
          <a:no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non-SMEs</a:t>
            </a:r>
            <a:endParaRPr lang="en-US" sz="1050" b="1" dirty="0">
              <a:solidFill>
                <a:schemeClr val="bg1"/>
              </a:solidFill>
            </a:endParaRPr>
          </a:p>
        </p:txBody>
      </p:sp>
      <p:sp>
        <p:nvSpPr>
          <p:cNvPr id="14" name="Rechteck 13"/>
          <p:cNvSpPr/>
          <p:nvPr/>
        </p:nvSpPr>
        <p:spPr>
          <a:xfrm>
            <a:off x="3814585" y="1995186"/>
            <a:ext cx="754033" cy="415498"/>
          </a:xfrm>
          <a:prstGeom prst="rect">
            <a:avLst/>
          </a:prstGeom>
        </p:spPr>
        <p:txBody>
          <a:bodyPr wrap="square">
            <a:spAutoFit/>
          </a:bodyPr>
          <a:lstStyle/>
          <a:p>
            <a:pPr algn="r"/>
            <a:r>
              <a:rPr lang="en-GB" sz="700" b="1" dirty="0">
                <a:solidFill>
                  <a:srgbClr val="F1B803"/>
                </a:solidFill>
              </a:rPr>
              <a:t>Identification of obligated companies</a:t>
            </a:r>
            <a:endParaRPr lang="en-US" sz="700" b="1" dirty="0">
              <a:solidFill>
                <a:srgbClr val="F1B803"/>
              </a:solidFill>
            </a:endParaRPr>
          </a:p>
        </p:txBody>
      </p:sp>
      <p:sp>
        <p:nvSpPr>
          <p:cNvPr id="15" name="Rechteck 14"/>
          <p:cNvSpPr/>
          <p:nvPr/>
        </p:nvSpPr>
        <p:spPr>
          <a:xfrm>
            <a:off x="2910097" y="1989374"/>
            <a:ext cx="754033" cy="415498"/>
          </a:xfrm>
          <a:prstGeom prst="rect">
            <a:avLst/>
          </a:prstGeom>
        </p:spPr>
        <p:txBody>
          <a:bodyPr wrap="square">
            <a:spAutoFit/>
          </a:bodyPr>
          <a:lstStyle/>
          <a:p>
            <a:pPr algn="r"/>
            <a:r>
              <a:rPr lang="en-GB" sz="700" b="1" dirty="0">
                <a:solidFill>
                  <a:srgbClr val="E44802"/>
                </a:solidFill>
                <a:latin typeface="Garamond" panose="02020404030301010803" pitchFamily="18" charset="0"/>
                <a:ea typeface="Times New Roman" panose="02020603050405020304" pitchFamily="18" charset="0"/>
                <a:cs typeface="Times New Roman" panose="02020603050405020304" pitchFamily="18" charset="0"/>
              </a:rPr>
              <a:t>Limited resources for transposition</a:t>
            </a:r>
            <a:endParaRPr lang="en-US" sz="700" b="1" dirty="0">
              <a:solidFill>
                <a:srgbClr val="E44802"/>
              </a:solidFill>
            </a:endParaRPr>
          </a:p>
        </p:txBody>
      </p:sp>
      <p:sp>
        <p:nvSpPr>
          <p:cNvPr id="16" name="Rechteck 15"/>
          <p:cNvSpPr/>
          <p:nvPr/>
        </p:nvSpPr>
        <p:spPr>
          <a:xfrm>
            <a:off x="4732205" y="2001650"/>
            <a:ext cx="754033" cy="307777"/>
          </a:xfrm>
          <a:prstGeom prst="rect">
            <a:avLst/>
          </a:prstGeom>
        </p:spPr>
        <p:txBody>
          <a:bodyPr wrap="square">
            <a:spAutoFit/>
          </a:bodyPr>
          <a:lstStyle/>
          <a:p>
            <a:pPr algn="r"/>
            <a:r>
              <a:rPr lang="en-GB" sz="700" b="1" dirty="0">
                <a:solidFill>
                  <a:srgbClr val="E5243B"/>
                </a:solidFill>
                <a:latin typeface="Garamond" panose="02020404030301010803" pitchFamily="18" charset="0"/>
                <a:ea typeface="Times New Roman" panose="02020603050405020304" pitchFamily="18" charset="0"/>
                <a:cs typeface="Times New Roman" panose="02020603050405020304" pitchFamily="18" charset="0"/>
              </a:rPr>
              <a:t>Ensuring compliance</a:t>
            </a:r>
            <a:endParaRPr lang="en-US" sz="700" b="1" dirty="0">
              <a:solidFill>
                <a:srgbClr val="E5243B"/>
              </a:solidFill>
            </a:endParaRPr>
          </a:p>
        </p:txBody>
      </p:sp>
      <p:sp>
        <p:nvSpPr>
          <p:cNvPr id="17" name="Rechteck 16"/>
          <p:cNvSpPr/>
          <p:nvPr/>
        </p:nvSpPr>
        <p:spPr>
          <a:xfrm>
            <a:off x="5642766" y="2001650"/>
            <a:ext cx="754033" cy="307777"/>
          </a:xfrm>
          <a:prstGeom prst="rect">
            <a:avLst/>
          </a:prstGeom>
        </p:spPr>
        <p:txBody>
          <a:bodyPr wrap="square">
            <a:spAutoFit/>
          </a:bodyPr>
          <a:lstStyle/>
          <a:p>
            <a:pPr algn="r"/>
            <a:r>
              <a:rPr lang="en-GB" sz="700" b="1" dirty="0">
                <a:solidFill>
                  <a:srgbClr val="00689D"/>
                </a:solidFill>
                <a:latin typeface="Garamond" panose="02020404030301010803" pitchFamily="18" charset="0"/>
                <a:ea typeface="Times New Roman" panose="02020603050405020304" pitchFamily="18" charset="0"/>
                <a:cs typeface="Times New Roman" panose="02020603050405020304" pitchFamily="18" charset="0"/>
              </a:rPr>
              <a:t>Quality of audits</a:t>
            </a:r>
            <a:endParaRPr lang="en-US" sz="700" b="1" dirty="0">
              <a:solidFill>
                <a:srgbClr val="00689D"/>
              </a:solidFill>
            </a:endParaRPr>
          </a:p>
        </p:txBody>
      </p:sp>
      <p:sp>
        <p:nvSpPr>
          <p:cNvPr id="18" name="Rechteck 17"/>
          <p:cNvSpPr/>
          <p:nvPr/>
        </p:nvSpPr>
        <p:spPr>
          <a:xfrm>
            <a:off x="6428246" y="2001650"/>
            <a:ext cx="904392" cy="415498"/>
          </a:xfrm>
          <a:prstGeom prst="rect">
            <a:avLst/>
          </a:prstGeom>
        </p:spPr>
        <p:txBody>
          <a:bodyPr wrap="square">
            <a:spAutoFit/>
          </a:bodyPr>
          <a:lstStyle/>
          <a:p>
            <a:pPr algn="r"/>
            <a:r>
              <a:rPr lang="en-GB" sz="700" b="1" dirty="0">
                <a:solidFill>
                  <a:srgbClr val="BF8B2E"/>
                </a:solidFill>
                <a:latin typeface="Garamond" panose="02020404030301010803" pitchFamily="18" charset="0"/>
                <a:ea typeface="Times New Roman" panose="02020603050405020304" pitchFamily="18" charset="0"/>
                <a:cs typeface="Times New Roman" panose="02020603050405020304" pitchFamily="18" charset="0"/>
              </a:rPr>
              <a:t>Compromise between reporting and monitoring</a:t>
            </a:r>
            <a:endParaRPr lang="en-US" sz="700" b="1" dirty="0">
              <a:solidFill>
                <a:srgbClr val="BF8B2E"/>
              </a:solidFill>
            </a:endParaRPr>
          </a:p>
        </p:txBody>
      </p:sp>
      <p:sp>
        <p:nvSpPr>
          <p:cNvPr id="19" name="Rechteck 18"/>
          <p:cNvSpPr/>
          <p:nvPr/>
        </p:nvSpPr>
        <p:spPr>
          <a:xfrm>
            <a:off x="7475275" y="2001650"/>
            <a:ext cx="754033" cy="415498"/>
          </a:xfrm>
          <a:prstGeom prst="rect">
            <a:avLst/>
          </a:prstGeom>
        </p:spPr>
        <p:txBody>
          <a:bodyPr wrap="square">
            <a:spAutoFit/>
          </a:bodyPr>
          <a:lstStyle/>
          <a:p>
            <a:pPr algn="r"/>
            <a:r>
              <a:rPr lang="en-GB" sz="7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Enhancing the uptake of measures</a:t>
            </a:r>
            <a:endParaRPr lang="en-US" sz="700" b="1" dirty="0">
              <a:solidFill>
                <a:schemeClr val="accent1"/>
              </a:solidFill>
            </a:endParaRPr>
          </a:p>
        </p:txBody>
      </p:sp>
      <p:sp>
        <p:nvSpPr>
          <p:cNvPr id="20" name="Rechteck 19"/>
          <p:cNvSpPr/>
          <p:nvPr/>
        </p:nvSpPr>
        <p:spPr>
          <a:xfrm>
            <a:off x="2893201" y="3588684"/>
            <a:ext cx="754033" cy="415498"/>
          </a:xfrm>
          <a:prstGeom prst="rect">
            <a:avLst/>
          </a:prstGeom>
        </p:spPr>
        <p:txBody>
          <a:bodyPr wrap="square">
            <a:spAutoFit/>
          </a:bodyPr>
          <a:lstStyle/>
          <a:p>
            <a:pPr algn="r"/>
            <a:r>
              <a:rPr lang="en-GB" sz="700" b="1" dirty="0">
                <a:solidFill>
                  <a:srgbClr val="19486A"/>
                </a:solidFill>
                <a:latin typeface="Garamond" panose="02020404030301010803" pitchFamily="18" charset="0"/>
                <a:ea typeface="Times New Roman" panose="02020603050405020304" pitchFamily="18" charset="0"/>
                <a:cs typeface="Times New Roman" panose="02020603050405020304" pitchFamily="18" charset="0"/>
              </a:rPr>
              <a:t>Creation of support mechanisms</a:t>
            </a:r>
            <a:endParaRPr lang="en-US" sz="700" b="1" dirty="0">
              <a:solidFill>
                <a:srgbClr val="19486A"/>
              </a:solidFill>
            </a:endParaRPr>
          </a:p>
        </p:txBody>
      </p:sp>
      <p:sp>
        <p:nvSpPr>
          <p:cNvPr id="21" name="Rechteck 20"/>
          <p:cNvSpPr/>
          <p:nvPr/>
        </p:nvSpPr>
        <p:spPr>
          <a:xfrm>
            <a:off x="3814008" y="3588683"/>
            <a:ext cx="754033" cy="415498"/>
          </a:xfrm>
          <a:prstGeom prst="rect">
            <a:avLst/>
          </a:prstGeom>
        </p:spPr>
        <p:txBody>
          <a:bodyPr wrap="square">
            <a:spAutoFit/>
          </a:bodyPr>
          <a:lstStyle/>
          <a:p>
            <a:pPr algn="r"/>
            <a:r>
              <a:rPr lang="en-GB" sz="700" b="1" dirty="0">
                <a:solidFill>
                  <a:srgbClr val="A21942"/>
                </a:solidFill>
                <a:latin typeface="Garamond" panose="02020404030301010803" pitchFamily="18" charset="0"/>
                <a:ea typeface="Times New Roman" panose="02020603050405020304" pitchFamily="18" charset="0"/>
                <a:cs typeface="Times New Roman" panose="02020603050405020304" pitchFamily="18" charset="0"/>
              </a:rPr>
              <a:t>Limited available resources</a:t>
            </a:r>
            <a:endParaRPr lang="en-US" sz="700" b="1" dirty="0">
              <a:solidFill>
                <a:srgbClr val="A21942"/>
              </a:solidFill>
            </a:endParaRPr>
          </a:p>
        </p:txBody>
      </p:sp>
      <p:sp>
        <p:nvSpPr>
          <p:cNvPr id="22" name="Rechteck 21"/>
          <p:cNvSpPr/>
          <p:nvPr/>
        </p:nvSpPr>
        <p:spPr>
          <a:xfrm>
            <a:off x="4718875" y="3588683"/>
            <a:ext cx="754033" cy="307777"/>
          </a:xfrm>
          <a:prstGeom prst="rect">
            <a:avLst/>
          </a:prstGeom>
        </p:spPr>
        <p:txBody>
          <a:bodyPr wrap="square">
            <a:spAutoFit/>
          </a:bodyPr>
          <a:lstStyle/>
          <a:p>
            <a:pPr algn="r"/>
            <a:r>
              <a:rPr lang="en-GB" sz="700" b="1" dirty="0">
                <a:solidFill>
                  <a:srgbClr val="0A97D9"/>
                </a:solidFill>
                <a:latin typeface="Garamond" panose="02020404030301010803" pitchFamily="18" charset="0"/>
                <a:ea typeface="Times New Roman" panose="02020603050405020304" pitchFamily="18" charset="0"/>
                <a:cs typeface="Calibri" panose="020F0502020204030204" pitchFamily="34" charset="0"/>
              </a:rPr>
              <a:t>Guiding SMEs to action</a:t>
            </a:r>
            <a:endParaRPr lang="en-US" sz="700" b="1" dirty="0">
              <a:solidFill>
                <a:srgbClr val="0A97D9"/>
              </a:solidFill>
            </a:endParaRPr>
          </a:p>
        </p:txBody>
      </p:sp>
      <p:sp>
        <p:nvSpPr>
          <p:cNvPr id="23" name="Rechteck 22"/>
          <p:cNvSpPr/>
          <p:nvPr/>
        </p:nvSpPr>
        <p:spPr>
          <a:xfrm>
            <a:off x="5637987" y="3588683"/>
            <a:ext cx="754033" cy="415498"/>
          </a:xfrm>
          <a:prstGeom prst="rect">
            <a:avLst/>
          </a:prstGeom>
        </p:spPr>
        <p:txBody>
          <a:bodyPr wrap="square">
            <a:spAutoFit/>
          </a:bodyPr>
          <a:lstStyle/>
          <a:p>
            <a:pPr algn="r"/>
            <a:r>
              <a:rPr lang="en-GB" sz="700" b="1" dirty="0">
                <a:solidFill>
                  <a:srgbClr val="7CB449"/>
                </a:solidFill>
                <a:latin typeface="Garamond" panose="02020404030301010803" pitchFamily="18" charset="0"/>
                <a:ea typeface="Times New Roman" panose="02020603050405020304" pitchFamily="18" charset="0"/>
                <a:cs typeface="Times New Roman" panose="02020603050405020304" pitchFamily="18" charset="0"/>
              </a:rPr>
              <a:t>Raising awareness on opportunities</a:t>
            </a:r>
            <a:endParaRPr lang="en-US" sz="700" b="1" dirty="0">
              <a:solidFill>
                <a:srgbClr val="7CB449"/>
              </a:solidFill>
            </a:endParaRPr>
          </a:p>
        </p:txBody>
      </p:sp>
      <p:grpSp>
        <p:nvGrpSpPr>
          <p:cNvPr id="24" name="Gruppieren 23"/>
          <p:cNvGrpSpPr/>
          <p:nvPr/>
        </p:nvGrpSpPr>
        <p:grpSpPr>
          <a:xfrm>
            <a:off x="2866221" y="1270831"/>
            <a:ext cx="754033" cy="754033"/>
            <a:chOff x="808852" y="3158037"/>
            <a:chExt cx="1440000" cy="1440000"/>
          </a:xfrm>
          <a:solidFill>
            <a:srgbClr val="E44802"/>
          </a:solidFill>
        </p:grpSpPr>
        <p:sp>
          <p:nvSpPr>
            <p:cNvPr id="25" name="Rechteck 24"/>
            <p:cNvSpPr/>
            <p:nvPr/>
          </p:nvSpPr>
          <p:spPr>
            <a:xfrm>
              <a:off x="808852" y="3158037"/>
              <a:ext cx="1440000" cy="1440000"/>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6" name="Graphic 15" descr="Coins with solid fill">
              <a:hlinkClick r:id="" action="ppaction://noaction"/>
              <a:extLst>
                <a:ext uri="{FF2B5EF4-FFF2-40B4-BE49-F238E27FC236}">
                  <a16:creationId xmlns:a16="http://schemas.microsoft.com/office/drawing/2014/main" id="{EB54AC91-4AE8-4C0C-AE31-3F4526EAEC2B}"/>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982184" y="3343248"/>
              <a:ext cx="1128030" cy="1111274"/>
            </a:xfrm>
            <a:prstGeom prst="rect">
              <a:avLst/>
            </a:prstGeom>
            <a:grpFill/>
          </p:spPr>
        </p:pic>
      </p:grpSp>
      <p:sp>
        <p:nvSpPr>
          <p:cNvPr id="27" name="Rechteck 26"/>
          <p:cNvSpPr/>
          <p:nvPr/>
        </p:nvSpPr>
        <p:spPr>
          <a:xfrm>
            <a:off x="3781255" y="1270831"/>
            <a:ext cx="754033" cy="754033"/>
          </a:xfrm>
          <a:prstGeom prst="rect">
            <a:avLst/>
          </a:prstGeom>
          <a:solidFill>
            <a:srgbClr val="F1B8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Rechteck 27"/>
          <p:cNvSpPr/>
          <p:nvPr/>
        </p:nvSpPr>
        <p:spPr>
          <a:xfrm>
            <a:off x="4696288" y="1270831"/>
            <a:ext cx="754033" cy="754033"/>
          </a:xfrm>
          <a:prstGeom prst="rect">
            <a:avLst/>
          </a:prstGeom>
          <a:solidFill>
            <a:srgbClr val="E5243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hteck 28"/>
          <p:cNvSpPr/>
          <p:nvPr/>
        </p:nvSpPr>
        <p:spPr>
          <a:xfrm>
            <a:off x="5611322" y="1270831"/>
            <a:ext cx="754033" cy="754033"/>
          </a:xfrm>
          <a:prstGeom prst="rect">
            <a:avLst/>
          </a:prstGeom>
          <a:solidFill>
            <a:srgbClr val="0068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Rechteck 29"/>
          <p:cNvSpPr/>
          <p:nvPr/>
        </p:nvSpPr>
        <p:spPr>
          <a:xfrm>
            <a:off x="6526356" y="1270831"/>
            <a:ext cx="754033" cy="754033"/>
          </a:xfrm>
          <a:prstGeom prst="rect">
            <a:avLst/>
          </a:prstGeom>
          <a:solidFill>
            <a:srgbClr val="BF8B2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hteck 31"/>
          <p:cNvSpPr/>
          <p:nvPr/>
        </p:nvSpPr>
        <p:spPr>
          <a:xfrm>
            <a:off x="7441389" y="1270831"/>
            <a:ext cx="754033" cy="754033"/>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4" name="Graphic 13" descr="Magnifying glass with solid fill">
            <a:hlinkClick r:id="" action="ppaction://noaction"/>
            <a:extLst>
              <a:ext uri="{FF2B5EF4-FFF2-40B4-BE49-F238E27FC236}">
                <a16:creationId xmlns:a16="http://schemas.microsoft.com/office/drawing/2014/main" id="{C70DEF29-ADB4-46B4-B9CA-F17EA97D52A4}"/>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3863645" y="1360572"/>
            <a:ext cx="608289" cy="615166"/>
          </a:xfrm>
          <a:prstGeom prst="rect">
            <a:avLst/>
          </a:prstGeom>
        </p:spPr>
      </p:pic>
      <p:pic>
        <p:nvPicPr>
          <p:cNvPr id="35" name="Graphic 12" descr="Police male with solid fill">
            <a:hlinkClick r:id="" action="ppaction://noaction"/>
            <a:extLst>
              <a:ext uri="{FF2B5EF4-FFF2-40B4-BE49-F238E27FC236}">
                <a16:creationId xmlns:a16="http://schemas.microsoft.com/office/drawing/2014/main" id="{826AED66-12B7-47E5-854D-C1A3BA54532C}"/>
              </a:ext>
            </a:extLst>
          </p:cNvPr>
          <p:cNvPicPr>
            <a:picLocks noChangeAspect="1"/>
          </p:cNvPicPr>
          <p:nvPr/>
        </p:nvPicPr>
        <p:blipFill>
          <a:blip r:embed="rId8">
            <a:extLst>
              <a:ext uri="{96DAC541-7B7A-43D3-8B79-37D633B846F1}">
                <asvg:svgBlip xmlns:asvg="http://schemas.microsoft.com/office/drawing/2016/SVG/main" xmlns="" r:embed="rId10"/>
              </a:ext>
            </a:extLst>
          </a:blip>
          <a:stretch>
            <a:fillRect/>
          </a:stretch>
        </p:blipFill>
        <p:spPr>
          <a:xfrm>
            <a:off x="4802036" y="1381603"/>
            <a:ext cx="557242" cy="563542"/>
          </a:xfrm>
          <a:prstGeom prst="rect">
            <a:avLst/>
          </a:prstGeom>
        </p:spPr>
      </p:pic>
      <p:pic>
        <p:nvPicPr>
          <p:cNvPr id="36" name="Graphic 9" descr="Checkbox Checked with solid fill">
            <a:hlinkClick r:id="" action="ppaction://noaction"/>
            <a:extLst>
              <a:ext uri="{FF2B5EF4-FFF2-40B4-BE49-F238E27FC236}">
                <a16:creationId xmlns:a16="http://schemas.microsoft.com/office/drawing/2014/main" id="{4EE91AC6-1803-4378-9FA4-EB9B62AE54CB}"/>
              </a:ext>
            </a:extLst>
          </p:cNvPr>
          <p:cNvPicPr>
            <a:picLocks noChangeAspect="1"/>
          </p:cNvPicPr>
          <p:nvPr/>
        </p:nvPicPr>
        <p:blipFill>
          <a:blip r:embed="rId11">
            <a:extLst>
              <a:ext uri="{96DAC541-7B7A-43D3-8B79-37D633B846F1}">
                <asvg:svgBlip xmlns:asvg="http://schemas.microsoft.com/office/drawing/2016/SVG/main" xmlns="" r:embed="rId13"/>
              </a:ext>
            </a:extLst>
          </a:blip>
          <a:stretch>
            <a:fillRect/>
          </a:stretch>
        </p:blipFill>
        <p:spPr>
          <a:xfrm>
            <a:off x="5679024" y="1351847"/>
            <a:ext cx="641660" cy="632128"/>
          </a:xfrm>
          <a:prstGeom prst="rect">
            <a:avLst/>
          </a:prstGeom>
        </p:spPr>
      </p:pic>
      <p:pic>
        <p:nvPicPr>
          <p:cNvPr id="37" name="Graphic 8" descr="Clipboard with solid fill">
            <a:hlinkClick r:id="" action="ppaction://noaction"/>
            <a:extLst>
              <a:ext uri="{FF2B5EF4-FFF2-40B4-BE49-F238E27FC236}">
                <a16:creationId xmlns:a16="http://schemas.microsoft.com/office/drawing/2014/main" id="{D9C8A58E-C06A-4815-A79E-97D3BBA018FD}"/>
              </a:ext>
            </a:extLst>
          </p:cNvPr>
          <p:cNvPicPr>
            <a:picLocks noChangeAspect="1"/>
          </p:cNvPicPr>
          <p:nvPr/>
        </p:nvPicPr>
        <p:blipFill>
          <a:blip r:embed="rId14">
            <a:extLst>
              <a:ext uri="{96DAC541-7B7A-43D3-8B79-37D633B846F1}">
                <asvg:svgBlip xmlns:asvg="http://schemas.microsoft.com/office/drawing/2016/SVG/main" xmlns="" r:embed="rId16"/>
              </a:ext>
            </a:extLst>
          </a:blip>
          <a:stretch>
            <a:fillRect/>
          </a:stretch>
        </p:blipFill>
        <p:spPr>
          <a:xfrm>
            <a:off x="6656747" y="1374591"/>
            <a:ext cx="551293" cy="549247"/>
          </a:xfrm>
          <a:prstGeom prst="rect">
            <a:avLst/>
          </a:prstGeom>
        </p:spPr>
      </p:pic>
      <p:pic>
        <p:nvPicPr>
          <p:cNvPr id="38"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17">
            <a:extLst>
              <a:ext uri="{96DAC541-7B7A-43D3-8B79-37D633B846F1}">
                <asvg:svgBlip xmlns:asvg="http://schemas.microsoft.com/office/drawing/2016/SVG/main" xmlns="" r:embed="rId19"/>
              </a:ext>
            </a:extLst>
          </a:blip>
          <a:stretch>
            <a:fillRect/>
          </a:stretch>
        </p:blipFill>
        <p:spPr>
          <a:xfrm>
            <a:off x="7548030" y="1344793"/>
            <a:ext cx="582712" cy="589300"/>
          </a:xfrm>
          <a:prstGeom prst="rect">
            <a:avLst/>
          </a:prstGeom>
        </p:spPr>
      </p:pic>
      <p:sp>
        <p:nvSpPr>
          <p:cNvPr id="39" name="Rechteck 38"/>
          <p:cNvSpPr/>
          <p:nvPr/>
        </p:nvSpPr>
        <p:spPr>
          <a:xfrm>
            <a:off x="2864366" y="2862545"/>
            <a:ext cx="754033" cy="754033"/>
          </a:xfrm>
          <a:prstGeom prst="rect">
            <a:avLst/>
          </a:prstGeom>
          <a:solidFill>
            <a:srgbClr val="19486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hteck 39"/>
          <p:cNvSpPr/>
          <p:nvPr/>
        </p:nvSpPr>
        <p:spPr>
          <a:xfrm>
            <a:off x="3779400" y="2862545"/>
            <a:ext cx="754033" cy="754033"/>
          </a:xfrm>
          <a:prstGeom prst="rect">
            <a:avLst/>
          </a:prstGeom>
          <a:solidFill>
            <a:srgbClr val="A2194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hteck 40"/>
          <p:cNvSpPr/>
          <p:nvPr/>
        </p:nvSpPr>
        <p:spPr>
          <a:xfrm>
            <a:off x="4694433" y="2862545"/>
            <a:ext cx="754033" cy="754033"/>
          </a:xfrm>
          <a:prstGeom prst="rect">
            <a:avLst/>
          </a:prstGeom>
          <a:solidFill>
            <a:srgbClr val="0A97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hteck 41"/>
          <p:cNvSpPr/>
          <p:nvPr/>
        </p:nvSpPr>
        <p:spPr>
          <a:xfrm>
            <a:off x="5609467" y="2862545"/>
            <a:ext cx="754033" cy="754033"/>
          </a:xfrm>
          <a:prstGeom prst="rect">
            <a:avLst/>
          </a:prstGeom>
          <a:solidFill>
            <a:srgbClr val="7CB4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3" name="Graphic 6" descr="Cheers with solid fill">
            <a:hlinkClick r:id="" action="ppaction://noaction"/>
            <a:extLst>
              <a:ext uri="{FF2B5EF4-FFF2-40B4-BE49-F238E27FC236}">
                <a16:creationId xmlns:a16="http://schemas.microsoft.com/office/drawing/2014/main" id="{DD34F785-0CA3-4480-838A-693206CCC427}"/>
              </a:ext>
            </a:extLst>
          </p:cNvPr>
          <p:cNvPicPr>
            <a:picLocks noChangeAspect="1"/>
          </p:cNvPicPr>
          <p:nvPr/>
        </p:nvPicPr>
        <p:blipFill>
          <a:blip r:embed="rId20">
            <a:extLst>
              <a:ext uri="{96DAC541-7B7A-43D3-8B79-37D633B846F1}">
                <asvg:svgBlip xmlns:asvg="http://schemas.microsoft.com/office/drawing/2016/SVG/main" xmlns="" r:embed="rId22"/>
              </a:ext>
            </a:extLst>
          </a:blip>
          <a:stretch>
            <a:fillRect/>
          </a:stretch>
        </p:blipFill>
        <p:spPr>
          <a:xfrm>
            <a:off x="2968064" y="2986769"/>
            <a:ext cx="550394" cy="556617"/>
          </a:xfrm>
          <a:prstGeom prst="rect">
            <a:avLst/>
          </a:prstGeom>
        </p:spPr>
      </p:pic>
      <p:pic>
        <p:nvPicPr>
          <p:cNvPr id="44" name="Graphic 14" descr="Piggy Bank with solid fill">
            <a:hlinkClick r:id="" action="ppaction://noaction"/>
            <a:extLst>
              <a:ext uri="{FF2B5EF4-FFF2-40B4-BE49-F238E27FC236}">
                <a16:creationId xmlns:a16="http://schemas.microsoft.com/office/drawing/2014/main" id="{95610F8D-D9AD-4D27-A174-C77101707DFF}"/>
              </a:ext>
            </a:extLst>
          </p:cNvPr>
          <p:cNvPicPr>
            <a:picLocks noChangeAspect="1"/>
          </p:cNvPicPr>
          <p:nvPr/>
        </p:nvPicPr>
        <p:blipFill>
          <a:blip r:embed="rId23">
            <a:extLst>
              <a:ext uri="{96DAC541-7B7A-43D3-8B79-37D633B846F1}">
                <asvg:svgBlip xmlns:asvg="http://schemas.microsoft.com/office/drawing/2016/SVG/main" xmlns="" r:embed="rId25"/>
              </a:ext>
            </a:extLst>
          </a:blip>
          <a:stretch>
            <a:fillRect/>
          </a:stretch>
        </p:blipFill>
        <p:spPr>
          <a:xfrm>
            <a:off x="3875509" y="2933340"/>
            <a:ext cx="616843" cy="607681"/>
          </a:xfrm>
          <a:prstGeom prst="rect">
            <a:avLst/>
          </a:prstGeom>
        </p:spPr>
      </p:pic>
      <p:pic>
        <p:nvPicPr>
          <p:cNvPr id="45" name="Graphic 5" descr="Compass with solid fill">
            <a:hlinkClick r:id="" action="ppaction://noaction"/>
            <a:extLst>
              <a:ext uri="{FF2B5EF4-FFF2-40B4-BE49-F238E27FC236}">
                <a16:creationId xmlns:a16="http://schemas.microsoft.com/office/drawing/2014/main" id="{6CA7D9BB-D8C3-45C2-9465-FA74D5077BC1}"/>
              </a:ext>
            </a:extLst>
          </p:cNvPr>
          <p:cNvPicPr>
            <a:picLocks noChangeAspect="1"/>
          </p:cNvPicPr>
          <p:nvPr/>
        </p:nvPicPr>
        <p:blipFill>
          <a:blip r:embed="rId26">
            <a:extLst>
              <a:ext uri="{96DAC541-7B7A-43D3-8B79-37D633B846F1}">
                <asvg:svgBlip xmlns:asvg="http://schemas.microsoft.com/office/drawing/2016/SVG/main" xmlns="" r:embed="rId28"/>
              </a:ext>
            </a:extLst>
          </a:blip>
          <a:stretch>
            <a:fillRect/>
          </a:stretch>
        </p:blipFill>
        <p:spPr>
          <a:xfrm>
            <a:off x="4782950" y="2973687"/>
            <a:ext cx="587328" cy="580761"/>
          </a:xfrm>
          <a:prstGeom prst="rect">
            <a:avLst/>
          </a:prstGeom>
        </p:spPr>
      </p:pic>
      <p:pic>
        <p:nvPicPr>
          <p:cNvPr id="46" name="Graphic 4" descr="Megaphone with solid fill">
            <a:hlinkClick r:id="" action="ppaction://noaction"/>
            <a:extLst>
              <a:ext uri="{FF2B5EF4-FFF2-40B4-BE49-F238E27FC236}">
                <a16:creationId xmlns:a16="http://schemas.microsoft.com/office/drawing/2014/main" id="{B7401549-C730-4F88-B97D-81CB398C9FAE}"/>
              </a:ext>
            </a:extLst>
          </p:cNvPr>
          <p:cNvPicPr>
            <a:picLocks noChangeAspect="1"/>
          </p:cNvPicPr>
          <p:nvPr/>
        </p:nvPicPr>
        <p:blipFill>
          <a:blip r:embed="rId29">
            <a:extLst>
              <a:ext uri="{96DAC541-7B7A-43D3-8B79-37D633B846F1}">
                <asvg:svgBlip xmlns:asvg="http://schemas.microsoft.com/office/drawing/2016/SVG/main" xmlns="" r:embed="rId31"/>
              </a:ext>
            </a:extLst>
          </a:blip>
          <a:stretch>
            <a:fillRect/>
          </a:stretch>
        </p:blipFill>
        <p:spPr>
          <a:xfrm>
            <a:off x="5678112" y="2921299"/>
            <a:ext cx="626730" cy="619722"/>
          </a:xfrm>
          <a:prstGeom prst="rect">
            <a:avLst/>
          </a:prstGeom>
        </p:spPr>
      </p:pic>
      <p:sp>
        <p:nvSpPr>
          <p:cNvPr id="47" name="Titel 1"/>
          <p:cNvSpPr txBox="1">
            <a:spLocks/>
          </p:cNvSpPr>
          <p:nvPr/>
        </p:nvSpPr>
        <p:spPr>
          <a:xfrm>
            <a:off x="1577324" y="3100877"/>
            <a:ext cx="1338842" cy="303162"/>
          </a:xfrm>
          <a:prstGeom prst="rect">
            <a:avLst/>
          </a:prstGeom>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SMEs</a:t>
            </a:r>
            <a:endParaRPr lang="en-US" sz="1050" b="1" dirty="0">
              <a:solidFill>
                <a:schemeClr val="bg1"/>
              </a:solidFill>
            </a:endParaRPr>
          </a:p>
        </p:txBody>
      </p:sp>
      <p:sp>
        <p:nvSpPr>
          <p:cNvPr id="48" name="Titel 1"/>
          <p:cNvSpPr txBox="1">
            <a:spLocks/>
          </p:cNvSpPr>
          <p:nvPr/>
        </p:nvSpPr>
        <p:spPr>
          <a:xfrm>
            <a:off x="5994088" y="2587955"/>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7CB449"/>
                </a:solidFill>
              </a:rPr>
              <a:t>10</a:t>
            </a:r>
            <a:endParaRPr lang="en-US" sz="2000" b="1" dirty="0">
              <a:solidFill>
                <a:srgbClr val="7CB449"/>
              </a:solidFill>
            </a:endParaRPr>
          </a:p>
        </p:txBody>
      </p:sp>
      <p:sp>
        <p:nvSpPr>
          <p:cNvPr id="49" name="Titel 1"/>
          <p:cNvSpPr txBox="1">
            <a:spLocks/>
          </p:cNvSpPr>
          <p:nvPr/>
        </p:nvSpPr>
        <p:spPr>
          <a:xfrm>
            <a:off x="5128033" y="2587954"/>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A97D9"/>
                </a:solidFill>
              </a:rPr>
              <a:t>9</a:t>
            </a:r>
            <a:endParaRPr lang="en-US" sz="2000" b="1" dirty="0">
              <a:solidFill>
                <a:srgbClr val="0A97D9"/>
              </a:solidFill>
            </a:endParaRPr>
          </a:p>
        </p:txBody>
      </p:sp>
      <p:sp>
        <p:nvSpPr>
          <p:cNvPr id="50" name="Titel 1"/>
          <p:cNvSpPr txBox="1">
            <a:spLocks/>
          </p:cNvSpPr>
          <p:nvPr/>
        </p:nvSpPr>
        <p:spPr>
          <a:xfrm>
            <a:off x="4228472" y="2587954"/>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A21942"/>
                </a:solidFill>
              </a:rPr>
              <a:t>8</a:t>
            </a:r>
            <a:endParaRPr lang="en-US" sz="2000" b="1" dirty="0">
              <a:solidFill>
                <a:srgbClr val="A21942"/>
              </a:solidFill>
            </a:endParaRPr>
          </a:p>
        </p:txBody>
      </p:sp>
      <p:sp>
        <p:nvSpPr>
          <p:cNvPr id="51" name="Titel 1"/>
          <p:cNvSpPr txBox="1">
            <a:spLocks/>
          </p:cNvSpPr>
          <p:nvPr/>
        </p:nvSpPr>
        <p:spPr>
          <a:xfrm>
            <a:off x="3312847" y="2586790"/>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19486A"/>
                </a:solidFill>
              </a:rPr>
              <a:t>7</a:t>
            </a:r>
            <a:endParaRPr lang="en-US" sz="2000" b="1" dirty="0">
              <a:solidFill>
                <a:srgbClr val="19486A"/>
              </a:solidFill>
            </a:endParaRPr>
          </a:p>
        </p:txBody>
      </p:sp>
      <p:sp>
        <p:nvSpPr>
          <p:cNvPr id="52" name="Titel 1"/>
          <p:cNvSpPr txBox="1">
            <a:spLocks/>
          </p:cNvSpPr>
          <p:nvPr/>
        </p:nvSpPr>
        <p:spPr>
          <a:xfrm>
            <a:off x="3307922" y="1005380"/>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44802"/>
                </a:solidFill>
              </a:rPr>
              <a:t>1</a:t>
            </a:r>
            <a:endParaRPr lang="en-US" sz="2000" b="1" dirty="0">
              <a:solidFill>
                <a:srgbClr val="E44802"/>
              </a:solidFill>
            </a:endParaRPr>
          </a:p>
        </p:txBody>
      </p:sp>
      <p:sp>
        <p:nvSpPr>
          <p:cNvPr id="53" name="Titel 1"/>
          <p:cNvSpPr txBox="1">
            <a:spLocks/>
          </p:cNvSpPr>
          <p:nvPr/>
        </p:nvSpPr>
        <p:spPr>
          <a:xfrm>
            <a:off x="4203552" y="1004799"/>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F1B803"/>
                </a:solidFill>
              </a:rPr>
              <a:t>2</a:t>
            </a:r>
            <a:endParaRPr lang="en-US" sz="2000" b="1" dirty="0">
              <a:solidFill>
                <a:srgbClr val="F1B803"/>
              </a:solidFill>
            </a:endParaRPr>
          </a:p>
        </p:txBody>
      </p:sp>
      <p:sp>
        <p:nvSpPr>
          <p:cNvPr id="54" name="Titel 1"/>
          <p:cNvSpPr txBox="1">
            <a:spLocks/>
          </p:cNvSpPr>
          <p:nvPr/>
        </p:nvSpPr>
        <p:spPr>
          <a:xfrm>
            <a:off x="5136890" y="1004799"/>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5243B"/>
                </a:solidFill>
              </a:rPr>
              <a:t>3</a:t>
            </a:r>
            <a:endParaRPr lang="en-US" sz="2000" b="1" dirty="0">
              <a:solidFill>
                <a:srgbClr val="E5243B"/>
              </a:solidFill>
            </a:endParaRPr>
          </a:p>
        </p:txBody>
      </p:sp>
      <p:sp>
        <p:nvSpPr>
          <p:cNvPr id="55" name="Titel 1"/>
          <p:cNvSpPr txBox="1">
            <a:spLocks/>
          </p:cNvSpPr>
          <p:nvPr/>
        </p:nvSpPr>
        <p:spPr>
          <a:xfrm>
            <a:off x="6055282" y="1004799"/>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689D"/>
                </a:solidFill>
              </a:rPr>
              <a:t>4</a:t>
            </a:r>
            <a:endParaRPr lang="en-US" sz="2000" b="1" dirty="0">
              <a:solidFill>
                <a:srgbClr val="00689D"/>
              </a:solidFill>
            </a:endParaRPr>
          </a:p>
        </p:txBody>
      </p:sp>
      <p:sp>
        <p:nvSpPr>
          <p:cNvPr id="56" name="Titel 1"/>
          <p:cNvSpPr txBox="1">
            <a:spLocks/>
          </p:cNvSpPr>
          <p:nvPr/>
        </p:nvSpPr>
        <p:spPr>
          <a:xfrm>
            <a:off x="6952764" y="1010485"/>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BF8B2E"/>
                </a:solidFill>
              </a:rPr>
              <a:t>5</a:t>
            </a:r>
            <a:endParaRPr lang="en-US" sz="2000" b="1" dirty="0">
              <a:solidFill>
                <a:srgbClr val="BF8B2E"/>
              </a:solidFill>
            </a:endParaRPr>
          </a:p>
        </p:txBody>
      </p:sp>
      <p:sp>
        <p:nvSpPr>
          <p:cNvPr id="57" name="Titel 1"/>
          <p:cNvSpPr txBox="1">
            <a:spLocks/>
          </p:cNvSpPr>
          <p:nvPr/>
        </p:nvSpPr>
        <p:spPr>
          <a:xfrm>
            <a:off x="7872296" y="1011813"/>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8037"/>
                </a:solidFill>
              </a:rPr>
              <a:t>6</a:t>
            </a:r>
            <a:endParaRPr lang="en-US" sz="2000" b="1" dirty="0">
              <a:solidFill>
                <a:srgbClr val="008037"/>
              </a:solidFill>
            </a:endParaRPr>
          </a:p>
        </p:txBody>
      </p:sp>
      <p:sp>
        <p:nvSpPr>
          <p:cNvPr id="58" name="Rechteck 57"/>
          <p:cNvSpPr/>
          <p:nvPr/>
        </p:nvSpPr>
        <p:spPr>
          <a:xfrm>
            <a:off x="7437935" y="2852853"/>
            <a:ext cx="754033" cy="754033"/>
          </a:xfrm>
          <a:prstGeom prst="rect">
            <a:avLst/>
          </a:prstGeom>
          <a:solidFill>
            <a:srgbClr val="53535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9" name="Graphic 4" descr="Stars with solid fill">
            <a:hlinkClick r:id="" action="ppaction://noaction"/>
            <a:extLst>
              <a:ext uri="{FF2B5EF4-FFF2-40B4-BE49-F238E27FC236}">
                <a16:creationId xmlns:a16="http://schemas.microsoft.com/office/drawing/2014/main" id="{F9F53C11-99A4-4951-9505-0C14EFF467CC}"/>
              </a:ext>
            </a:extLst>
          </p:cNvPr>
          <p:cNvPicPr>
            <a:picLocks noChangeAspect="1"/>
          </p:cNvPicPr>
          <p:nvPr/>
        </p:nvPicPr>
        <p:blipFill>
          <a:blip r:embed="rId32">
            <a:extLst>
              <a:ext uri="{96DAC541-7B7A-43D3-8B79-37D633B846F1}">
                <asvg:svgBlip xmlns:asvg="http://schemas.microsoft.com/office/drawing/2016/SVG/main" xmlns="" r:embed="rId34"/>
              </a:ext>
            </a:extLst>
          </a:blip>
          <a:stretch>
            <a:fillRect/>
          </a:stretch>
        </p:blipFill>
        <p:spPr>
          <a:xfrm>
            <a:off x="7502430" y="2908232"/>
            <a:ext cx="632891" cy="632891"/>
          </a:xfrm>
          <a:prstGeom prst="rect">
            <a:avLst/>
          </a:prstGeom>
        </p:spPr>
      </p:pic>
      <p:sp>
        <p:nvSpPr>
          <p:cNvPr id="60" name="Rechteck 59"/>
          <p:cNvSpPr/>
          <p:nvPr/>
        </p:nvSpPr>
        <p:spPr>
          <a:xfrm>
            <a:off x="7367779" y="3593778"/>
            <a:ext cx="859332" cy="307777"/>
          </a:xfrm>
          <a:prstGeom prst="rect">
            <a:avLst/>
          </a:prstGeom>
        </p:spPr>
        <p:txBody>
          <a:bodyPr wrap="square">
            <a:spAutoFit/>
          </a:bodyPr>
          <a:lstStyle/>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Non-energy</a:t>
            </a:r>
          </a:p>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benefits</a:t>
            </a:r>
            <a:endParaRPr lang="en-US" sz="700" b="1" dirty="0">
              <a:solidFill>
                <a:srgbClr val="535353"/>
              </a:solidFill>
            </a:endParaRPr>
          </a:p>
        </p:txBody>
      </p:sp>
      <p:sp>
        <p:nvSpPr>
          <p:cNvPr id="61" name="Titel 1"/>
          <p:cNvSpPr txBox="1">
            <a:spLocks/>
          </p:cNvSpPr>
          <p:nvPr/>
        </p:nvSpPr>
        <p:spPr>
          <a:xfrm>
            <a:off x="7433179" y="2584274"/>
            <a:ext cx="792170"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r>
              <a:rPr lang="de-DE" sz="1600" b="1" dirty="0">
                <a:solidFill>
                  <a:srgbClr val="535353"/>
                </a:solidFill>
              </a:rPr>
              <a:t>11</a:t>
            </a:r>
            <a:endParaRPr lang="en-US" sz="1600" b="1" dirty="0">
              <a:solidFill>
                <a:srgbClr val="535353"/>
              </a:solidFill>
            </a:endParaRPr>
          </a:p>
        </p:txBody>
      </p:sp>
      <p:sp>
        <p:nvSpPr>
          <p:cNvPr id="62" name="Title 1">
            <a:extLst>
              <a:ext uri="{FF2B5EF4-FFF2-40B4-BE49-F238E27FC236}">
                <a16:creationId xmlns:a16="http://schemas.microsoft.com/office/drawing/2014/main" id="{122C4AE7-5A79-416C-841D-99CE13E9E5C7}"/>
              </a:ext>
            </a:extLst>
          </p:cNvPr>
          <p:cNvSpPr>
            <a:spLocks noGrp="1"/>
          </p:cNvSpPr>
          <p:nvPr>
            <p:ph type="title"/>
          </p:nvPr>
        </p:nvSpPr>
        <p:spPr>
          <a:xfrm>
            <a:off x="645160" y="-4887"/>
            <a:ext cx="8335708" cy="1365103"/>
          </a:xfrm>
        </p:spPr>
        <p:txBody>
          <a:bodyPr>
            <a:normAutofit/>
          </a:bodyPr>
          <a:lstStyle/>
          <a:p>
            <a:r>
              <a:rPr lang="de-DE" sz="2600" b="0" dirty="0" err="1" smtClean="0">
                <a:cs typeface="Arial"/>
              </a:rPr>
              <a:t>Challenges</a:t>
            </a:r>
            <a:r>
              <a:rPr lang="de-DE" sz="2600" b="0" dirty="0" smtClean="0">
                <a:cs typeface="Arial"/>
              </a:rPr>
              <a:t> in </a:t>
            </a:r>
            <a:r>
              <a:rPr lang="de-DE" sz="2600" b="0" dirty="0" err="1" smtClean="0">
                <a:cs typeface="Arial"/>
              </a:rPr>
              <a:t>transposition</a:t>
            </a:r>
            <a:r>
              <a:rPr lang="de-DE" sz="2600" b="0" dirty="0" smtClean="0">
                <a:cs typeface="Arial"/>
              </a:rPr>
              <a:t> </a:t>
            </a:r>
            <a:r>
              <a:rPr lang="de-DE" sz="2600" b="0" dirty="0" err="1" smtClean="0">
                <a:cs typeface="Arial"/>
              </a:rPr>
              <a:t>of</a:t>
            </a:r>
            <a:r>
              <a:rPr lang="de-DE" sz="2600" b="0" dirty="0" smtClean="0">
                <a:cs typeface="Arial"/>
              </a:rPr>
              <a:t> Art. 8 EED</a:t>
            </a:r>
            <a:endParaRPr lang="fr-FR" sz="2600" b="0" dirty="0">
              <a:cs typeface="Arial"/>
            </a:endParaRPr>
          </a:p>
        </p:txBody>
      </p:sp>
      <p:sp>
        <p:nvSpPr>
          <p:cNvPr id="63" name="Rechteck 62"/>
          <p:cNvSpPr/>
          <p:nvPr/>
        </p:nvSpPr>
        <p:spPr>
          <a:xfrm>
            <a:off x="0" y="289187"/>
            <a:ext cx="645160" cy="7524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hteck 63"/>
          <p:cNvSpPr/>
          <p:nvPr/>
        </p:nvSpPr>
        <p:spPr>
          <a:xfrm>
            <a:off x="-102930" y="664761"/>
            <a:ext cx="825867" cy="415498"/>
          </a:xfrm>
          <a:prstGeom prst="rect">
            <a:avLst/>
          </a:prstGeom>
        </p:spPr>
        <p:txBody>
          <a:bodyPr wrap="none">
            <a:spAutoFit/>
          </a:bodyPr>
          <a:lstStyle/>
          <a:p>
            <a:pPr algn="ctr"/>
            <a:r>
              <a:rPr lang="en-GB" sz="1050" b="1" dirty="0" smtClean="0">
                <a:solidFill>
                  <a:schemeClr val="bg1"/>
                </a:solidFill>
              </a:rPr>
              <a:t>national</a:t>
            </a:r>
            <a:br>
              <a:rPr lang="en-GB" sz="1050" b="1" dirty="0" smtClean="0">
                <a:solidFill>
                  <a:schemeClr val="bg1"/>
                </a:solidFill>
              </a:rPr>
            </a:br>
            <a:r>
              <a:rPr lang="en-GB" sz="1050" b="1" dirty="0" smtClean="0">
                <a:solidFill>
                  <a:schemeClr val="bg1"/>
                </a:solidFill>
              </a:rPr>
              <a:t> authorities</a:t>
            </a:r>
            <a:endParaRPr lang="en-GB" sz="1050" b="1" dirty="0">
              <a:solidFill>
                <a:schemeClr val="bg1"/>
              </a:solidFill>
            </a:endParaRPr>
          </a:p>
        </p:txBody>
      </p:sp>
      <p:sp>
        <p:nvSpPr>
          <p:cNvPr id="65" name="Freeform 64"/>
          <p:cNvSpPr>
            <a:spLocks noChangeAspect="1" noEditPoints="1"/>
          </p:cNvSpPr>
          <p:nvPr/>
        </p:nvSpPr>
        <p:spPr bwMode="gray">
          <a:xfrm>
            <a:off x="94084" y="321186"/>
            <a:ext cx="429819" cy="369694"/>
          </a:xfrm>
          <a:custGeom>
            <a:avLst/>
            <a:gdLst/>
            <a:ahLst/>
            <a:cxnLst>
              <a:cxn ang="0">
                <a:pos x="118" y="92"/>
              </a:cxn>
              <a:cxn ang="0">
                <a:pos x="114" y="67"/>
              </a:cxn>
              <a:cxn ang="0">
                <a:pos x="116" y="62"/>
              </a:cxn>
              <a:cxn ang="0">
                <a:pos x="114" y="62"/>
              </a:cxn>
              <a:cxn ang="0">
                <a:pos x="84" y="45"/>
              </a:cxn>
              <a:cxn ang="0">
                <a:pos x="85" y="41"/>
              </a:cxn>
              <a:cxn ang="0">
                <a:pos x="64" y="21"/>
              </a:cxn>
              <a:cxn ang="0">
                <a:pos x="62" y="17"/>
              </a:cxn>
              <a:cxn ang="0">
                <a:pos x="59" y="17"/>
              </a:cxn>
              <a:cxn ang="0">
                <a:pos x="57" y="21"/>
              </a:cxn>
              <a:cxn ang="0">
                <a:pos x="54" y="38"/>
              </a:cxn>
              <a:cxn ang="0">
                <a:pos x="54" y="41"/>
              </a:cxn>
              <a:cxn ang="0">
                <a:pos x="36" y="45"/>
              </a:cxn>
              <a:cxn ang="0">
                <a:pos x="38" y="56"/>
              </a:cxn>
              <a:cxn ang="0">
                <a:pos x="6" y="62"/>
              </a:cxn>
              <a:cxn ang="0">
                <a:pos x="7" y="67"/>
              </a:cxn>
              <a:cxn ang="0">
                <a:pos x="4" y="92"/>
              </a:cxn>
              <a:cxn ang="0">
                <a:pos x="0" y="98"/>
              </a:cxn>
              <a:cxn ang="0">
                <a:pos x="121" y="104"/>
              </a:cxn>
              <a:cxn ang="0">
                <a:pos x="118" y="98"/>
              </a:cxn>
              <a:cxn ang="0">
                <a:pos x="75" y="47"/>
              </a:cxn>
              <a:cxn ang="0">
                <a:pos x="69" y="55"/>
              </a:cxn>
              <a:cxn ang="0">
                <a:pos x="58" y="47"/>
              </a:cxn>
              <a:cxn ang="0">
                <a:pos x="64" y="55"/>
              </a:cxn>
              <a:cxn ang="0">
                <a:pos x="58" y="47"/>
              </a:cxn>
              <a:cxn ang="0">
                <a:pos x="52" y="47"/>
              </a:cxn>
              <a:cxn ang="0">
                <a:pos x="47" y="55"/>
              </a:cxn>
              <a:cxn ang="0">
                <a:pos x="21" y="94"/>
              </a:cxn>
              <a:cxn ang="0">
                <a:pos x="15" y="86"/>
              </a:cxn>
              <a:cxn ang="0">
                <a:pos x="21" y="94"/>
              </a:cxn>
              <a:cxn ang="0">
                <a:pos x="15" y="78"/>
              </a:cxn>
              <a:cxn ang="0">
                <a:pos x="21" y="70"/>
              </a:cxn>
              <a:cxn ang="0">
                <a:pos x="32" y="94"/>
              </a:cxn>
              <a:cxn ang="0">
                <a:pos x="27" y="86"/>
              </a:cxn>
              <a:cxn ang="0">
                <a:pos x="32" y="94"/>
              </a:cxn>
              <a:cxn ang="0">
                <a:pos x="27" y="78"/>
              </a:cxn>
              <a:cxn ang="0">
                <a:pos x="32" y="70"/>
              </a:cxn>
              <a:cxn ang="0">
                <a:pos x="84" y="74"/>
              </a:cxn>
              <a:cxn ang="0">
                <a:pos x="80" y="98"/>
              </a:cxn>
              <a:cxn ang="0">
                <a:pos x="74" y="74"/>
              </a:cxn>
              <a:cxn ang="0">
                <a:pos x="69" y="98"/>
              </a:cxn>
              <a:cxn ang="0">
                <a:pos x="64" y="74"/>
              </a:cxn>
              <a:cxn ang="0">
                <a:pos x="58" y="98"/>
              </a:cxn>
              <a:cxn ang="0">
                <a:pos x="53" y="74"/>
              </a:cxn>
              <a:cxn ang="0">
                <a:pos x="47" y="98"/>
              </a:cxn>
              <a:cxn ang="0">
                <a:pos x="42" y="74"/>
              </a:cxn>
              <a:cxn ang="0">
                <a:pos x="38" y="69"/>
              </a:cxn>
              <a:cxn ang="0">
                <a:pos x="84" y="69"/>
              </a:cxn>
              <a:cxn ang="0">
                <a:pos x="95" y="94"/>
              </a:cxn>
              <a:cxn ang="0">
                <a:pos x="89" y="86"/>
              </a:cxn>
              <a:cxn ang="0">
                <a:pos x="95" y="94"/>
              </a:cxn>
              <a:cxn ang="0">
                <a:pos x="89" y="78"/>
              </a:cxn>
              <a:cxn ang="0">
                <a:pos x="95" y="70"/>
              </a:cxn>
              <a:cxn ang="0">
                <a:pos x="106" y="94"/>
              </a:cxn>
              <a:cxn ang="0">
                <a:pos x="101" y="86"/>
              </a:cxn>
              <a:cxn ang="0">
                <a:pos x="106" y="94"/>
              </a:cxn>
              <a:cxn ang="0">
                <a:pos x="101" y="78"/>
              </a:cxn>
              <a:cxn ang="0">
                <a:pos x="106" y="70"/>
              </a:cxn>
            </a:cxnLst>
            <a:rect l="0" t="0" r="r" b="b"/>
            <a:pathLst>
              <a:path w="121" h="104">
                <a:moveTo>
                  <a:pt x="118" y="98"/>
                </a:moveTo>
                <a:cubicBezTo>
                  <a:pt x="118" y="92"/>
                  <a:pt x="118" y="92"/>
                  <a:pt x="118" y="92"/>
                </a:cubicBezTo>
                <a:cubicBezTo>
                  <a:pt x="114" y="92"/>
                  <a:pt x="114" y="92"/>
                  <a:pt x="114" y="92"/>
                </a:cubicBezTo>
                <a:cubicBezTo>
                  <a:pt x="114" y="67"/>
                  <a:pt x="114" y="67"/>
                  <a:pt x="114" y="67"/>
                </a:cubicBezTo>
                <a:cubicBezTo>
                  <a:pt x="116" y="67"/>
                  <a:pt x="116" y="67"/>
                  <a:pt x="116" y="67"/>
                </a:cubicBezTo>
                <a:cubicBezTo>
                  <a:pt x="116" y="62"/>
                  <a:pt x="116" y="62"/>
                  <a:pt x="116" y="62"/>
                </a:cubicBezTo>
                <a:cubicBezTo>
                  <a:pt x="114" y="62"/>
                  <a:pt x="114" y="62"/>
                  <a:pt x="114" y="62"/>
                </a:cubicBezTo>
                <a:cubicBezTo>
                  <a:pt x="114" y="62"/>
                  <a:pt x="114" y="62"/>
                  <a:pt x="114" y="62"/>
                </a:cubicBezTo>
                <a:cubicBezTo>
                  <a:pt x="84" y="56"/>
                  <a:pt x="84" y="56"/>
                  <a:pt x="84" y="56"/>
                </a:cubicBezTo>
                <a:cubicBezTo>
                  <a:pt x="84" y="45"/>
                  <a:pt x="84" y="45"/>
                  <a:pt x="84" y="45"/>
                </a:cubicBezTo>
                <a:cubicBezTo>
                  <a:pt x="85" y="45"/>
                  <a:pt x="85" y="45"/>
                  <a:pt x="85" y="45"/>
                </a:cubicBezTo>
                <a:cubicBezTo>
                  <a:pt x="85" y="41"/>
                  <a:pt x="85" y="41"/>
                  <a:pt x="85" y="41"/>
                </a:cubicBezTo>
                <a:cubicBezTo>
                  <a:pt x="83" y="41"/>
                  <a:pt x="83" y="41"/>
                  <a:pt x="83" y="41"/>
                </a:cubicBezTo>
                <a:cubicBezTo>
                  <a:pt x="82" y="30"/>
                  <a:pt x="74" y="22"/>
                  <a:pt x="64" y="21"/>
                </a:cubicBezTo>
                <a:cubicBezTo>
                  <a:pt x="64" y="20"/>
                  <a:pt x="64" y="20"/>
                  <a:pt x="64" y="20"/>
                </a:cubicBezTo>
                <a:cubicBezTo>
                  <a:pt x="64" y="19"/>
                  <a:pt x="64" y="18"/>
                  <a:pt x="62" y="17"/>
                </a:cubicBezTo>
                <a:cubicBezTo>
                  <a:pt x="62" y="13"/>
                  <a:pt x="61" y="0"/>
                  <a:pt x="61" y="0"/>
                </a:cubicBezTo>
                <a:cubicBezTo>
                  <a:pt x="61" y="0"/>
                  <a:pt x="60" y="13"/>
                  <a:pt x="59" y="17"/>
                </a:cubicBezTo>
                <a:cubicBezTo>
                  <a:pt x="58" y="18"/>
                  <a:pt x="57" y="19"/>
                  <a:pt x="57" y="20"/>
                </a:cubicBezTo>
                <a:cubicBezTo>
                  <a:pt x="57" y="20"/>
                  <a:pt x="57" y="20"/>
                  <a:pt x="57" y="21"/>
                </a:cubicBezTo>
                <a:cubicBezTo>
                  <a:pt x="48" y="22"/>
                  <a:pt x="41" y="29"/>
                  <a:pt x="39" y="38"/>
                </a:cubicBezTo>
                <a:cubicBezTo>
                  <a:pt x="54" y="38"/>
                  <a:pt x="54" y="38"/>
                  <a:pt x="54" y="38"/>
                </a:cubicBezTo>
                <a:cubicBezTo>
                  <a:pt x="55" y="38"/>
                  <a:pt x="55" y="39"/>
                  <a:pt x="55" y="39"/>
                </a:cubicBezTo>
                <a:cubicBezTo>
                  <a:pt x="55" y="40"/>
                  <a:pt x="55" y="41"/>
                  <a:pt x="54" y="41"/>
                </a:cubicBezTo>
                <a:cubicBezTo>
                  <a:pt x="36" y="41"/>
                  <a:pt x="36" y="41"/>
                  <a:pt x="36" y="41"/>
                </a:cubicBezTo>
                <a:cubicBezTo>
                  <a:pt x="36" y="45"/>
                  <a:pt x="36" y="45"/>
                  <a:pt x="36" y="45"/>
                </a:cubicBezTo>
                <a:cubicBezTo>
                  <a:pt x="38" y="45"/>
                  <a:pt x="38" y="45"/>
                  <a:pt x="38" y="45"/>
                </a:cubicBezTo>
                <a:cubicBezTo>
                  <a:pt x="38" y="56"/>
                  <a:pt x="38" y="56"/>
                  <a:pt x="38" y="56"/>
                </a:cubicBezTo>
                <a:cubicBezTo>
                  <a:pt x="8" y="62"/>
                  <a:pt x="8" y="62"/>
                  <a:pt x="8" y="62"/>
                </a:cubicBezTo>
                <a:cubicBezTo>
                  <a:pt x="6" y="62"/>
                  <a:pt x="6" y="62"/>
                  <a:pt x="6" y="62"/>
                </a:cubicBezTo>
                <a:cubicBezTo>
                  <a:pt x="6" y="67"/>
                  <a:pt x="6" y="67"/>
                  <a:pt x="6" y="67"/>
                </a:cubicBezTo>
                <a:cubicBezTo>
                  <a:pt x="7" y="67"/>
                  <a:pt x="7" y="67"/>
                  <a:pt x="7" y="67"/>
                </a:cubicBezTo>
                <a:cubicBezTo>
                  <a:pt x="7" y="92"/>
                  <a:pt x="7" y="92"/>
                  <a:pt x="7" y="92"/>
                </a:cubicBezTo>
                <a:cubicBezTo>
                  <a:pt x="4" y="92"/>
                  <a:pt x="4" y="92"/>
                  <a:pt x="4" y="92"/>
                </a:cubicBezTo>
                <a:cubicBezTo>
                  <a:pt x="4" y="98"/>
                  <a:pt x="4" y="98"/>
                  <a:pt x="4" y="98"/>
                </a:cubicBezTo>
                <a:cubicBezTo>
                  <a:pt x="0" y="98"/>
                  <a:pt x="0" y="98"/>
                  <a:pt x="0" y="98"/>
                </a:cubicBezTo>
                <a:cubicBezTo>
                  <a:pt x="0" y="104"/>
                  <a:pt x="0" y="104"/>
                  <a:pt x="0" y="104"/>
                </a:cubicBezTo>
                <a:cubicBezTo>
                  <a:pt x="121" y="104"/>
                  <a:pt x="121" y="104"/>
                  <a:pt x="121" y="104"/>
                </a:cubicBezTo>
                <a:cubicBezTo>
                  <a:pt x="121" y="98"/>
                  <a:pt x="121" y="98"/>
                  <a:pt x="121" y="98"/>
                </a:cubicBezTo>
                <a:lnTo>
                  <a:pt x="118" y="98"/>
                </a:lnTo>
                <a:close/>
                <a:moveTo>
                  <a:pt x="69" y="47"/>
                </a:moveTo>
                <a:cubicBezTo>
                  <a:pt x="75" y="47"/>
                  <a:pt x="75" y="47"/>
                  <a:pt x="75" y="47"/>
                </a:cubicBezTo>
                <a:cubicBezTo>
                  <a:pt x="75" y="55"/>
                  <a:pt x="75" y="55"/>
                  <a:pt x="75" y="55"/>
                </a:cubicBezTo>
                <a:cubicBezTo>
                  <a:pt x="69" y="55"/>
                  <a:pt x="69" y="55"/>
                  <a:pt x="69" y="55"/>
                </a:cubicBezTo>
                <a:lnTo>
                  <a:pt x="69" y="47"/>
                </a:lnTo>
                <a:close/>
                <a:moveTo>
                  <a:pt x="58" y="47"/>
                </a:moveTo>
                <a:cubicBezTo>
                  <a:pt x="64" y="47"/>
                  <a:pt x="64" y="47"/>
                  <a:pt x="64" y="47"/>
                </a:cubicBezTo>
                <a:cubicBezTo>
                  <a:pt x="64" y="55"/>
                  <a:pt x="64" y="55"/>
                  <a:pt x="64" y="55"/>
                </a:cubicBezTo>
                <a:cubicBezTo>
                  <a:pt x="58" y="55"/>
                  <a:pt x="58" y="55"/>
                  <a:pt x="58" y="55"/>
                </a:cubicBezTo>
                <a:lnTo>
                  <a:pt x="58" y="47"/>
                </a:lnTo>
                <a:close/>
                <a:moveTo>
                  <a:pt x="47" y="47"/>
                </a:moveTo>
                <a:cubicBezTo>
                  <a:pt x="52" y="47"/>
                  <a:pt x="52" y="47"/>
                  <a:pt x="52" y="47"/>
                </a:cubicBezTo>
                <a:cubicBezTo>
                  <a:pt x="52" y="55"/>
                  <a:pt x="52" y="55"/>
                  <a:pt x="52" y="55"/>
                </a:cubicBezTo>
                <a:cubicBezTo>
                  <a:pt x="47" y="55"/>
                  <a:pt x="47" y="55"/>
                  <a:pt x="47" y="55"/>
                </a:cubicBezTo>
                <a:lnTo>
                  <a:pt x="47" y="47"/>
                </a:lnTo>
                <a:close/>
                <a:moveTo>
                  <a:pt x="21" y="94"/>
                </a:moveTo>
                <a:cubicBezTo>
                  <a:pt x="15" y="94"/>
                  <a:pt x="15" y="94"/>
                  <a:pt x="15" y="94"/>
                </a:cubicBezTo>
                <a:cubicBezTo>
                  <a:pt x="15" y="86"/>
                  <a:pt x="15" y="86"/>
                  <a:pt x="15" y="86"/>
                </a:cubicBezTo>
                <a:cubicBezTo>
                  <a:pt x="21" y="86"/>
                  <a:pt x="21" y="86"/>
                  <a:pt x="21" y="86"/>
                </a:cubicBezTo>
                <a:lnTo>
                  <a:pt x="21" y="94"/>
                </a:lnTo>
                <a:close/>
                <a:moveTo>
                  <a:pt x="21" y="78"/>
                </a:moveTo>
                <a:cubicBezTo>
                  <a:pt x="15" y="78"/>
                  <a:pt x="15" y="78"/>
                  <a:pt x="15" y="78"/>
                </a:cubicBezTo>
                <a:cubicBezTo>
                  <a:pt x="15" y="70"/>
                  <a:pt x="15" y="70"/>
                  <a:pt x="15" y="70"/>
                </a:cubicBezTo>
                <a:cubicBezTo>
                  <a:pt x="21" y="70"/>
                  <a:pt x="21" y="70"/>
                  <a:pt x="21" y="70"/>
                </a:cubicBezTo>
                <a:lnTo>
                  <a:pt x="21" y="78"/>
                </a:lnTo>
                <a:close/>
                <a:moveTo>
                  <a:pt x="32" y="94"/>
                </a:moveTo>
                <a:cubicBezTo>
                  <a:pt x="27" y="94"/>
                  <a:pt x="27" y="94"/>
                  <a:pt x="27" y="94"/>
                </a:cubicBezTo>
                <a:cubicBezTo>
                  <a:pt x="27" y="86"/>
                  <a:pt x="27" y="86"/>
                  <a:pt x="27" y="86"/>
                </a:cubicBezTo>
                <a:cubicBezTo>
                  <a:pt x="32" y="86"/>
                  <a:pt x="32" y="86"/>
                  <a:pt x="32" y="86"/>
                </a:cubicBezTo>
                <a:lnTo>
                  <a:pt x="32" y="94"/>
                </a:lnTo>
                <a:close/>
                <a:moveTo>
                  <a:pt x="32" y="78"/>
                </a:moveTo>
                <a:cubicBezTo>
                  <a:pt x="27" y="78"/>
                  <a:pt x="27" y="78"/>
                  <a:pt x="27" y="78"/>
                </a:cubicBezTo>
                <a:cubicBezTo>
                  <a:pt x="27" y="70"/>
                  <a:pt x="27" y="70"/>
                  <a:pt x="27" y="70"/>
                </a:cubicBezTo>
                <a:cubicBezTo>
                  <a:pt x="32" y="70"/>
                  <a:pt x="32" y="70"/>
                  <a:pt x="32" y="70"/>
                </a:cubicBezTo>
                <a:lnTo>
                  <a:pt x="32" y="78"/>
                </a:lnTo>
                <a:close/>
                <a:moveTo>
                  <a:pt x="84" y="74"/>
                </a:moveTo>
                <a:cubicBezTo>
                  <a:pt x="80" y="74"/>
                  <a:pt x="80" y="74"/>
                  <a:pt x="80" y="74"/>
                </a:cubicBezTo>
                <a:cubicBezTo>
                  <a:pt x="80" y="98"/>
                  <a:pt x="80" y="98"/>
                  <a:pt x="80" y="98"/>
                </a:cubicBezTo>
                <a:cubicBezTo>
                  <a:pt x="74" y="98"/>
                  <a:pt x="74" y="98"/>
                  <a:pt x="74" y="98"/>
                </a:cubicBezTo>
                <a:cubicBezTo>
                  <a:pt x="74" y="74"/>
                  <a:pt x="74" y="74"/>
                  <a:pt x="74" y="74"/>
                </a:cubicBezTo>
                <a:cubicBezTo>
                  <a:pt x="69" y="74"/>
                  <a:pt x="69" y="74"/>
                  <a:pt x="69" y="74"/>
                </a:cubicBezTo>
                <a:cubicBezTo>
                  <a:pt x="69" y="98"/>
                  <a:pt x="69" y="98"/>
                  <a:pt x="69" y="98"/>
                </a:cubicBezTo>
                <a:cubicBezTo>
                  <a:pt x="64" y="98"/>
                  <a:pt x="64" y="98"/>
                  <a:pt x="64" y="98"/>
                </a:cubicBezTo>
                <a:cubicBezTo>
                  <a:pt x="64" y="74"/>
                  <a:pt x="64" y="74"/>
                  <a:pt x="64" y="74"/>
                </a:cubicBezTo>
                <a:cubicBezTo>
                  <a:pt x="58" y="74"/>
                  <a:pt x="58" y="74"/>
                  <a:pt x="58" y="74"/>
                </a:cubicBezTo>
                <a:cubicBezTo>
                  <a:pt x="58" y="98"/>
                  <a:pt x="58" y="98"/>
                  <a:pt x="58" y="98"/>
                </a:cubicBezTo>
                <a:cubicBezTo>
                  <a:pt x="53" y="98"/>
                  <a:pt x="53" y="98"/>
                  <a:pt x="53" y="98"/>
                </a:cubicBezTo>
                <a:cubicBezTo>
                  <a:pt x="53" y="74"/>
                  <a:pt x="53" y="74"/>
                  <a:pt x="53" y="74"/>
                </a:cubicBezTo>
                <a:cubicBezTo>
                  <a:pt x="47" y="74"/>
                  <a:pt x="47" y="74"/>
                  <a:pt x="47" y="74"/>
                </a:cubicBezTo>
                <a:cubicBezTo>
                  <a:pt x="47" y="98"/>
                  <a:pt x="47" y="98"/>
                  <a:pt x="47" y="98"/>
                </a:cubicBezTo>
                <a:cubicBezTo>
                  <a:pt x="42" y="98"/>
                  <a:pt x="42" y="98"/>
                  <a:pt x="42" y="98"/>
                </a:cubicBezTo>
                <a:cubicBezTo>
                  <a:pt x="42" y="74"/>
                  <a:pt x="42" y="74"/>
                  <a:pt x="42" y="74"/>
                </a:cubicBezTo>
                <a:cubicBezTo>
                  <a:pt x="38" y="74"/>
                  <a:pt x="38" y="74"/>
                  <a:pt x="38" y="74"/>
                </a:cubicBezTo>
                <a:cubicBezTo>
                  <a:pt x="38" y="69"/>
                  <a:pt x="38" y="69"/>
                  <a:pt x="38" y="69"/>
                </a:cubicBezTo>
                <a:cubicBezTo>
                  <a:pt x="61" y="61"/>
                  <a:pt x="61" y="61"/>
                  <a:pt x="61" y="61"/>
                </a:cubicBezTo>
                <a:cubicBezTo>
                  <a:pt x="84" y="69"/>
                  <a:pt x="84" y="69"/>
                  <a:pt x="84" y="69"/>
                </a:cubicBezTo>
                <a:lnTo>
                  <a:pt x="84" y="74"/>
                </a:lnTo>
                <a:close/>
                <a:moveTo>
                  <a:pt x="95" y="94"/>
                </a:moveTo>
                <a:cubicBezTo>
                  <a:pt x="89" y="94"/>
                  <a:pt x="89" y="94"/>
                  <a:pt x="89" y="94"/>
                </a:cubicBezTo>
                <a:cubicBezTo>
                  <a:pt x="89" y="86"/>
                  <a:pt x="89" y="86"/>
                  <a:pt x="89" y="86"/>
                </a:cubicBezTo>
                <a:cubicBezTo>
                  <a:pt x="95" y="86"/>
                  <a:pt x="95" y="86"/>
                  <a:pt x="95" y="86"/>
                </a:cubicBezTo>
                <a:lnTo>
                  <a:pt x="95" y="94"/>
                </a:lnTo>
                <a:close/>
                <a:moveTo>
                  <a:pt x="95" y="78"/>
                </a:moveTo>
                <a:cubicBezTo>
                  <a:pt x="89" y="78"/>
                  <a:pt x="89" y="78"/>
                  <a:pt x="89" y="78"/>
                </a:cubicBezTo>
                <a:cubicBezTo>
                  <a:pt x="89" y="70"/>
                  <a:pt x="89" y="70"/>
                  <a:pt x="89" y="70"/>
                </a:cubicBezTo>
                <a:cubicBezTo>
                  <a:pt x="95" y="70"/>
                  <a:pt x="95" y="70"/>
                  <a:pt x="95" y="70"/>
                </a:cubicBezTo>
                <a:lnTo>
                  <a:pt x="95" y="78"/>
                </a:lnTo>
                <a:close/>
                <a:moveTo>
                  <a:pt x="106" y="94"/>
                </a:moveTo>
                <a:cubicBezTo>
                  <a:pt x="101" y="94"/>
                  <a:pt x="101" y="94"/>
                  <a:pt x="101" y="94"/>
                </a:cubicBezTo>
                <a:cubicBezTo>
                  <a:pt x="101" y="86"/>
                  <a:pt x="101" y="86"/>
                  <a:pt x="101" y="86"/>
                </a:cubicBezTo>
                <a:cubicBezTo>
                  <a:pt x="106" y="86"/>
                  <a:pt x="106" y="86"/>
                  <a:pt x="106" y="86"/>
                </a:cubicBezTo>
                <a:lnTo>
                  <a:pt x="106" y="94"/>
                </a:lnTo>
                <a:close/>
                <a:moveTo>
                  <a:pt x="106" y="78"/>
                </a:moveTo>
                <a:cubicBezTo>
                  <a:pt x="101" y="78"/>
                  <a:pt x="101" y="78"/>
                  <a:pt x="101" y="78"/>
                </a:cubicBezTo>
                <a:cubicBezTo>
                  <a:pt x="101" y="70"/>
                  <a:pt x="101" y="70"/>
                  <a:pt x="101" y="70"/>
                </a:cubicBezTo>
                <a:cubicBezTo>
                  <a:pt x="106" y="70"/>
                  <a:pt x="106" y="70"/>
                  <a:pt x="106" y="70"/>
                </a:cubicBezTo>
                <a:lnTo>
                  <a:pt x="106" y="7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2812866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163133" y="1004799"/>
            <a:ext cx="9375820" cy="2999383"/>
            <a:chOff x="-3772046" y="2536362"/>
            <a:chExt cx="17905282" cy="5728013"/>
          </a:xfrm>
        </p:grpSpPr>
        <p:sp>
          <p:nvSpPr>
            <p:cNvPr id="11" name="Rechteck 10"/>
            <p:cNvSpPr/>
            <p:nvPr/>
          </p:nvSpPr>
          <p:spPr>
            <a:xfrm>
              <a:off x="-3772046" y="6614360"/>
              <a:ext cx="17905282" cy="3929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1"/>
                </a:solidFill>
              </a:endParaRPr>
            </a:p>
          </p:txBody>
        </p:sp>
        <p:sp>
          <p:nvSpPr>
            <p:cNvPr id="12" name="Rechteck 11"/>
            <p:cNvSpPr/>
            <p:nvPr/>
          </p:nvSpPr>
          <p:spPr>
            <a:xfrm>
              <a:off x="-3772044" y="3584409"/>
              <a:ext cx="17905280" cy="39290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itel 1"/>
            <p:cNvSpPr txBox="1">
              <a:spLocks/>
            </p:cNvSpPr>
            <p:nvPr/>
          </p:nvSpPr>
          <p:spPr>
            <a:xfrm>
              <a:off x="-448244" y="3504178"/>
              <a:ext cx="2496138" cy="578958"/>
            </a:xfrm>
            <a:prstGeom prst="rect">
              <a:avLst/>
            </a:prstGeom>
            <a:no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non-SMEs</a:t>
              </a:r>
              <a:endParaRPr lang="en-US" sz="1050" b="1" dirty="0">
                <a:solidFill>
                  <a:schemeClr val="bg1"/>
                </a:solidFill>
              </a:endParaRPr>
            </a:p>
          </p:txBody>
        </p:sp>
        <p:sp>
          <p:nvSpPr>
            <p:cNvPr id="14" name="Rechteck 13"/>
            <p:cNvSpPr/>
            <p:nvPr/>
          </p:nvSpPr>
          <p:spPr>
            <a:xfrm>
              <a:off x="3824320" y="4427734"/>
              <a:ext cx="1439999" cy="793489"/>
            </a:xfrm>
            <a:prstGeom prst="rect">
              <a:avLst/>
            </a:prstGeom>
          </p:spPr>
          <p:txBody>
            <a:bodyPr wrap="square">
              <a:spAutoFit/>
            </a:bodyPr>
            <a:lstStyle/>
            <a:p>
              <a:pPr algn="r"/>
              <a:r>
                <a:rPr lang="en-GB" sz="700" b="1" dirty="0">
                  <a:solidFill>
                    <a:srgbClr val="F1B803"/>
                  </a:solidFill>
                </a:rPr>
                <a:t>Identification of obligated companies</a:t>
              </a:r>
              <a:endParaRPr lang="en-US" sz="700" b="1" dirty="0">
                <a:solidFill>
                  <a:srgbClr val="F1B803"/>
                </a:solidFill>
              </a:endParaRPr>
            </a:p>
          </p:txBody>
        </p:sp>
        <p:sp>
          <p:nvSpPr>
            <p:cNvPr id="15" name="Rechteck 14"/>
            <p:cNvSpPr/>
            <p:nvPr/>
          </p:nvSpPr>
          <p:spPr>
            <a:xfrm>
              <a:off x="2096993" y="4416635"/>
              <a:ext cx="1439999" cy="793489"/>
            </a:xfrm>
            <a:prstGeom prst="rect">
              <a:avLst/>
            </a:prstGeom>
          </p:spPr>
          <p:txBody>
            <a:bodyPr wrap="square">
              <a:spAutoFit/>
            </a:bodyPr>
            <a:lstStyle/>
            <a:p>
              <a:pPr algn="r"/>
              <a:r>
                <a:rPr lang="en-GB" sz="700" b="1" dirty="0">
                  <a:solidFill>
                    <a:srgbClr val="E44802"/>
                  </a:solidFill>
                  <a:latin typeface="Garamond" panose="02020404030301010803" pitchFamily="18" charset="0"/>
                  <a:ea typeface="Times New Roman" panose="02020603050405020304" pitchFamily="18" charset="0"/>
                  <a:cs typeface="Times New Roman" panose="02020603050405020304" pitchFamily="18" charset="0"/>
                </a:rPr>
                <a:t>Limited resources for transposition</a:t>
              </a:r>
              <a:endParaRPr lang="en-US" sz="700" b="1" dirty="0">
                <a:solidFill>
                  <a:srgbClr val="E44802"/>
                </a:solidFill>
              </a:endParaRPr>
            </a:p>
          </p:txBody>
        </p:sp>
        <p:sp>
          <p:nvSpPr>
            <p:cNvPr id="16" name="Rechteck 15"/>
            <p:cNvSpPr/>
            <p:nvPr/>
          </p:nvSpPr>
          <p:spPr>
            <a:xfrm>
              <a:off x="5576726" y="4440079"/>
              <a:ext cx="1439999" cy="587771"/>
            </a:xfrm>
            <a:prstGeom prst="rect">
              <a:avLst/>
            </a:prstGeom>
          </p:spPr>
          <p:txBody>
            <a:bodyPr wrap="square">
              <a:spAutoFit/>
            </a:bodyPr>
            <a:lstStyle/>
            <a:p>
              <a:pPr algn="r"/>
              <a:r>
                <a:rPr lang="en-GB" sz="700" b="1" dirty="0">
                  <a:solidFill>
                    <a:srgbClr val="E5243B"/>
                  </a:solidFill>
                  <a:latin typeface="Garamond" panose="02020404030301010803" pitchFamily="18" charset="0"/>
                  <a:ea typeface="Times New Roman" panose="02020603050405020304" pitchFamily="18" charset="0"/>
                  <a:cs typeface="Times New Roman" panose="02020603050405020304" pitchFamily="18" charset="0"/>
                </a:rPr>
                <a:t>Ensuring compliance</a:t>
              </a:r>
              <a:endParaRPr lang="en-US" sz="700" b="1" dirty="0">
                <a:solidFill>
                  <a:srgbClr val="E5243B"/>
                </a:solidFill>
              </a:endParaRPr>
            </a:p>
          </p:txBody>
        </p:sp>
        <p:sp>
          <p:nvSpPr>
            <p:cNvPr id="17" name="Rechteck 16"/>
            <p:cNvSpPr/>
            <p:nvPr/>
          </p:nvSpPr>
          <p:spPr>
            <a:xfrm>
              <a:off x="7315652" y="4440079"/>
              <a:ext cx="1439999" cy="587771"/>
            </a:xfrm>
            <a:prstGeom prst="rect">
              <a:avLst/>
            </a:prstGeom>
          </p:spPr>
          <p:txBody>
            <a:bodyPr wrap="square">
              <a:spAutoFit/>
            </a:bodyPr>
            <a:lstStyle/>
            <a:p>
              <a:pPr algn="r"/>
              <a:r>
                <a:rPr lang="en-GB" sz="700" b="1" dirty="0">
                  <a:solidFill>
                    <a:srgbClr val="00689D"/>
                  </a:solidFill>
                  <a:latin typeface="Garamond" panose="02020404030301010803" pitchFamily="18" charset="0"/>
                  <a:ea typeface="Times New Roman" panose="02020603050405020304" pitchFamily="18" charset="0"/>
                  <a:cs typeface="Times New Roman" panose="02020603050405020304" pitchFamily="18" charset="0"/>
                </a:rPr>
                <a:t>Quality of audits</a:t>
              </a:r>
              <a:endParaRPr lang="en-US" sz="700" b="1" dirty="0">
                <a:solidFill>
                  <a:srgbClr val="00689D"/>
                </a:solidFill>
              </a:endParaRPr>
            </a:p>
          </p:txBody>
        </p:sp>
        <p:sp>
          <p:nvSpPr>
            <p:cNvPr id="18" name="Rechteck 17"/>
            <p:cNvSpPr/>
            <p:nvPr/>
          </p:nvSpPr>
          <p:spPr>
            <a:xfrm>
              <a:off x="8815706" y="4440079"/>
              <a:ext cx="1727144" cy="793489"/>
            </a:xfrm>
            <a:prstGeom prst="rect">
              <a:avLst/>
            </a:prstGeom>
          </p:spPr>
          <p:txBody>
            <a:bodyPr wrap="square">
              <a:spAutoFit/>
            </a:bodyPr>
            <a:lstStyle/>
            <a:p>
              <a:pPr algn="r"/>
              <a:r>
                <a:rPr lang="en-GB" sz="700" b="1" dirty="0">
                  <a:solidFill>
                    <a:srgbClr val="BF8B2E"/>
                  </a:solidFill>
                  <a:latin typeface="Garamond" panose="02020404030301010803" pitchFamily="18" charset="0"/>
                  <a:ea typeface="Times New Roman" panose="02020603050405020304" pitchFamily="18" charset="0"/>
                  <a:cs typeface="Times New Roman" panose="02020603050405020304" pitchFamily="18" charset="0"/>
                </a:rPr>
                <a:t>Compromise between reporting and monitoring</a:t>
              </a:r>
              <a:endParaRPr lang="en-US" sz="700" b="1" dirty="0">
                <a:solidFill>
                  <a:srgbClr val="BF8B2E"/>
                </a:solidFill>
              </a:endParaRPr>
            </a:p>
          </p:txBody>
        </p:sp>
        <p:sp>
          <p:nvSpPr>
            <p:cNvPr id="19" name="Rechteck 18"/>
            <p:cNvSpPr/>
            <p:nvPr/>
          </p:nvSpPr>
          <p:spPr>
            <a:xfrm>
              <a:off x="10815249" y="4440079"/>
              <a:ext cx="1439999" cy="793489"/>
            </a:xfrm>
            <a:prstGeom prst="rect">
              <a:avLst/>
            </a:prstGeom>
          </p:spPr>
          <p:txBody>
            <a:bodyPr wrap="square">
              <a:spAutoFit/>
            </a:bodyPr>
            <a:lstStyle/>
            <a:p>
              <a:pPr algn="r"/>
              <a:r>
                <a:rPr lang="en-GB" sz="7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Enhancing the uptake of measures</a:t>
              </a:r>
              <a:endParaRPr lang="en-US" sz="700" b="1" dirty="0">
                <a:solidFill>
                  <a:schemeClr val="accent1"/>
                </a:solidFill>
              </a:endParaRPr>
            </a:p>
          </p:txBody>
        </p:sp>
        <p:sp>
          <p:nvSpPr>
            <p:cNvPr id="20" name="Rechteck 19"/>
            <p:cNvSpPr/>
            <p:nvPr/>
          </p:nvSpPr>
          <p:spPr>
            <a:xfrm>
              <a:off x="2064726" y="7470886"/>
              <a:ext cx="1439999" cy="793489"/>
            </a:xfrm>
            <a:prstGeom prst="rect">
              <a:avLst/>
            </a:prstGeom>
          </p:spPr>
          <p:txBody>
            <a:bodyPr wrap="square">
              <a:spAutoFit/>
            </a:bodyPr>
            <a:lstStyle/>
            <a:p>
              <a:pPr algn="r"/>
              <a:r>
                <a:rPr lang="en-GB" sz="700" b="1" dirty="0">
                  <a:solidFill>
                    <a:srgbClr val="19486A"/>
                  </a:solidFill>
                  <a:latin typeface="Garamond" panose="02020404030301010803" pitchFamily="18" charset="0"/>
                  <a:ea typeface="Times New Roman" panose="02020603050405020304" pitchFamily="18" charset="0"/>
                  <a:cs typeface="Times New Roman" panose="02020603050405020304" pitchFamily="18" charset="0"/>
                </a:rPr>
                <a:t>Creation of support mechanisms</a:t>
              </a:r>
              <a:endParaRPr lang="en-US" sz="700" b="1" dirty="0">
                <a:solidFill>
                  <a:srgbClr val="19486A"/>
                </a:solidFill>
              </a:endParaRPr>
            </a:p>
          </p:txBody>
        </p:sp>
        <p:sp>
          <p:nvSpPr>
            <p:cNvPr id="21" name="Rechteck 20"/>
            <p:cNvSpPr/>
            <p:nvPr/>
          </p:nvSpPr>
          <p:spPr>
            <a:xfrm>
              <a:off x="3823218" y="7470884"/>
              <a:ext cx="1439999" cy="793489"/>
            </a:xfrm>
            <a:prstGeom prst="rect">
              <a:avLst/>
            </a:prstGeom>
          </p:spPr>
          <p:txBody>
            <a:bodyPr wrap="square">
              <a:spAutoFit/>
            </a:bodyPr>
            <a:lstStyle/>
            <a:p>
              <a:pPr algn="r"/>
              <a:r>
                <a:rPr lang="en-GB" sz="700" b="1" dirty="0">
                  <a:solidFill>
                    <a:srgbClr val="A21942"/>
                  </a:solidFill>
                  <a:latin typeface="Garamond" panose="02020404030301010803" pitchFamily="18" charset="0"/>
                  <a:ea typeface="Times New Roman" panose="02020603050405020304" pitchFamily="18" charset="0"/>
                  <a:cs typeface="Times New Roman" panose="02020603050405020304" pitchFamily="18" charset="0"/>
                </a:rPr>
                <a:t>Limited available resources</a:t>
              </a:r>
              <a:endParaRPr lang="en-US" sz="700" b="1" dirty="0">
                <a:solidFill>
                  <a:srgbClr val="A21942"/>
                </a:solidFill>
              </a:endParaRPr>
            </a:p>
          </p:txBody>
        </p:sp>
        <p:sp>
          <p:nvSpPr>
            <p:cNvPr id="22" name="Rechteck 21"/>
            <p:cNvSpPr/>
            <p:nvPr/>
          </p:nvSpPr>
          <p:spPr>
            <a:xfrm>
              <a:off x="5551270" y="7470884"/>
              <a:ext cx="1439999" cy="587771"/>
            </a:xfrm>
            <a:prstGeom prst="rect">
              <a:avLst/>
            </a:prstGeom>
          </p:spPr>
          <p:txBody>
            <a:bodyPr wrap="square">
              <a:spAutoFit/>
            </a:bodyPr>
            <a:lstStyle/>
            <a:p>
              <a:pPr algn="r"/>
              <a:r>
                <a:rPr lang="en-GB" sz="700" b="1" dirty="0">
                  <a:solidFill>
                    <a:srgbClr val="0A97D9"/>
                  </a:solidFill>
                  <a:latin typeface="Garamond" panose="02020404030301010803" pitchFamily="18" charset="0"/>
                  <a:ea typeface="Times New Roman" panose="02020603050405020304" pitchFamily="18" charset="0"/>
                  <a:cs typeface="Calibri" panose="020F0502020204030204" pitchFamily="34" charset="0"/>
                </a:rPr>
                <a:t>Guiding SMEs to action</a:t>
              </a:r>
              <a:endParaRPr lang="en-US" sz="700" b="1" dirty="0">
                <a:solidFill>
                  <a:srgbClr val="0A97D9"/>
                </a:solidFill>
              </a:endParaRPr>
            </a:p>
          </p:txBody>
        </p:sp>
        <p:sp>
          <p:nvSpPr>
            <p:cNvPr id="23" name="Rechteck 22"/>
            <p:cNvSpPr/>
            <p:nvPr/>
          </p:nvSpPr>
          <p:spPr>
            <a:xfrm>
              <a:off x="7306525" y="7470884"/>
              <a:ext cx="1439999" cy="793489"/>
            </a:xfrm>
            <a:prstGeom prst="rect">
              <a:avLst/>
            </a:prstGeom>
          </p:spPr>
          <p:txBody>
            <a:bodyPr wrap="square">
              <a:spAutoFit/>
            </a:bodyPr>
            <a:lstStyle/>
            <a:p>
              <a:pPr algn="r"/>
              <a:r>
                <a:rPr lang="en-GB" sz="700" b="1" dirty="0">
                  <a:solidFill>
                    <a:srgbClr val="7CB449"/>
                  </a:solidFill>
                  <a:latin typeface="Garamond" panose="02020404030301010803" pitchFamily="18" charset="0"/>
                  <a:ea typeface="Times New Roman" panose="02020603050405020304" pitchFamily="18" charset="0"/>
                  <a:cs typeface="Times New Roman" panose="02020603050405020304" pitchFamily="18" charset="0"/>
                </a:rPr>
                <a:t>Raising awareness on opportunities</a:t>
              </a:r>
              <a:endParaRPr lang="en-US" sz="700" b="1" dirty="0">
                <a:solidFill>
                  <a:srgbClr val="7CB449"/>
                </a:solidFill>
              </a:endParaRPr>
            </a:p>
          </p:txBody>
        </p:sp>
        <p:grpSp>
          <p:nvGrpSpPr>
            <p:cNvPr id="24" name="Gruppieren 23"/>
            <p:cNvGrpSpPr/>
            <p:nvPr/>
          </p:nvGrpSpPr>
          <p:grpSpPr>
            <a:xfrm>
              <a:off x="2013201" y="3044411"/>
              <a:ext cx="1440000" cy="1440000"/>
              <a:chOff x="808852" y="3158037"/>
              <a:chExt cx="1440000" cy="1440000"/>
            </a:xfrm>
            <a:solidFill>
              <a:srgbClr val="E44802"/>
            </a:solidFill>
          </p:grpSpPr>
          <p:sp>
            <p:nvSpPr>
              <p:cNvPr id="25" name="Rechteck 24"/>
              <p:cNvSpPr/>
              <p:nvPr/>
            </p:nvSpPr>
            <p:spPr>
              <a:xfrm>
                <a:off x="808852" y="3158037"/>
                <a:ext cx="1440000" cy="1440000"/>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6" name="Graphic 15" descr="Coins with solid fill">
                <a:hlinkClick r:id="" action="ppaction://noaction"/>
                <a:extLst>
                  <a:ext uri="{FF2B5EF4-FFF2-40B4-BE49-F238E27FC236}">
                    <a16:creationId xmlns:a16="http://schemas.microsoft.com/office/drawing/2014/main" id="{EB54AC91-4AE8-4C0C-AE31-3F4526EAEC2B}"/>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982184" y="3343248"/>
                <a:ext cx="1128030" cy="1111274"/>
              </a:xfrm>
              <a:prstGeom prst="rect">
                <a:avLst/>
              </a:prstGeom>
              <a:grpFill/>
            </p:spPr>
          </p:pic>
        </p:grpSp>
        <p:sp>
          <p:nvSpPr>
            <p:cNvPr id="27" name="Rechteck 26"/>
            <p:cNvSpPr/>
            <p:nvPr/>
          </p:nvSpPr>
          <p:spPr>
            <a:xfrm>
              <a:off x="3760668" y="3044411"/>
              <a:ext cx="1440000" cy="1440000"/>
            </a:xfrm>
            <a:prstGeom prst="rect">
              <a:avLst/>
            </a:prstGeom>
            <a:solidFill>
              <a:srgbClr val="F1B8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Rechteck 27"/>
            <p:cNvSpPr/>
            <p:nvPr/>
          </p:nvSpPr>
          <p:spPr>
            <a:xfrm>
              <a:off x="5508135" y="3044411"/>
              <a:ext cx="1440000" cy="1440000"/>
            </a:xfrm>
            <a:prstGeom prst="rect">
              <a:avLst/>
            </a:prstGeom>
            <a:solidFill>
              <a:srgbClr val="E5243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hteck 28"/>
            <p:cNvSpPr/>
            <p:nvPr/>
          </p:nvSpPr>
          <p:spPr>
            <a:xfrm>
              <a:off x="7255602" y="3044411"/>
              <a:ext cx="1440000" cy="1440000"/>
            </a:xfrm>
            <a:prstGeom prst="rect">
              <a:avLst/>
            </a:prstGeom>
            <a:solidFill>
              <a:srgbClr val="0068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Rechteck 29"/>
            <p:cNvSpPr/>
            <p:nvPr/>
          </p:nvSpPr>
          <p:spPr>
            <a:xfrm>
              <a:off x="9003069" y="3044411"/>
              <a:ext cx="1440000" cy="1440000"/>
            </a:xfrm>
            <a:prstGeom prst="rect">
              <a:avLst/>
            </a:prstGeom>
            <a:solidFill>
              <a:srgbClr val="BF8B2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hteck 31"/>
            <p:cNvSpPr/>
            <p:nvPr/>
          </p:nvSpPr>
          <p:spPr>
            <a:xfrm>
              <a:off x="10750536" y="3044411"/>
              <a:ext cx="1440000" cy="144000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4" name="Graphic 13" descr="Magnifying glass with solid fill">
              <a:hlinkClick r:id="" action="ppaction://noaction"/>
              <a:extLst>
                <a:ext uri="{FF2B5EF4-FFF2-40B4-BE49-F238E27FC236}">
                  <a16:creationId xmlns:a16="http://schemas.microsoft.com/office/drawing/2014/main" id="{C70DEF29-ADB4-46B4-B9CA-F17EA97D52A4}"/>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3918012" y="3215792"/>
              <a:ext cx="1161668" cy="1174802"/>
            </a:xfrm>
            <a:prstGeom prst="rect">
              <a:avLst/>
            </a:prstGeom>
          </p:spPr>
        </p:pic>
        <p:pic>
          <p:nvPicPr>
            <p:cNvPr id="35" name="Graphic 12" descr="Police male with solid fill">
              <a:hlinkClick r:id="" action="ppaction://noaction"/>
              <a:extLst>
                <a:ext uri="{FF2B5EF4-FFF2-40B4-BE49-F238E27FC236}">
                  <a16:creationId xmlns:a16="http://schemas.microsoft.com/office/drawing/2014/main" id="{826AED66-12B7-47E5-854D-C1A3BA54532C}"/>
                </a:ext>
              </a:extLst>
            </p:cNvPr>
            <p:cNvPicPr>
              <a:picLocks noChangeAspect="1"/>
            </p:cNvPicPr>
            <p:nvPr/>
          </p:nvPicPr>
          <p:blipFill>
            <a:blip r:embed="rId8">
              <a:extLst>
                <a:ext uri="{96DAC541-7B7A-43D3-8B79-37D633B846F1}">
                  <asvg:svgBlip xmlns:asvg="http://schemas.microsoft.com/office/drawing/2016/SVG/main" xmlns="" r:embed="rId10"/>
                </a:ext>
              </a:extLst>
            </a:blip>
            <a:stretch>
              <a:fillRect/>
            </a:stretch>
          </p:blipFill>
          <p:spPr>
            <a:xfrm>
              <a:off x="5710084" y="3255956"/>
              <a:ext cx="1064181" cy="1076213"/>
            </a:xfrm>
            <a:prstGeom prst="rect">
              <a:avLst/>
            </a:prstGeom>
          </p:spPr>
        </p:pic>
        <p:pic>
          <p:nvPicPr>
            <p:cNvPr id="36" name="Graphic 9" descr="Checkbox Checked with solid fill">
              <a:hlinkClick r:id="" action="ppaction://noaction"/>
              <a:extLst>
                <a:ext uri="{FF2B5EF4-FFF2-40B4-BE49-F238E27FC236}">
                  <a16:creationId xmlns:a16="http://schemas.microsoft.com/office/drawing/2014/main" id="{4EE91AC6-1803-4378-9FA4-EB9B62AE54CB}"/>
                </a:ext>
              </a:extLst>
            </p:cNvPr>
            <p:cNvPicPr>
              <a:picLocks noChangeAspect="1"/>
            </p:cNvPicPr>
            <p:nvPr/>
          </p:nvPicPr>
          <p:blipFill>
            <a:blip r:embed="rId11">
              <a:extLst>
                <a:ext uri="{96DAC541-7B7A-43D3-8B79-37D633B846F1}">
                  <asvg:svgBlip xmlns:asvg="http://schemas.microsoft.com/office/drawing/2016/SVG/main" xmlns="" r:embed="rId13"/>
                </a:ext>
              </a:extLst>
            </a:blip>
            <a:stretch>
              <a:fillRect/>
            </a:stretch>
          </p:blipFill>
          <p:spPr>
            <a:xfrm>
              <a:off x="7384895" y="3199131"/>
              <a:ext cx="1225397" cy="1207195"/>
            </a:xfrm>
            <a:prstGeom prst="rect">
              <a:avLst/>
            </a:prstGeom>
          </p:spPr>
        </p:pic>
        <p:pic>
          <p:nvPicPr>
            <p:cNvPr id="37" name="Graphic 8" descr="Clipboard with solid fill">
              <a:hlinkClick r:id="" action="ppaction://noaction"/>
              <a:extLst>
                <a:ext uri="{FF2B5EF4-FFF2-40B4-BE49-F238E27FC236}">
                  <a16:creationId xmlns:a16="http://schemas.microsoft.com/office/drawing/2014/main" id="{D9C8A58E-C06A-4815-A79E-97D3BBA018FD}"/>
                </a:ext>
              </a:extLst>
            </p:cNvPr>
            <p:cNvPicPr>
              <a:picLocks noChangeAspect="1"/>
            </p:cNvPicPr>
            <p:nvPr/>
          </p:nvPicPr>
          <p:blipFill>
            <a:blip r:embed="rId14">
              <a:extLst>
                <a:ext uri="{96DAC541-7B7A-43D3-8B79-37D633B846F1}">
                  <asvg:svgBlip xmlns:asvg="http://schemas.microsoft.com/office/drawing/2016/SVG/main" xmlns="" r:embed="rId16"/>
                </a:ext>
              </a:extLst>
            </a:blip>
            <a:stretch>
              <a:fillRect/>
            </a:stretch>
          </p:blipFill>
          <p:spPr>
            <a:xfrm>
              <a:off x="9252082" y="3242565"/>
              <a:ext cx="1052821" cy="1048913"/>
            </a:xfrm>
            <a:prstGeom prst="rect">
              <a:avLst/>
            </a:prstGeom>
          </p:spPr>
        </p:pic>
        <p:pic>
          <p:nvPicPr>
            <p:cNvPr id="38"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17">
              <a:extLst>
                <a:ext uri="{96DAC541-7B7A-43D3-8B79-37D633B846F1}">
                  <asvg:svgBlip xmlns:asvg="http://schemas.microsoft.com/office/drawing/2016/SVG/main" xmlns="" r:embed="rId19"/>
                </a:ext>
              </a:extLst>
            </a:blip>
            <a:stretch>
              <a:fillRect/>
            </a:stretch>
          </p:blipFill>
          <p:spPr>
            <a:xfrm>
              <a:off x="10954192" y="3185659"/>
              <a:ext cx="1112822" cy="1125405"/>
            </a:xfrm>
            <a:prstGeom prst="rect">
              <a:avLst/>
            </a:prstGeom>
          </p:spPr>
        </p:pic>
        <p:sp>
          <p:nvSpPr>
            <p:cNvPr id="39" name="Rechteck 38"/>
            <p:cNvSpPr/>
            <p:nvPr/>
          </p:nvSpPr>
          <p:spPr>
            <a:xfrm>
              <a:off x="2009659" y="6084156"/>
              <a:ext cx="1440000" cy="1440000"/>
            </a:xfrm>
            <a:prstGeom prst="rect">
              <a:avLst/>
            </a:prstGeom>
            <a:solidFill>
              <a:srgbClr val="19486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hteck 39"/>
            <p:cNvSpPr/>
            <p:nvPr/>
          </p:nvSpPr>
          <p:spPr>
            <a:xfrm>
              <a:off x="3757126" y="6084156"/>
              <a:ext cx="1440000" cy="1440000"/>
            </a:xfrm>
            <a:prstGeom prst="rect">
              <a:avLst/>
            </a:prstGeom>
            <a:solidFill>
              <a:srgbClr val="A2194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hteck 40"/>
            <p:cNvSpPr/>
            <p:nvPr/>
          </p:nvSpPr>
          <p:spPr>
            <a:xfrm>
              <a:off x="5504593" y="6084156"/>
              <a:ext cx="1440000" cy="1440000"/>
            </a:xfrm>
            <a:prstGeom prst="rect">
              <a:avLst/>
            </a:prstGeom>
            <a:solidFill>
              <a:srgbClr val="0A97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hteck 41"/>
            <p:cNvSpPr/>
            <p:nvPr/>
          </p:nvSpPr>
          <p:spPr>
            <a:xfrm>
              <a:off x="7252060" y="6084156"/>
              <a:ext cx="1440000" cy="1440000"/>
            </a:xfrm>
            <a:prstGeom prst="rect">
              <a:avLst/>
            </a:prstGeom>
            <a:solidFill>
              <a:srgbClr val="7CB4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3" name="Graphic 6" descr="Cheers with solid fill">
              <a:hlinkClick r:id="" action="ppaction://noaction"/>
              <a:extLst>
                <a:ext uri="{FF2B5EF4-FFF2-40B4-BE49-F238E27FC236}">
                  <a16:creationId xmlns:a16="http://schemas.microsoft.com/office/drawing/2014/main" id="{DD34F785-0CA3-4480-838A-693206CCC427}"/>
                </a:ext>
              </a:extLst>
            </p:cNvPr>
            <p:cNvPicPr>
              <a:picLocks noChangeAspect="1"/>
            </p:cNvPicPr>
            <p:nvPr/>
          </p:nvPicPr>
          <p:blipFill>
            <a:blip r:embed="rId20">
              <a:extLst>
                <a:ext uri="{96DAC541-7B7A-43D3-8B79-37D633B846F1}">
                  <asvg:svgBlip xmlns:asvg="http://schemas.microsoft.com/office/drawing/2016/SVG/main" xmlns="" r:embed="rId22"/>
                </a:ext>
              </a:extLst>
            </a:blip>
            <a:stretch>
              <a:fillRect/>
            </a:stretch>
          </p:blipFill>
          <p:spPr>
            <a:xfrm>
              <a:off x="2207693" y="6321391"/>
              <a:ext cx="1051103" cy="1062988"/>
            </a:xfrm>
            <a:prstGeom prst="rect">
              <a:avLst/>
            </a:prstGeom>
          </p:spPr>
        </p:pic>
        <p:pic>
          <p:nvPicPr>
            <p:cNvPr id="44" name="Graphic 14" descr="Piggy Bank with solid fill">
              <a:hlinkClick r:id="" action="ppaction://noaction"/>
              <a:extLst>
                <a:ext uri="{FF2B5EF4-FFF2-40B4-BE49-F238E27FC236}">
                  <a16:creationId xmlns:a16="http://schemas.microsoft.com/office/drawing/2014/main" id="{95610F8D-D9AD-4D27-A174-C77101707DFF}"/>
                </a:ext>
              </a:extLst>
            </p:cNvPr>
            <p:cNvPicPr>
              <a:picLocks noChangeAspect="1"/>
            </p:cNvPicPr>
            <p:nvPr/>
          </p:nvPicPr>
          <p:blipFill>
            <a:blip r:embed="rId23">
              <a:extLst>
                <a:ext uri="{96DAC541-7B7A-43D3-8B79-37D633B846F1}">
                  <asvg:svgBlip xmlns:asvg="http://schemas.microsoft.com/office/drawing/2016/SVG/main" xmlns="" r:embed="rId25"/>
                </a:ext>
              </a:extLst>
            </a:blip>
            <a:stretch>
              <a:fillRect/>
            </a:stretch>
          </p:blipFill>
          <p:spPr>
            <a:xfrm>
              <a:off x="3940669" y="6219356"/>
              <a:ext cx="1178004" cy="1160506"/>
            </a:xfrm>
            <a:prstGeom prst="rect">
              <a:avLst/>
            </a:prstGeom>
          </p:spPr>
        </p:pic>
        <p:pic>
          <p:nvPicPr>
            <p:cNvPr id="45" name="Graphic 5" descr="Compass with solid fill">
              <a:hlinkClick r:id="" action="ppaction://noaction"/>
              <a:extLst>
                <a:ext uri="{FF2B5EF4-FFF2-40B4-BE49-F238E27FC236}">
                  <a16:creationId xmlns:a16="http://schemas.microsoft.com/office/drawing/2014/main" id="{6CA7D9BB-D8C3-45C2-9465-FA74D5077BC1}"/>
                </a:ext>
              </a:extLst>
            </p:cNvPr>
            <p:cNvPicPr>
              <a:picLocks noChangeAspect="1"/>
            </p:cNvPicPr>
            <p:nvPr/>
          </p:nvPicPr>
          <p:blipFill>
            <a:blip r:embed="rId26">
              <a:extLst>
                <a:ext uri="{96DAC541-7B7A-43D3-8B79-37D633B846F1}">
                  <asvg:svgBlip xmlns:asvg="http://schemas.microsoft.com/office/drawing/2016/SVG/main" xmlns="" r:embed="rId28"/>
                </a:ext>
              </a:extLst>
            </a:blip>
            <a:stretch>
              <a:fillRect/>
            </a:stretch>
          </p:blipFill>
          <p:spPr>
            <a:xfrm>
              <a:off x="5673636" y="6296408"/>
              <a:ext cx="1121637" cy="1109097"/>
            </a:xfrm>
            <a:prstGeom prst="rect">
              <a:avLst/>
            </a:prstGeom>
          </p:spPr>
        </p:pic>
        <p:pic>
          <p:nvPicPr>
            <p:cNvPr id="46" name="Graphic 4" descr="Megaphone with solid fill">
              <a:hlinkClick r:id="" action="ppaction://noaction"/>
              <a:extLst>
                <a:ext uri="{FF2B5EF4-FFF2-40B4-BE49-F238E27FC236}">
                  <a16:creationId xmlns:a16="http://schemas.microsoft.com/office/drawing/2014/main" id="{B7401549-C730-4F88-B97D-81CB398C9FAE}"/>
                </a:ext>
              </a:extLst>
            </p:cNvPr>
            <p:cNvPicPr>
              <a:picLocks noChangeAspect="1"/>
            </p:cNvPicPr>
            <p:nvPr/>
          </p:nvPicPr>
          <p:blipFill>
            <a:blip r:embed="rId29">
              <a:extLst>
                <a:ext uri="{96DAC541-7B7A-43D3-8B79-37D633B846F1}">
                  <asvg:svgBlip xmlns:asvg="http://schemas.microsoft.com/office/drawing/2016/SVG/main" xmlns="" r:embed="rId31"/>
                </a:ext>
              </a:extLst>
            </a:blip>
            <a:stretch>
              <a:fillRect/>
            </a:stretch>
          </p:blipFill>
          <p:spPr>
            <a:xfrm>
              <a:off x="7383154" y="6196360"/>
              <a:ext cx="1196884" cy="1183502"/>
            </a:xfrm>
            <a:prstGeom prst="rect">
              <a:avLst/>
            </a:prstGeom>
          </p:spPr>
        </p:pic>
        <p:sp>
          <p:nvSpPr>
            <p:cNvPr id="47" name="Titel 1"/>
            <p:cNvSpPr txBox="1">
              <a:spLocks/>
            </p:cNvSpPr>
            <p:nvPr/>
          </p:nvSpPr>
          <p:spPr>
            <a:xfrm>
              <a:off x="-448244" y="6539305"/>
              <a:ext cx="2556826" cy="578958"/>
            </a:xfrm>
            <a:prstGeom prst="rect">
              <a:avLst/>
            </a:prstGeom>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SMEs</a:t>
              </a:r>
              <a:endParaRPr lang="en-US" sz="1050" b="1" dirty="0">
                <a:solidFill>
                  <a:schemeClr val="bg1"/>
                </a:solidFill>
              </a:endParaRPr>
            </a:p>
          </p:txBody>
        </p:sp>
        <p:sp>
          <p:nvSpPr>
            <p:cNvPr id="48" name="Titel 1"/>
            <p:cNvSpPr txBox="1">
              <a:spLocks/>
            </p:cNvSpPr>
            <p:nvPr/>
          </p:nvSpPr>
          <p:spPr>
            <a:xfrm>
              <a:off x="7986581" y="5559763"/>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7CB449"/>
                  </a:solidFill>
                </a:rPr>
                <a:t>10</a:t>
              </a:r>
              <a:endParaRPr lang="en-US" sz="2000" b="1" dirty="0">
                <a:solidFill>
                  <a:srgbClr val="7CB449"/>
                </a:solidFill>
              </a:endParaRPr>
            </a:p>
          </p:txBody>
        </p:sp>
        <p:sp>
          <p:nvSpPr>
            <p:cNvPr id="49" name="Titel 1"/>
            <p:cNvSpPr txBox="1">
              <a:spLocks/>
            </p:cNvSpPr>
            <p:nvPr/>
          </p:nvSpPr>
          <p:spPr>
            <a:xfrm>
              <a:off x="6332650" y="55597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A97D9"/>
                  </a:solidFill>
                </a:rPr>
                <a:t>9</a:t>
              </a:r>
              <a:endParaRPr lang="en-US" sz="2000" b="1" dirty="0">
                <a:solidFill>
                  <a:srgbClr val="0A97D9"/>
                </a:solidFill>
              </a:endParaRPr>
            </a:p>
          </p:txBody>
        </p:sp>
        <p:sp>
          <p:nvSpPr>
            <p:cNvPr id="50" name="Titel 1"/>
            <p:cNvSpPr txBox="1">
              <a:spLocks/>
            </p:cNvSpPr>
            <p:nvPr/>
          </p:nvSpPr>
          <p:spPr>
            <a:xfrm>
              <a:off x="4614732" y="5559761"/>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A21942"/>
                  </a:solidFill>
                </a:rPr>
                <a:t>8</a:t>
              </a:r>
              <a:endParaRPr lang="en-US" sz="2000" b="1" dirty="0">
                <a:solidFill>
                  <a:srgbClr val="A21942"/>
                </a:solidFill>
              </a:endParaRPr>
            </a:p>
          </p:txBody>
        </p:sp>
        <p:sp>
          <p:nvSpPr>
            <p:cNvPr id="51" name="Titel 1"/>
            <p:cNvSpPr txBox="1">
              <a:spLocks/>
            </p:cNvSpPr>
            <p:nvPr/>
          </p:nvSpPr>
          <p:spPr>
            <a:xfrm>
              <a:off x="2866136" y="5557539"/>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19486A"/>
                  </a:solidFill>
                </a:rPr>
                <a:t>7</a:t>
              </a:r>
              <a:endParaRPr lang="en-US" sz="2000" b="1" dirty="0">
                <a:solidFill>
                  <a:srgbClr val="19486A"/>
                </a:solidFill>
              </a:endParaRPr>
            </a:p>
          </p:txBody>
        </p:sp>
        <p:sp>
          <p:nvSpPr>
            <p:cNvPr id="52" name="Titel 1"/>
            <p:cNvSpPr txBox="1">
              <a:spLocks/>
            </p:cNvSpPr>
            <p:nvPr/>
          </p:nvSpPr>
          <p:spPr>
            <a:xfrm>
              <a:off x="2856731" y="2537471"/>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44802"/>
                  </a:solidFill>
                </a:rPr>
                <a:t>1</a:t>
              </a:r>
              <a:endParaRPr lang="en-US" sz="2000" b="1" dirty="0">
                <a:solidFill>
                  <a:srgbClr val="E44802"/>
                </a:solidFill>
              </a:endParaRPr>
            </a:p>
          </p:txBody>
        </p:sp>
        <p:sp>
          <p:nvSpPr>
            <p:cNvPr id="53" name="Titel 1"/>
            <p:cNvSpPr txBox="1">
              <a:spLocks/>
            </p:cNvSpPr>
            <p:nvPr/>
          </p:nvSpPr>
          <p:spPr>
            <a:xfrm>
              <a:off x="4567142" y="25363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F1B803"/>
                  </a:solidFill>
                </a:rPr>
                <a:t>2</a:t>
              </a:r>
              <a:endParaRPr lang="en-US" sz="2000" b="1" dirty="0">
                <a:solidFill>
                  <a:srgbClr val="F1B803"/>
                </a:solidFill>
              </a:endParaRPr>
            </a:p>
          </p:txBody>
        </p:sp>
        <p:sp>
          <p:nvSpPr>
            <p:cNvPr id="54" name="Titel 1"/>
            <p:cNvSpPr txBox="1">
              <a:spLocks/>
            </p:cNvSpPr>
            <p:nvPr/>
          </p:nvSpPr>
          <p:spPr>
            <a:xfrm>
              <a:off x="6349566" y="25363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5243B"/>
                  </a:solidFill>
                </a:rPr>
                <a:t>3</a:t>
              </a:r>
              <a:endParaRPr lang="en-US" sz="2000" b="1" dirty="0">
                <a:solidFill>
                  <a:srgbClr val="E5243B"/>
                </a:solidFill>
              </a:endParaRPr>
            </a:p>
          </p:txBody>
        </p:sp>
        <p:sp>
          <p:nvSpPr>
            <p:cNvPr id="55" name="Titel 1"/>
            <p:cNvSpPr txBox="1">
              <a:spLocks/>
            </p:cNvSpPr>
            <p:nvPr/>
          </p:nvSpPr>
          <p:spPr>
            <a:xfrm>
              <a:off x="8103445" y="25363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689D"/>
                  </a:solidFill>
                </a:rPr>
                <a:t>4</a:t>
              </a:r>
              <a:endParaRPr lang="en-US" sz="2000" b="1" dirty="0">
                <a:solidFill>
                  <a:srgbClr val="00689D"/>
                </a:solidFill>
              </a:endParaRPr>
            </a:p>
          </p:txBody>
        </p:sp>
        <p:sp>
          <p:nvSpPr>
            <p:cNvPr id="56" name="Titel 1"/>
            <p:cNvSpPr txBox="1">
              <a:spLocks/>
            </p:cNvSpPr>
            <p:nvPr/>
          </p:nvSpPr>
          <p:spPr>
            <a:xfrm>
              <a:off x="9817394" y="2547220"/>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BF8B2E"/>
                  </a:solidFill>
                </a:rPr>
                <a:t>5</a:t>
              </a:r>
              <a:endParaRPr lang="en-US" sz="2000" b="1" dirty="0">
                <a:solidFill>
                  <a:srgbClr val="BF8B2E"/>
                </a:solidFill>
              </a:endParaRPr>
            </a:p>
          </p:txBody>
        </p:sp>
        <p:sp>
          <p:nvSpPr>
            <p:cNvPr id="57" name="Titel 1"/>
            <p:cNvSpPr txBox="1">
              <a:spLocks/>
            </p:cNvSpPr>
            <p:nvPr/>
          </p:nvSpPr>
          <p:spPr>
            <a:xfrm>
              <a:off x="11573452" y="2549756"/>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8037"/>
                  </a:solidFill>
                </a:rPr>
                <a:t>6</a:t>
              </a:r>
              <a:endParaRPr lang="en-US" sz="2000" b="1" dirty="0">
                <a:solidFill>
                  <a:srgbClr val="008037"/>
                </a:solidFill>
              </a:endParaRPr>
            </a:p>
          </p:txBody>
        </p:sp>
        <p:sp>
          <p:nvSpPr>
            <p:cNvPr id="58" name="Rechteck 57"/>
            <p:cNvSpPr/>
            <p:nvPr/>
          </p:nvSpPr>
          <p:spPr>
            <a:xfrm>
              <a:off x="10743940" y="6065647"/>
              <a:ext cx="1440000" cy="1440000"/>
            </a:xfrm>
            <a:prstGeom prst="rect">
              <a:avLst/>
            </a:prstGeom>
            <a:solidFill>
              <a:srgbClr val="53535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9" name="Graphic 4" descr="Stars with solid fill">
              <a:hlinkClick r:id="" action="ppaction://noaction"/>
              <a:extLst>
                <a:ext uri="{FF2B5EF4-FFF2-40B4-BE49-F238E27FC236}">
                  <a16:creationId xmlns:a16="http://schemas.microsoft.com/office/drawing/2014/main" id="{F9F53C11-99A4-4951-9505-0C14EFF467CC}"/>
                </a:ext>
              </a:extLst>
            </p:cNvPr>
            <p:cNvPicPr>
              <a:picLocks noChangeAspect="1"/>
            </p:cNvPicPr>
            <p:nvPr/>
          </p:nvPicPr>
          <p:blipFill>
            <a:blip r:embed="rId32">
              <a:extLst>
                <a:ext uri="{96DAC541-7B7A-43D3-8B79-37D633B846F1}">
                  <asvg:svgBlip xmlns:asvg="http://schemas.microsoft.com/office/drawing/2016/SVG/main" xmlns="" r:embed="rId34"/>
                </a:ext>
              </a:extLst>
            </a:blip>
            <a:stretch>
              <a:fillRect/>
            </a:stretch>
          </p:blipFill>
          <p:spPr>
            <a:xfrm>
              <a:off x="10867108" y="6171405"/>
              <a:ext cx="1208651" cy="1208651"/>
            </a:xfrm>
            <a:prstGeom prst="rect">
              <a:avLst/>
            </a:prstGeom>
          </p:spPr>
        </p:pic>
        <p:sp>
          <p:nvSpPr>
            <p:cNvPr id="60" name="Rechteck 59"/>
            <p:cNvSpPr/>
            <p:nvPr/>
          </p:nvSpPr>
          <p:spPr>
            <a:xfrm>
              <a:off x="10609960" y="7480614"/>
              <a:ext cx="1641092" cy="587771"/>
            </a:xfrm>
            <a:prstGeom prst="rect">
              <a:avLst/>
            </a:prstGeom>
          </p:spPr>
          <p:txBody>
            <a:bodyPr wrap="square">
              <a:spAutoFit/>
            </a:bodyPr>
            <a:lstStyle/>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Non-energy</a:t>
              </a:r>
            </a:p>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benefits</a:t>
              </a:r>
              <a:endParaRPr lang="en-US" sz="700" b="1" dirty="0">
                <a:solidFill>
                  <a:srgbClr val="535353"/>
                </a:solidFill>
              </a:endParaRPr>
            </a:p>
          </p:txBody>
        </p:sp>
        <p:sp>
          <p:nvSpPr>
            <p:cNvPr id="61" name="Titel 1"/>
            <p:cNvSpPr txBox="1">
              <a:spLocks/>
            </p:cNvSpPr>
            <p:nvPr/>
          </p:nvSpPr>
          <p:spPr>
            <a:xfrm>
              <a:off x="10734856" y="5552733"/>
              <a:ext cx="1512830"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r>
                <a:rPr lang="de-DE" sz="1600" b="1" dirty="0">
                  <a:solidFill>
                    <a:srgbClr val="535353"/>
                  </a:solidFill>
                </a:rPr>
                <a:t>11</a:t>
              </a:r>
              <a:endParaRPr lang="en-US" sz="1600" b="1" dirty="0">
                <a:solidFill>
                  <a:srgbClr val="535353"/>
                </a:solidFill>
              </a:endParaRPr>
            </a:p>
          </p:txBody>
        </p:sp>
      </p:grpSp>
      <p:sp>
        <p:nvSpPr>
          <p:cNvPr id="5" name="Rechteck 4"/>
          <p:cNvSpPr/>
          <p:nvPr/>
        </p:nvSpPr>
        <p:spPr>
          <a:xfrm>
            <a:off x="-183717" y="1011813"/>
            <a:ext cx="5781812" cy="140533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hteck 62"/>
          <p:cNvSpPr/>
          <p:nvPr/>
        </p:nvSpPr>
        <p:spPr>
          <a:xfrm>
            <a:off x="-159998" y="2586790"/>
            <a:ext cx="9583398" cy="140533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hteck 63"/>
          <p:cNvSpPr/>
          <p:nvPr/>
        </p:nvSpPr>
        <p:spPr>
          <a:xfrm>
            <a:off x="6365355" y="916971"/>
            <a:ext cx="2994384" cy="150017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Title 1">
            <a:extLst>
              <a:ext uri="{FF2B5EF4-FFF2-40B4-BE49-F238E27FC236}">
                <a16:creationId xmlns:a16="http://schemas.microsoft.com/office/drawing/2014/main" id="{122C4AE7-5A79-416C-841D-99CE13E9E5C7}"/>
              </a:ext>
            </a:extLst>
          </p:cNvPr>
          <p:cNvSpPr>
            <a:spLocks noGrp="1"/>
          </p:cNvSpPr>
          <p:nvPr>
            <p:ph type="title"/>
          </p:nvPr>
        </p:nvSpPr>
        <p:spPr>
          <a:xfrm>
            <a:off x="645160" y="-4887"/>
            <a:ext cx="8335708" cy="1365103"/>
          </a:xfrm>
        </p:spPr>
        <p:txBody>
          <a:bodyPr>
            <a:normAutofit/>
          </a:bodyPr>
          <a:lstStyle/>
          <a:p>
            <a:r>
              <a:rPr lang="de-DE" sz="2600" b="0" dirty="0" err="1" smtClean="0">
                <a:cs typeface="Arial"/>
              </a:rPr>
              <a:t>Challenges</a:t>
            </a:r>
            <a:r>
              <a:rPr lang="de-DE" sz="2600" b="0" dirty="0" smtClean="0">
                <a:cs typeface="Arial"/>
              </a:rPr>
              <a:t> in </a:t>
            </a:r>
            <a:r>
              <a:rPr lang="de-DE" sz="2600" b="0" dirty="0" err="1" smtClean="0">
                <a:cs typeface="Arial"/>
              </a:rPr>
              <a:t>transposition</a:t>
            </a:r>
            <a:r>
              <a:rPr lang="de-DE" sz="2600" b="0" dirty="0" smtClean="0">
                <a:cs typeface="Arial"/>
              </a:rPr>
              <a:t> </a:t>
            </a:r>
            <a:r>
              <a:rPr lang="de-DE" sz="2600" b="0" dirty="0" err="1" smtClean="0">
                <a:cs typeface="Arial"/>
              </a:rPr>
              <a:t>of</a:t>
            </a:r>
            <a:r>
              <a:rPr lang="de-DE" sz="2600" b="0" dirty="0" smtClean="0">
                <a:cs typeface="Arial"/>
              </a:rPr>
              <a:t> Art. 8 EED</a:t>
            </a:r>
            <a:endParaRPr lang="fr-FR" sz="2600" b="0" dirty="0">
              <a:cs typeface="Arial"/>
            </a:endParaRPr>
          </a:p>
        </p:txBody>
      </p:sp>
      <p:sp>
        <p:nvSpPr>
          <p:cNvPr id="65" name="Rechteck 64"/>
          <p:cNvSpPr/>
          <p:nvPr/>
        </p:nvSpPr>
        <p:spPr>
          <a:xfrm>
            <a:off x="0" y="289187"/>
            <a:ext cx="645160" cy="7524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Rechteck 65"/>
          <p:cNvSpPr/>
          <p:nvPr/>
        </p:nvSpPr>
        <p:spPr>
          <a:xfrm>
            <a:off x="-102930" y="664761"/>
            <a:ext cx="825867" cy="415498"/>
          </a:xfrm>
          <a:prstGeom prst="rect">
            <a:avLst/>
          </a:prstGeom>
        </p:spPr>
        <p:txBody>
          <a:bodyPr wrap="none">
            <a:spAutoFit/>
          </a:bodyPr>
          <a:lstStyle/>
          <a:p>
            <a:pPr algn="ctr"/>
            <a:r>
              <a:rPr lang="en-GB" sz="1050" b="1" dirty="0" smtClean="0">
                <a:solidFill>
                  <a:schemeClr val="bg1"/>
                </a:solidFill>
              </a:rPr>
              <a:t>national</a:t>
            </a:r>
            <a:br>
              <a:rPr lang="en-GB" sz="1050" b="1" dirty="0" smtClean="0">
                <a:solidFill>
                  <a:schemeClr val="bg1"/>
                </a:solidFill>
              </a:rPr>
            </a:br>
            <a:r>
              <a:rPr lang="en-GB" sz="1050" b="1" dirty="0" smtClean="0">
                <a:solidFill>
                  <a:schemeClr val="bg1"/>
                </a:solidFill>
              </a:rPr>
              <a:t> authorities</a:t>
            </a:r>
            <a:endParaRPr lang="en-GB" sz="1050" b="1" dirty="0">
              <a:solidFill>
                <a:schemeClr val="bg1"/>
              </a:solidFill>
            </a:endParaRPr>
          </a:p>
        </p:txBody>
      </p:sp>
      <p:sp>
        <p:nvSpPr>
          <p:cNvPr id="67" name="Freeform 64"/>
          <p:cNvSpPr>
            <a:spLocks noChangeAspect="1" noEditPoints="1"/>
          </p:cNvSpPr>
          <p:nvPr/>
        </p:nvSpPr>
        <p:spPr bwMode="gray">
          <a:xfrm>
            <a:off x="94084" y="321186"/>
            <a:ext cx="429819" cy="369694"/>
          </a:xfrm>
          <a:custGeom>
            <a:avLst/>
            <a:gdLst/>
            <a:ahLst/>
            <a:cxnLst>
              <a:cxn ang="0">
                <a:pos x="118" y="92"/>
              </a:cxn>
              <a:cxn ang="0">
                <a:pos x="114" y="67"/>
              </a:cxn>
              <a:cxn ang="0">
                <a:pos x="116" y="62"/>
              </a:cxn>
              <a:cxn ang="0">
                <a:pos x="114" y="62"/>
              </a:cxn>
              <a:cxn ang="0">
                <a:pos x="84" y="45"/>
              </a:cxn>
              <a:cxn ang="0">
                <a:pos x="85" y="41"/>
              </a:cxn>
              <a:cxn ang="0">
                <a:pos x="64" y="21"/>
              </a:cxn>
              <a:cxn ang="0">
                <a:pos x="62" y="17"/>
              </a:cxn>
              <a:cxn ang="0">
                <a:pos x="59" y="17"/>
              </a:cxn>
              <a:cxn ang="0">
                <a:pos x="57" y="21"/>
              </a:cxn>
              <a:cxn ang="0">
                <a:pos x="54" y="38"/>
              </a:cxn>
              <a:cxn ang="0">
                <a:pos x="54" y="41"/>
              </a:cxn>
              <a:cxn ang="0">
                <a:pos x="36" y="45"/>
              </a:cxn>
              <a:cxn ang="0">
                <a:pos x="38" y="56"/>
              </a:cxn>
              <a:cxn ang="0">
                <a:pos x="6" y="62"/>
              </a:cxn>
              <a:cxn ang="0">
                <a:pos x="7" y="67"/>
              </a:cxn>
              <a:cxn ang="0">
                <a:pos x="4" y="92"/>
              </a:cxn>
              <a:cxn ang="0">
                <a:pos x="0" y="98"/>
              </a:cxn>
              <a:cxn ang="0">
                <a:pos x="121" y="104"/>
              </a:cxn>
              <a:cxn ang="0">
                <a:pos x="118" y="98"/>
              </a:cxn>
              <a:cxn ang="0">
                <a:pos x="75" y="47"/>
              </a:cxn>
              <a:cxn ang="0">
                <a:pos x="69" y="55"/>
              </a:cxn>
              <a:cxn ang="0">
                <a:pos x="58" y="47"/>
              </a:cxn>
              <a:cxn ang="0">
                <a:pos x="64" y="55"/>
              </a:cxn>
              <a:cxn ang="0">
                <a:pos x="58" y="47"/>
              </a:cxn>
              <a:cxn ang="0">
                <a:pos x="52" y="47"/>
              </a:cxn>
              <a:cxn ang="0">
                <a:pos x="47" y="55"/>
              </a:cxn>
              <a:cxn ang="0">
                <a:pos x="21" y="94"/>
              </a:cxn>
              <a:cxn ang="0">
                <a:pos x="15" y="86"/>
              </a:cxn>
              <a:cxn ang="0">
                <a:pos x="21" y="94"/>
              </a:cxn>
              <a:cxn ang="0">
                <a:pos x="15" y="78"/>
              </a:cxn>
              <a:cxn ang="0">
                <a:pos x="21" y="70"/>
              </a:cxn>
              <a:cxn ang="0">
                <a:pos x="32" y="94"/>
              </a:cxn>
              <a:cxn ang="0">
                <a:pos x="27" y="86"/>
              </a:cxn>
              <a:cxn ang="0">
                <a:pos x="32" y="94"/>
              </a:cxn>
              <a:cxn ang="0">
                <a:pos x="27" y="78"/>
              </a:cxn>
              <a:cxn ang="0">
                <a:pos x="32" y="70"/>
              </a:cxn>
              <a:cxn ang="0">
                <a:pos x="84" y="74"/>
              </a:cxn>
              <a:cxn ang="0">
                <a:pos x="80" y="98"/>
              </a:cxn>
              <a:cxn ang="0">
                <a:pos x="74" y="74"/>
              </a:cxn>
              <a:cxn ang="0">
                <a:pos x="69" y="98"/>
              </a:cxn>
              <a:cxn ang="0">
                <a:pos x="64" y="74"/>
              </a:cxn>
              <a:cxn ang="0">
                <a:pos x="58" y="98"/>
              </a:cxn>
              <a:cxn ang="0">
                <a:pos x="53" y="74"/>
              </a:cxn>
              <a:cxn ang="0">
                <a:pos x="47" y="98"/>
              </a:cxn>
              <a:cxn ang="0">
                <a:pos x="42" y="74"/>
              </a:cxn>
              <a:cxn ang="0">
                <a:pos x="38" y="69"/>
              </a:cxn>
              <a:cxn ang="0">
                <a:pos x="84" y="69"/>
              </a:cxn>
              <a:cxn ang="0">
                <a:pos x="95" y="94"/>
              </a:cxn>
              <a:cxn ang="0">
                <a:pos x="89" y="86"/>
              </a:cxn>
              <a:cxn ang="0">
                <a:pos x="95" y="94"/>
              </a:cxn>
              <a:cxn ang="0">
                <a:pos x="89" y="78"/>
              </a:cxn>
              <a:cxn ang="0">
                <a:pos x="95" y="70"/>
              </a:cxn>
              <a:cxn ang="0">
                <a:pos x="106" y="94"/>
              </a:cxn>
              <a:cxn ang="0">
                <a:pos x="101" y="86"/>
              </a:cxn>
              <a:cxn ang="0">
                <a:pos x="106" y="94"/>
              </a:cxn>
              <a:cxn ang="0">
                <a:pos x="101" y="78"/>
              </a:cxn>
              <a:cxn ang="0">
                <a:pos x="106" y="70"/>
              </a:cxn>
            </a:cxnLst>
            <a:rect l="0" t="0" r="r" b="b"/>
            <a:pathLst>
              <a:path w="121" h="104">
                <a:moveTo>
                  <a:pt x="118" y="98"/>
                </a:moveTo>
                <a:cubicBezTo>
                  <a:pt x="118" y="92"/>
                  <a:pt x="118" y="92"/>
                  <a:pt x="118" y="92"/>
                </a:cubicBezTo>
                <a:cubicBezTo>
                  <a:pt x="114" y="92"/>
                  <a:pt x="114" y="92"/>
                  <a:pt x="114" y="92"/>
                </a:cubicBezTo>
                <a:cubicBezTo>
                  <a:pt x="114" y="67"/>
                  <a:pt x="114" y="67"/>
                  <a:pt x="114" y="67"/>
                </a:cubicBezTo>
                <a:cubicBezTo>
                  <a:pt x="116" y="67"/>
                  <a:pt x="116" y="67"/>
                  <a:pt x="116" y="67"/>
                </a:cubicBezTo>
                <a:cubicBezTo>
                  <a:pt x="116" y="62"/>
                  <a:pt x="116" y="62"/>
                  <a:pt x="116" y="62"/>
                </a:cubicBezTo>
                <a:cubicBezTo>
                  <a:pt x="114" y="62"/>
                  <a:pt x="114" y="62"/>
                  <a:pt x="114" y="62"/>
                </a:cubicBezTo>
                <a:cubicBezTo>
                  <a:pt x="114" y="62"/>
                  <a:pt x="114" y="62"/>
                  <a:pt x="114" y="62"/>
                </a:cubicBezTo>
                <a:cubicBezTo>
                  <a:pt x="84" y="56"/>
                  <a:pt x="84" y="56"/>
                  <a:pt x="84" y="56"/>
                </a:cubicBezTo>
                <a:cubicBezTo>
                  <a:pt x="84" y="45"/>
                  <a:pt x="84" y="45"/>
                  <a:pt x="84" y="45"/>
                </a:cubicBezTo>
                <a:cubicBezTo>
                  <a:pt x="85" y="45"/>
                  <a:pt x="85" y="45"/>
                  <a:pt x="85" y="45"/>
                </a:cubicBezTo>
                <a:cubicBezTo>
                  <a:pt x="85" y="41"/>
                  <a:pt x="85" y="41"/>
                  <a:pt x="85" y="41"/>
                </a:cubicBezTo>
                <a:cubicBezTo>
                  <a:pt x="83" y="41"/>
                  <a:pt x="83" y="41"/>
                  <a:pt x="83" y="41"/>
                </a:cubicBezTo>
                <a:cubicBezTo>
                  <a:pt x="82" y="30"/>
                  <a:pt x="74" y="22"/>
                  <a:pt x="64" y="21"/>
                </a:cubicBezTo>
                <a:cubicBezTo>
                  <a:pt x="64" y="20"/>
                  <a:pt x="64" y="20"/>
                  <a:pt x="64" y="20"/>
                </a:cubicBezTo>
                <a:cubicBezTo>
                  <a:pt x="64" y="19"/>
                  <a:pt x="64" y="18"/>
                  <a:pt x="62" y="17"/>
                </a:cubicBezTo>
                <a:cubicBezTo>
                  <a:pt x="62" y="13"/>
                  <a:pt x="61" y="0"/>
                  <a:pt x="61" y="0"/>
                </a:cubicBezTo>
                <a:cubicBezTo>
                  <a:pt x="61" y="0"/>
                  <a:pt x="60" y="13"/>
                  <a:pt x="59" y="17"/>
                </a:cubicBezTo>
                <a:cubicBezTo>
                  <a:pt x="58" y="18"/>
                  <a:pt x="57" y="19"/>
                  <a:pt x="57" y="20"/>
                </a:cubicBezTo>
                <a:cubicBezTo>
                  <a:pt x="57" y="20"/>
                  <a:pt x="57" y="20"/>
                  <a:pt x="57" y="21"/>
                </a:cubicBezTo>
                <a:cubicBezTo>
                  <a:pt x="48" y="22"/>
                  <a:pt x="41" y="29"/>
                  <a:pt x="39" y="38"/>
                </a:cubicBezTo>
                <a:cubicBezTo>
                  <a:pt x="54" y="38"/>
                  <a:pt x="54" y="38"/>
                  <a:pt x="54" y="38"/>
                </a:cubicBezTo>
                <a:cubicBezTo>
                  <a:pt x="55" y="38"/>
                  <a:pt x="55" y="39"/>
                  <a:pt x="55" y="39"/>
                </a:cubicBezTo>
                <a:cubicBezTo>
                  <a:pt x="55" y="40"/>
                  <a:pt x="55" y="41"/>
                  <a:pt x="54" y="41"/>
                </a:cubicBezTo>
                <a:cubicBezTo>
                  <a:pt x="36" y="41"/>
                  <a:pt x="36" y="41"/>
                  <a:pt x="36" y="41"/>
                </a:cubicBezTo>
                <a:cubicBezTo>
                  <a:pt x="36" y="45"/>
                  <a:pt x="36" y="45"/>
                  <a:pt x="36" y="45"/>
                </a:cubicBezTo>
                <a:cubicBezTo>
                  <a:pt x="38" y="45"/>
                  <a:pt x="38" y="45"/>
                  <a:pt x="38" y="45"/>
                </a:cubicBezTo>
                <a:cubicBezTo>
                  <a:pt x="38" y="56"/>
                  <a:pt x="38" y="56"/>
                  <a:pt x="38" y="56"/>
                </a:cubicBezTo>
                <a:cubicBezTo>
                  <a:pt x="8" y="62"/>
                  <a:pt x="8" y="62"/>
                  <a:pt x="8" y="62"/>
                </a:cubicBezTo>
                <a:cubicBezTo>
                  <a:pt x="6" y="62"/>
                  <a:pt x="6" y="62"/>
                  <a:pt x="6" y="62"/>
                </a:cubicBezTo>
                <a:cubicBezTo>
                  <a:pt x="6" y="67"/>
                  <a:pt x="6" y="67"/>
                  <a:pt x="6" y="67"/>
                </a:cubicBezTo>
                <a:cubicBezTo>
                  <a:pt x="7" y="67"/>
                  <a:pt x="7" y="67"/>
                  <a:pt x="7" y="67"/>
                </a:cubicBezTo>
                <a:cubicBezTo>
                  <a:pt x="7" y="92"/>
                  <a:pt x="7" y="92"/>
                  <a:pt x="7" y="92"/>
                </a:cubicBezTo>
                <a:cubicBezTo>
                  <a:pt x="4" y="92"/>
                  <a:pt x="4" y="92"/>
                  <a:pt x="4" y="92"/>
                </a:cubicBezTo>
                <a:cubicBezTo>
                  <a:pt x="4" y="98"/>
                  <a:pt x="4" y="98"/>
                  <a:pt x="4" y="98"/>
                </a:cubicBezTo>
                <a:cubicBezTo>
                  <a:pt x="0" y="98"/>
                  <a:pt x="0" y="98"/>
                  <a:pt x="0" y="98"/>
                </a:cubicBezTo>
                <a:cubicBezTo>
                  <a:pt x="0" y="104"/>
                  <a:pt x="0" y="104"/>
                  <a:pt x="0" y="104"/>
                </a:cubicBezTo>
                <a:cubicBezTo>
                  <a:pt x="121" y="104"/>
                  <a:pt x="121" y="104"/>
                  <a:pt x="121" y="104"/>
                </a:cubicBezTo>
                <a:cubicBezTo>
                  <a:pt x="121" y="98"/>
                  <a:pt x="121" y="98"/>
                  <a:pt x="121" y="98"/>
                </a:cubicBezTo>
                <a:lnTo>
                  <a:pt x="118" y="98"/>
                </a:lnTo>
                <a:close/>
                <a:moveTo>
                  <a:pt x="69" y="47"/>
                </a:moveTo>
                <a:cubicBezTo>
                  <a:pt x="75" y="47"/>
                  <a:pt x="75" y="47"/>
                  <a:pt x="75" y="47"/>
                </a:cubicBezTo>
                <a:cubicBezTo>
                  <a:pt x="75" y="55"/>
                  <a:pt x="75" y="55"/>
                  <a:pt x="75" y="55"/>
                </a:cubicBezTo>
                <a:cubicBezTo>
                  <a:pt x="69" y="55"/>
                  <a:pt x="69" y="55"/>
                  <a:pt x="69" y="55"/>
                </a:cubicBezTo>
                <a:lnTo>
                  <a:pt x="69" y="47"/>
                </a:lnTo>
                <a:close/>
                <a:moveTo>
                  <a:pt x="58" y="47"/>
                </a:moveTo>
                <a:cubicBezTo>
                  <a:pt x="64" y="47"/>
                  <a:pt x="64" y="47"/>
                  <a:pt x="64" y="47"/>
                </a:cubicBezTo>
                <a:cubicBezTo>
                  <a:pt x="64" y="55"/>
                  <a:pt x="64" y="55"/>
                  <a:pt x="64" y="55"/>
                </a:cubicBezTo>
                <a:cubicBezTo>
                  <a:pt x="58" y="55"/>
                  <a:pt x="58" y="55"/>
                  <a:pt x="58" y="55"/>
                </a:cubicBezTo>
                <a:lnTo>
                  <a:pt x="58" y="47"/>
                </a:lnTo>
                <a:close/>
                <a:moveTo>
                  <a:pt x="47" y="47"/>
                </a:moveTo>
                <a:cubicBezTo>
                  <a:pt x="52" y="47"/>
                  <a:pt x="52" y="47"/>
                  <a:pt x="52" y="47"/>
                </a:cubicBezTo>
                <a:cubicBezTo>
                  <a:pt x="52" y="55"/>
                  <a:pt x="52" y="55"/>
                  <a:pt x="52" y="55"/>
                </a:cubicBezTo>
                <a:cubicBezTo>
                  <a:pt x="47" y="55"/>
                  <a:pt x="47" y="55"/>
                  <a:pt x="47" y="55"/>
                </a:cubicBezTo>
                <a:lnTo>
                  <a:pt x="47" y="47"/>
                </a:lnTo>
                <a:close/>
                <a:moveTo>
                  <a:pt x="21" y="94"/>
                </a:moveTo>
                <a:cubicBezTo>
                  <a:pt x="15" y="94"/>
                  <a:pt x="15" y="94"/>
                  <a:pt x="15" y="94"/>
                </a:cubicBezTo>
                <a:cubicBezTo>
                  <a:pt x="15" y="86"/>
                  <a:pt x="15" y="86"/>
                  <a:pt x="15" y="86"/>
                </a:cubicBezTo>
                <a:cubicBezTo>
                  <a:pt x="21" y="86"/>
                  <a:pt x="21" y="86"/>
                  <a:pt x="21" y="86"/>
                </a:cubicBezTo>
                <a:lnTo>
                  <a:pt x="21" y="94"/>
                </a:lnTo>
                <a:close/>
                <a:moveTo>
                  <a:pt x="21" y="78"/>
                </a:moveTo>
                <a:cubicBezTo>
                  <a:pt x="15" y="78"/>
                  <a:pt x="15" y="78"/>
                  <a:pt x="15" y="78"/>
                </a:cubicBezTo>
                <a:cubicBezTo>
                  <a:pt x="15" y="70"/>
                  <a:pt x="15" y="70"/>
                  <a:pt x="15" y="70"/>
                </a:cubicBezTo>
                <a:cubicBezTo>
                  <a:pt x="21" y="70"/>
                  <a:pt x="21" y="70"/>
                  <a:pt x="21" y="70"/>
                </a:cubicBezTo>
                <a:lnTo>
                  <a:pt x="21" y="78"/>
                </a:lnTo>
                <a:close/>
                <a:moveTo>
                  <a:pt x="32" y="94"/>
                </a:moveTo>
                <a:cubicBezTo>
                  <a:pt x="27" y="94"/>
                  <a:pt x="27" y="94"/>
                  <a:pt x="27" y="94"/>
                </a:cubicBezTo>
                <a:cubicBezTo>
                  <a:pt x="27" y="86"/>
                  <a:pt x="27" y="86"/>
                  <a:pt x="27" y="86"/>
                </a:cubicBezTo>
                <a:cubicBezTo>
                  <a:pt x="32" y="86"/>
                  <a:pt x="32" y="86"/>
                  <a:pt x="32" y="86"/>
                </a:cubicBezTo>
                <a:lnTo>
                  <a:pt x="32" y="94"/>
                </a:lnTo>
                <a:close/>
                <a:moveTo>
                  <a:pt x="32" y="78"/>
                </a:moveTo>
                <a:cubicBezTo>
                  <a:pt x="27" y="78"/>
                  <a:pt x="27" y="78"/>
                  <a:pt x="27" y="78"/>
                </a:cubicBezTo>
                <a:cubicBezTo>
                  <a:pt x="27" y="70"/>
                  <a:pt x="27" y="70"/>
                  <a:pt x="27" y="70"/>
                </a:cubicBezTo>
                <a:cubicBezTo>
                  <a:pt x="32" y="70"/>
                  <a:pt x="32" y="70"/>
                  <a:pt x="32" y="70"/>
                </a:cubicBezTo>
                <a:lnTo>
                  <a:pt x="32" y="78"/>
                </a:lnTo>
                <a:close/>
                <a:moveTo>
                  <a:pt x="84" y="74"/>
                </a:moveTo>
                <a:cubicBezTo>
                  <a:pt x="80" y="74"/>
                  <a:pt x="80" y="74"/>
                  <a:pt x="80" y="74"/>
                </a:cubicBezTo>
                <a:cubicBezTo>
                  <a:pt x="80" y="98"/>
                  <a:pt x="80" y="98"/>
                  <a:pt x="80" y="98"/>
                </a:cubicBezTo>
                <a:cubicBezTo>
                  <a:pt x="74" y="98"/>
                  <a:pt x="74" y="98"/>
                  <a:pt x="74" y="98"/>
                </a:cubicBezTo>
                <a:cubicBezTo>
                  <a:pt x="74" y="74"/>
                  <a:pt x="74" y="74"/>
                  <a:pt x="74" y="74"/>
                </a:cubicBezTo>
                <a:cubicBezTo>
                  <a:pt x="69" y="74"/>
                  <a:pt x="69" y="74"/>
                  <a:pt x="69" y="74"/>
                </a:cubicBezTo>
                <a:cubicBezTo>
                  <a:pt x="69" y="98"/>
                  <a:pt x="69" y="98"/>
                  <a:pt x="69" y="98"/>
                </a:cubicBezTo>
                <a:cubicBezTo>
                  <a:pt x="64" y="98"/>
                  <a:pt x="64" y="98"/>
                  <a:pt x="64" y="98"/>
                </a:cubicBezTo>
                <a:cubicBezTo>
                  <a:pt x="64" y="74"/>
                  <a:pt x="64" y="74"/>
                  <a:pt x="64" y="74"/>
                </a:cubicBezTo>
                <a:cubicBezTo>
                  <a:pt x="58" y="74"/>
                  <a:pt x="58" y="74"/>
                  <a:pt x="58" y="74"/>
                </a:cubicBezTo>
                <a:cubicBezTo>
                  <a:pt x="58" y="98"/>
                  <a:pt x="58" y="98"/>
                  <a:pt x="58" y="98"/>
                </a:cubicBezTo>
                <a:cubicBezTo>
                  <a:pt x="53" y="98"/>
                  <a:pt x="53" y="98"/>
                  <a:pt x="53" y="98"/>
                </a:cubicBezTo>
                <a:cubicBezTo>
                  <a:pt x="53" y="74"/>
                  <a:pt x="53" y="74"/>
                  <a:pt x="53" y="74"/>
                </a:cubicBezTo>
                <a:cubicBezTo>
                  <a:pt x="47" y="74"/>
                  <a:pt x="47" y="74"/>
                  <a:pt x="47" y="74"/>
                </a:cubicBezTo>
                <a:cubicBezTo>
                  <a:pt x="47" y="98"/>
                  <a:pt x="47" y="98"/>
                  <a:pt x="47" y="98"/>
                </a:cubicBezTo>
                <a:cubicBezTo>
                  <a:pt x="42" y="98"/>
                  <a:pt x="42" y="98"/>
                  <a:pt x="42" y="98"/>
                </a:cubicBezTo>
                <a:cubicBezTo>
                  <a:pt x="42" y="74"/>
                  <a:pt x="42" y="74"/>
                  <a:pt x="42" y="74"/>
                </a:cubicBezTo>
                <a:cubicBezTo>
                  <a:pt x="38" y="74"/>
                  <a:pt x="38" y="74"/>
                  <a:pt x="38" y="74"/>
                </a:cubicBezTo>
                <a:cubicBezTo>
                  <a:pt x="38" y="69"/>
                  <a:pt x="38" y="69"/>
                  <a:pt x="38" y="69"/>
                </a:cubicBezTo>
                <a:cubicBezTo>
                  <a:pt x="61" y="61"/>
                  <a:pt x="61" y="61"/>
                  <a:pt x="61" y="61"/>
                </a:cubicBezTo>
                <a:cubicBezTo>
                  <a:pt x="84" y="69"/>
                  <a:pt x="84" y="69"/>
                  <a:pt x="84" y="69"/>
                </a:cubicBezTo>
                <a:lnTo>
                  <a:pt x="84" y="74"/>
                </a:lnTo>
                <a:close/>
                <a:moveTo>
                  <a:pt x="95" y="94"/>
                </a:moveTo>
                <a:cubicBezTo>
                  <a:pt x="89" y="94"/>
                  <a:pt x="89" y="94"/>
                  <a:pt x="89" y="94"/>
                </a:cubicBezTo>
                <a:cubicBezTo>
                  <a:pt x="89" y="86"/>
                  <a:pt x="89" y="86"/>
                  <a:pt x="89" y="86"/>
                </a:cubicBezTo>
                <a:cubicBezTo>
                  <a:pt x="95" y="86"/>
                  <a:pt x="95" y="86"/>
                  <a:pt x="95" y="86"/>
                </a:cubicBezTo>
                <a:lnTo>
                  <a:pt x="95" y="94"/>
                </a:lnTo>
                <a:close/>
                <a:moveTo>
                  <a:pt x="95" y="78"/>
                </a:moveTo>
                <a:cubicBezTo>
                  <a:pt x="89" y="78"/>
                  <a:pt x="89" y="78"/>
                  <a:pt x="89" y="78"/>
                </a:cubicBezTo>
                <a:cubicBezTo>
                  <a:pt x="89" y="70"/>
                  <a:pt x="89" y="70"/>
                  <a:pt x="89" y="70"/>
                </a:cubicBezTo>
                <a:cubicBezTo>
                  <a:pt x="95" y="70"/>
                  <a:pt x="95" y="70"/>
                  <a:pt x="95" y="70"/>
                </a:cubicBezTo>
                <a:lnTo>
                  <a:pt x="95" y="78"/>
                </a:lnTo>
                <a:close/>
                <a:moveTo>
                  <a:pt x="106" y="94"/>
                </a:moveTo>
                <a:cubicBezTo>
                  <a:pt x="101" y="94"/>
                  <a:pt x="101" y="94"/>
                  <a:pt x="101" y="94"/>
                </a:cubicBezTo>
                <a:cubicBezTo>
                  <a:pt x="101" y="86"/>
                  <a:pt x="101" y="86"/>
                  <a:pt x="101" y="86"/>
                </a:cubicBezTo>
                <a:cubicBezTo>
                  <a:pt x="106" y="86"/>
                  <a:pt x="106" y="86"/>
                  <a:pt x="106" y="86"/>
                </a:cubicBezTo>
                <a:lnTo>
                  <a:pt x="106" y="94"/>
                </a:lnTo>
                <a:close/>
                <a:moveTo>
                  <a:pt x="106" y="78"/>
                </a:moveTo>
                <a:cubicBezTo>
                  <a:pt x="101" y="78"/>
                  <a:pt x="101" y="78"/>
                  <a:pt x="101" y="78"/>
                </a:cubicBezTo>
                <a:cubicBezTo>
                  <a:pt x="101" y="70"/>
                  <a:pt x="101" y="70"/>
                  <a:pt x="101" y="70"/>
                </a:cubicBezTo>
                <a:cubicBezTo>
                  <a:pt x="106" y="70"/>
                  <a:pt x="106" y="70"/>
                  <a:pt x="106" y="70"/>
                </a:cubicBezTo>
                <a:lnTo>
                  <a:pt x="106" y="7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102603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751629" y="331135"/>
            <a:ext cx="754033" cy="754033"/>
            <a:chOff x="2109929" y="-404582"/>
            <a:chExt cx="754033" cy="754033"/>
          </a:xfrm>
        </p:grpSpPr>
        <p:sp>
          <p:nvSpPr>
            <p:cNvPr id="28" name="Rechteck 27"/>
            <p:cNvSpPr/>
            <p:nvPr/>
          </p:nvSpPr>
          <p:spPr>
            <a:xfrm>
              <a:off x="2109929" y="-404582"/>
              <a:ext cx="754033" cy="754033"/>
            </a:xfrm>
            <a:prstGeom prst="rect">
              <a:avLst/>
            </a:prstGeom>
            <a:solidFill>
              <a:srgbClr val="0068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9" name="Graphic 9" descr="Checkbox Checked with solid fill">
              <a:hlinkClick r:id="" action="ppaction://noaction"/>
              <a:extLst>
                <a:ext uri="{FF2B5EF4-FFF2-40B4-BE49-F238E27FC236}">
                  <a16:creationId xmlns:a16="http://schemas.microsoft.com/office/drawing/2014/main" id="{4EE91AC6-1803-4378-9FA4-EB9B62AE54CB}"/>
                </a:ext>
              </a:extLst>
            </p:cNvPr>
            <p:cNvPicPr>
              <a:picLocks noChangeAspect="1"/>
            </p:cNvPicPr>
            <p:nvPr/>
          </p:nvPicPr>
          <p:blipFill>
            <a:blip r:embed="rId2">
              <a:extLst>
                <a:ext uri="{96DAC541-7B7A-43D3-8B79-37D633B846F1}">
                  <asvg:svgBlip xmlns:asvg="http://schemas.microsoft.com/office/drawing/2016/SVG/main" xmlns="" r:embed="rId13"/>
                </a:ext>
              </a:extLst>
            </a:blip>
            <a:stretch>
              <a:fillRect/>
            </a:stretch>
          </p:blipFill>
          <p:spPr>
            <a:xfrm>
              <a:off x="2177631" y="-323566"/>
              <a:ext cx="641660" cy="632128"/>
            </a:xfrm>
            <a:prstGeom prst="rect">
              <a:avLst/>
            </a:prstGeom>
          </p:spPr>
        </p:pic>
      </p:grpSp>
      <p:sp>
        <p:nvSpPr>
          <p:cNvPr id="30" name="Titel 1"/>
          <p:cNvSpPr txBox="1">
            <a:spLocks/>
          </p:cNvSpPr>
          <p:nvPr/>
        </p:nvSpPr>
        <p:spPr>
          <a:xfrm>
            <a:off x="-53414" y="349451"/>
            <a:ext cx="863005" cy="836629"/>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8000" b="1" dirty="0" smtClean="0">
                <a:solidFill>
                  <a:srgbClr val="00689D"/>
                </a:solidFill>
              </a:rPr>
              <a:t>4</a:t>
            </a:r>
            <a:endParaRPr lang="en-US" sz="8000" b="1" dirty="0">
              <a:solidFill>
                <a:srgbClr val="00689D"/>
              </a:solidFill>
            </a:endParaRPr>
          </a:p>
        </p:txBody>
      </p:sp>
      <p:sp>
        <p:nvSpPr>
          <p:cNvPr id="27" name="Rechteck 26"/>
          <p:cNvSpPr/>
          <p:nvPr/>
        </p:nvSpPr>
        <p:spPr>
          <a:xfrm>
            <a:off x="1548540" y="574627"/>
            <a:ext cx="3989509" cy="646331"/>
          </a:xfrm>
          <a:prstGeom prst="rect">
            <a:avLst/>
          </a:prstGeom>
        </p:spPr>
        <p:txBody>
          <a:bodyPr wrap="square">
            <a:spAutoFit/>
          </a:bodyPr>
          <a:lstStyle/>
          <a:p>
            <a:r>
              <a:rPr lang="en-GB" sz="3600" b="1" dirty="0">
                <a:solidFill>
                  <a:srgbClr val="00689D"/>
                </a:solidFill>
                <a:latin typeface="Garamond" panose="02020404030301010803" pitchFamily="18" charset="0"/>
                <a:ea typeface="Times New Roman" panose="02020603050405020304" pitchFamily="18" charset="0"/>
                <a:cs typeface="Times New Roman" panose="02020603050405020304" pitchFamily="18" charset="0"/>
              </a:rPr>
              <a:t>Quality of audits</a:t>
            </a:r>
            <a:endParaRPr lang="en-US" sz="3600" b="1" dirty="0">
              <a:solidFill>
                <a:srgbClr val="00689D"/>
              </a:solidFill>
            </a:endParaRPr>
          </a:p>
        </p:txBody>
      </p:sp>
      <p:sp>
        <p:nvSpPr>
          <p:cNvPr id="63" name="Inhaltsplatzhalter 8"/>
          <p:cNvSpPr txBox="1">
            <a:spLocks/>
          </p:cNvSpPr>
          <p:nvPr/>
        </p:nvSpPr>
        <p:spPr>
          <a:xfrm>
            <a:off x="192503" y="1238908"/>
            <a:ext cx="8431732" cy="1201255"/>
          </a:xfrm>
          <a:prstGeom prst="rect">
            <a:avLst/>
          </a:prstGeom>
        </p:spPr>
        <p:txBody>
          <a:bodyPr vert="horz" lIns="91440" tIns="45720" rIns="91440" bIns="45720" rtlCol="0">
            <a:normAutofit/>
          </a:bodyPr>
          <a:lstStyle>
            <a:lvl1pPr marL="0" indent="0" algn="l" defTabSz="1280160" rtl="0" eaLnBrk="1" latinLnBrk="0" hangingPunct="1">
              <a:lnSpc>
                <a:spcPct val="90000"/>
              </a:lnSpc>
              <a:spcBef>
                <a:spcPts val="1400"/>
              </a:spcBef>
              <a:buFont typeface="Arial" panose="020B0604020202020204" pitchFamily="34" charset="0"/>
              <a:buNone/>
              <a:defRPr sz="2000" b="0" kern="1200">
                <a:solidFill>
                  <a:schemeClr val="accent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r>
              <a:rPr lang="en-US" sz="1400" dirty="0">
                <a:solidFill>
                  <a:srgbClr val="00689D"/>
                </a:solidFill>
              </a:rPr>
              <a:t>Factors with influence on the quality of energy audits include the qualification of auditors, the requirements to  both content and structure of the audit reports as well as the regularity and depth of audit quality checks.</a:t>
            </a:r>
          </a:p>
        </p:txBody>
      </p:sp>
      <p:graphicFrame>
        <p:nvGraphicFramePr>
          <p:cNvPr id="8" name="Tabelle 7"/>
          <p:cNvGraphicFramePr>
            <a:graphicFrameLocks noGrp="1"/>
          </p:cNvGraphicFramePr>
          <p:nvPr>
            <p:extLst>
              <p:ext uri="{D42A27DB-BD31-4B8C-83A1-F6EECF244321}">
                <p14:modId xmlns:p14="http://schemas.microsoft.com/office/powerpoint/2010/main" val="3218269475"/>
              </p:ext>
            </p:extLst>
          </p:nvPr>
        </p:nvGraphicFramePr>
        <p:xfrm>
          <a:off x="379065" y="2593903"/>
          <a:ext cx="8321826" cy="1775190"/>
        </p:xfrm>
        <a:graphic>
          <a:graphicData uri="http://schemas.openxmlformats.org/drawingml/2006/table">
            <a:tbl>
              <a:tblPr firstRow="1" bandRow="1">
                <a:tableStyleId>{5C22544A-7EE6-4342-B048-85BDC9FD1C3A}</a:tableStyleId>
              </a:tblPr>
              <a:tblGrid>
                <a:gridCol w="2773942">
                  <a:extLst>
                    <a:ext uri="{9D8B030D-6E8A-4147-A177-3AD203B41FA5}">
                      <a16:colId xmlns:a16="http://schemas.microsoft.com/office/drawing/2014/main" val="1153317823"/>
                    </a:ext>
                  </a:extLst>
                </a:gridCol>
                <a:gridCol w="2773942">
                  <a:extLst>
                    <a:ext uri="{9D8B030D-6E8A-4147-A177-3AD203B41FA5}">
                      <a16:colId xmlns:a16="http://schemas.microsoft.com/office/drawing/2014/main" val="3345024474"/>
                    </a:ext>
                  </a:extLst>
                </a:gridCol>
                <a:gridCol w="2773942">
                  <a:extLst>
                    <a:ext uri="{9D8B030D-6E8A-4147-A177-3AD203B41FA5}">
                      <a16:colId xmlns:a16="http://schemas.microsoft.com/office/drawing/2014/main" val="2458899292"/>
                    </a:ext>
                  </a:extLst>
                </a:gridCol>
              </a:tblGrid>
              <a:tr h="362140">
                <a:tc>
                  <a:txBody>
                    <a:bodyPr/>
                    <a:lstStyle/>
                    <a:p>
                      <a:pPr algn="ctr"/>
                      <a:r>
                        <a:rPr lang="en-US" sz="1600" noProof="0" dirty="0" smtClean="0">
                          <a:solidFill>
                            <a:schemeClr val="tx1"/>
                          </a:solidFill>
                        </a:rPr>
                        <a:t>Q</a:t>
                      </a:r>
                      <a:r>
                        <a:rPr lang="en-US" sz="1600" baseline="0" noProof="0" dirty="0" smtClean="0">
                          <a:solidFill>
                            <a:schemeClr val="tx1"/>
                          </a:solidFill>
                        </a:rPr>
                        <a:t>uality of a</a:t>
                      </a:r>
                      <a:r>
                        <a:rPr lang="en-US" sz="1600" noProof="0" dirty="0" smtClean="0">
                          <a:solidFill>
                            <a:schemeClr val="tx1"/>
                          </a:solidFill>
                        </a:rPr>
                        <a:t>uditors</a:t>
                      </a:r>
                      <a:endParaRPr lang="en-US" sz="1600" noProof="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1600" noProof="0" dirty="0" smtClean="0">
                          <a:solidFill>
                            <a:schemeClr val="tx1"/>
                          </a:solidFill>
                        </a:rPr>
                        <a:t>Clarity of procedure</a:t>
                      </a:r>
                      <a:endParaRPr lang="en-US" sz="160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1600" baseline="0" noProof="0" dirty="0" smtClean="0">
                          <a:solidFill>
                            <a:schemeClr val="tx1"/>
                          </a:solidFill>
                        </a:rPr>
                        <a:t>Quality control of reports</a:t>
                      </a:r>
                      <a:endParaRPr lang="en-US" sz="1600" noProof="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2884872"/>
                  </a:ext>
                </a:extLst>
              </a:tr>
              <a:tr h="1413050">
                <a:tc>
                  <a:txBody>
                    <a:bodyPr/>
                    <a:lstStyle/>
                    <a:p>
                      <a:pPr marL="285750" lvl="0" indent="-285750">
                        <a:buFont typeface="Wingdings" panose="05000000000000000000" pitchFamily="2" charset="2"/>
                        <a:buChar char="§"/>
                      </a:pPr>
                      <a:endParaRPr lang="en-US" sz="1400" noProof="0" dirty="0" smtClean="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16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1600" noProof="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803113640"/>
                  </a:ext>
                </a:extLst>
              </a:tr>
            </a:tbl>
          </a:graphicData>
        </a:graphic>
      </p:graphicFrame>
      <p:grpSp>
        <p:nvGrpSpPr>
          <p:cNvPr id="9" name="Gruppieren 8"/>
          <p:cNvGrpSpPr/>
          <p:nvPr/>
        </p:nvGrpSpPr>
        <p:grpSpPr>
          <a:xfrm>
            <a:off x="7058344" y="1877276"/>
            <a:ext cx="584234" cy="584234"/>
            <a:chOff x="7336321" y="1213342"/>
            <a:chExt cx="584234" cy="584234"/>
          </a:xfrm>
          <a:solidFill>
            <a:srgbClr val="00689D"/>
          </a:solidFill>
        </p:grpSpPr>
        <p:sp>
          <p:nvSpPr>
            <p:cNvPr id="10" name="Abgerundetes Rechteck 9"/>
            <p:cNvSpPr/>
            <p:nvPr/>
          </p:nvSpPr>
          <p:spPr>
            <a:xfrm>
              <a:off x="7336321" y="1213342"/>
              <a:ext cx="584234" cy="58423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Graphic 4" descr="Clipboard Badge with solid fill">
              <a:extLst>
                <a:ext uri="{FF2B5EF4-FFF2-40B4-BE49-F238E27FC236}">
                  <a16:creationId xmlns:a16="http://schemas.microsoft.com/office/drawing/2014/main" id="{4EE1192A-8FCE-4312-A49C-B9EE05C99420}"/>
                </a:ext>
              </a:extLst>
            </p:cNvPr>
            <p:cNvPicPr>
              <a:picLocks noChangeAspect="1"/>
            </p:cNvPicPr>
            <p:nvPr/>
          </p:nvPicPr>
          <p:blipFill>
            <a:blip r:embed="rId14">
              <a:extLst>
                <a:ext uri="{96DAC541-7B7A-43D3-8B79-37D633B846F1}">
                  <asvg:svgBlip xmlns="" xmlns:asvg="http://schemas.microsoft.com/office/drawing/2016/SVG/main" r:embed="rId5"/>
                </a:ext>
              </a:extLst>
            </a:blip>
            <a:stretch>
              <a:fillRect/>
            </a:stretch>
          </p:blipFill>
          <p:spPr>
            <a:xfrm>
              <a:off x="7372027" y="1259437"/>
              <a:ext cx="504000" cy="500610"/>
            </a:xfrm>
            <a:prstGeom prst="rect">
              <a:avLst/>
            </a:prstGeom>
            <a:grpFill/>
          </p:spPr>
        </p:pic>
      </p:grpSp>
      <p:grpSp>
        <p:nvGrpSpPr>
          <p:cNvPr id="12" name="Gruppieren 11"/>
          <p:cNvGrpSpPr/>
          <p:nvPr/>
        </p:nvGrpSpPr>
        <p:grpSpPr>
          <a:xfrm>
            <a:off x="1421823" y="1892282"/>
            <a:ext cx="584234" cy="584234"/>
            <a:chOff x="1699800" y="1228348"/>
            <a:chExt cx="584234" cy="584234"/>
          </a:xfrm>
          <a:solidFill>
            <a:srgbClr val="00689D"/>
          </a:solidFill>
        </p:grpSpPr>
        <p:sp>
          <p:nvSpPr>
            <p:cNvPr id="13" name="Abgerundetes Rechteck 12"/>
            <p:cNvSpPr/>
            <p:nvPr/>
          </p:nvSpPr>
          <p:spPr>
            <a:xfrm>
              <a:off x="1699800" y="1228348"/>
              <a:ext cx="584234" cy="58423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Graphic 6" descr="Office worker male with solid fill">
              <a:extLst>
                <a:ext uri="{FF2B5EF4-FFF2-40B4-BE49-F238E27FC236}">
                  <a16:creationId xmlns:a16="http://schemas.microsoft.com/office/drawing/2014/main" id="{171CDD43-6CD7-4A8B-B94C-80A423682A77}"/>
                </a:ext>
              </a:extLst>
            </p:cNvPr>
            <p:cNvPicPr>
              <a:picLocks noChangeAspect="1"/>
            </p:cNvPicPr>
            <p:nvPr/>
          </p:nvPicPr>
          <p:blipFill>
            <a:blip r:embed="rId15">
              <a:extLst>
                <a:ext uri="{96DAC541-7B7A-43D3-8B79-37D633B846F1}">
                  <asvg:svgBlip xmlns="" xmlns:asvg="http://schemas.microsoft.com/office/drawing/2016/SVG/main" r:embed="rId9"/>
                </a:ext>
              </a:extLst>
            </a:blip>
            <a:stretch>
              <a:fillRect/>
            </a:stretch>
          </p:blipFill>
          <p:spPr>
            <a:xfrm>
              <a:off x="1715172" y="1240628"/>
              <a:ext cx="543656" cy="540000"/>
            </a:xfrm>
            <a:prstGeom prst="rect">
              <a:avLst/>
            </a:prstGeom>
            <a:noFill/>
          </p:spPr>
        </p:pic>
      </p:grpSp>
      <p:grpSp>
        <p:nvGrpSpPr>
          <p:cNvPr id="15" name="Gruppieren 14"/>
          <p:cNvGrpSpPr/>
          <p:nvPr/>
        </p:nvGrpSpPr>
        <p:grpSpPr>
          <a:xfrm>
            <a:off x="4139822" y="1881829"/>
            <a:ext cx="584234" cy="584234"/>
            <a:chOff x="4417799" y="1217895"/>
            <a:chExt cx="584234" cy="584234"/>
          </a:xfrm>
          <a:solidFill>
            <a:srgbClr val="00689D"/>
          </a:solidFill>
        </p:grpSpPr>
        <p:sp>
          <p:nvSpPr>
            <p:cNvPr id="16" name="Abgerundetes Rechteck 15"/>
            <p:cNvSpPr/>
            <p:nvPr/>
          </p:nvSpPr>
          <p:spPr>
            <a:xfrm>
              <a:off x="4417799" y="1217895"/>
              <a:ext cx="584234" cy="58423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Graphic 2" descr="Workflow with solid fill">
              <a:extLst>
                <a:ext uri="{FF2B5EF4-FFF2-40B4-BE49-F238E27FC236}">
                  <a16:creationId xmlns:a16="http://schemas.microsoft.com/office/drawing/2014/main" id="{C447B976-A3B6-47DF-B51C-8EA15C91A513}"/>
                </a:ext>
              </a:extLst>
            </p:cNvPr>
            <p:cNvPicPr>
              <a:picLocks noChangeAspect="1"/>
            </p:cNvPicPr>
            <p:nvPr/>
          </p:nvPicPr>
          <p:blipFill>
            <a:blip r:embed="rId16">
              <a:extLst>
                <a:ext uri="{96DAC541-7B7A-43D3-8B79-37D633B846F1}">
                  <asvg:svgBlip xmlns="" xmlns:asvg="http://schemas.microsoft.com/office/drawing/2016/SVG/main" r:embed="rId11"/>
                </a:ext>
              </a:extLst>
            </a:blip>
            <a:stretch>
              <a:fillRect/>
            </a:stretch>
          </p:blipFill>
          <p:spPr>
            <a:xfrm>
              <a:off x="4422745" y="1246735"/>
              <a:ext cx="540000" cy="543656"/>
            </a:xfrm>
            <a:prstGeom prst="rect">
              <a:avLst/>
            </a:prstGeom>
            <a:noFill/>
          </p:spPr>
        </p:pic>
      </p:grpSp>
      <p:sp>
        <p:nvSpPr>
          <p:cNvPr id="18" name="Rechteck 17"/>
          <p:cNvSpPr/>
          <p:nvPr/>
        </p:nvSpPr>
        <p:spPr>
          <a:xfrm>
            <a:off x="379144" y="2951349"/>
            <a:ext cx="2735087" cy="954107"/>
          </a:xfrm>
          <a:prstGeom prst="rect">
            <a:avLst/>
          </a:prstGeom>
        </p:spPr>
        <p:txBody>
          <a:bodyPr wrap="square">
            <a:spAutoFit/>
          </a:bodyPr>
          <a:lstStyle/>
          <a:p>
            <a:pPr marL="285750" lvl="0" indent="-285750">
              <a:buFont typeface="Wingdings" panose="05000000000000000000" pitchFamily="2" charset="2"/>
              <a:buChar char="§"/>
            </a:pPr>
            <a:r>
              <a:rPr lang="en-US" sz="1400" dirty="0" smtClean="0"/>
              <a:t>Requirements for certification</a:t>
            </a:r>
          </a:p>
          <a:p>
            <a:pPr marL="285750" lvl="0" indent="-285750">
              <a:buFont typeface="Wingdings" panose="05000000000000000000" pitchFamily="2" charset="2"/>
              <a:buChar char="§"/>
              <a:defRPr/>
            </a:pPr>
            <a:r>
              <a:rPr lang="en-US" sz="1400" dirty="0" smtClean="0"/>
              <a:t>Auditor specialization</a:t>
            </a:r>
          </a:p>
          <a:p>
            <a:pPr marL="285750" lvl="0" indent="-285750">
              <a:buFont typeface="Wingdings" panose="05000000000000000000" pitchFamily="2" charset="2"/>
              <a:buChar char="§"/>
              <a:defRPr/>
            </a:pPr>
            <a:r>
              <a:rPr lang="en-US" sz="1400" dirty="0" smtClean="0"/>
              <a:t>List with certified auditors</a:t>
            </a:r>
          </a:p>
          <a:p>
            <a:pPr marL="285750" lvl="0" indent="-285750">
              <a:buFont typeface="Wingdings" panose="05000000000000000000" pitchFamily="2" charset="2"/>
              <a:buChar char="§"/>
              <a:defRPr/>
            </a:pPr>
            <a:r>
              <a:rPr lang="en-US" sz="1400" dirty="0" smtClean="0"/>
              <a:t>European cooperation</a:t>
            </a:r>
            <a:endParaRPr lang="en-US" sz="1400" dirty="0"/>
          </a:p>
        </p:txBody>
      </p:sp>
      <p:sp>
        <p:nvSpPr>
          <p:cNvPr id="19" name="Rechteck 18"/>
          <p:cNvSpPr/>
          <p:nvPr/>
        </p:nvSpPr>
        <p:spPr>
          <a:xfrm>
            <a:off x="3151101" y="2962418"/>
            <a:ext cx="2514522" cy="738664"/>
          </a:xfrm>
          <a:prstGeom prst="rect">
            <a:avLst/>
          </a:prstGeom>
        </p:spPr>
        <p:txBody>
          <a:bodyPr wrap="square">
            <a:spAutoFit/>
          </a:bodyPr>
          <a:lstStyle/>
          <a:p>
            <a:pPr marL="285750" lvl="0" indent="-285750">
              <a:buFont typeface="Wingdings" panose="05000000000000000000" pitchFamily="2" charset="2"/>
              <a:buChar char="§"/>
            </a:pPr>
            <a:r>
              <a:rPr lang="en-US" sz="1400" dirty="0" smtClean="0">
                <a:latin typeface="Garamond" panose="02020404030301010803" pitchFamily="18" charset="0"/>
                <a:ea typeface="Times New Roman" panose="02020603050405020304" pitchFamily="18" charset="0"/>
                <a:cs typeface="Times New Roman" panose="02020603050405020304" pitchFamily="18" charset="0"/>
              </a:rPr>
              <a:t>Legal requirements</a:t>
            </a:r>
          </a:p>
          <a:p>
            <a:pPr marL="285750" lvl="0" indent="-285750">
              <a:buFont typeface="Wingdings" panose="05000000000000000000" pitchFamily="2" charset="2"/>
              <a:buChar char="§"/>
            </a:pPr>
            <a:r>
              <a:rPr lang="en-US" sz="1400" dirty="0" smtClean="0">
                <a:latin typeface="Garamond" panose="02020404030301010803" pitchFamily="18" charset="0"/>
                <a:ea typeface="Times New Roman" panose="02020603050405020304" pitchFamily="18" charset="0"/>
                <a:cs typeface="Times New Roman" panose="02020603050405020304" pitchFamily="18" charset="0"/>
              </a:rPr>
              <a:t>Guidelines</a:t>
            </a:r>
          </a:p>
          <a:p>
            <a:pPr marL="285750" lvl="0" indent="-285750">
              <a:buFont typeface="Wingdings" panose="05000000000000000000" pitchFamily="2" charset="2"/>
              <a:buChar char="§"/>
            </a:pPr>
            <a:r>
              <a:rPr lang="en-US" sz="1400" dirty="0" smtClean="0">
                <a:latin typeface="Garamond" panose="02020404030301010803" pitchFamily="18" charset="0"/>
                <a:ea typeface="Times New Roman" panose="02020603050405020304" pitchFamily="18" charset="0"/>
                <a:cs typeface="Times New Roman" panose="02020603050405020304" pitchFamily="18" charset="0"/>
              </a:rPr>
              <a:t>Templates</a:t>
            </a:r>
            <a:endParaRPr lang="en-US" sz="1400" dirty="0">
              <a:latin typeface="Garamond" panose="02020404030301010803" pitchFamily="18" charset="0"/>
              <a:ea typeface="Times New Roman" panose="02020603050405020304" pitchFamily="18" charset="0"/>
              <a:cs typeface="Times New Roman" panose="02020603050405020304" pitchFamily="18" charset="0"/>
            </a:endParaRPr>
          </a:p>
        </p:txBody>
      </p:sp>
      <p:sp>
        <p:nvSpPr>
          <p:cNvPr id="20" name="Rechteck 19"/>
          <p:cNvSpPr/>
          <p:nvPr/>
        </p:nvSpPr>
        <p:spPr>
          <a:xfrm>
            <a:off x="5925894" y="2969792"/>
            <a:ext cx="2131799" cy="738664"/>
          </a:xfrm>
          <a:prstGeom prst="rect">
            <a:avLst/>
          </a:prstGeom>
        </p:spPr>
        <p:txBody>
          <a:bodyPr wrap="square">
            <a:spAutoFit/>
          </a:bodyPr>
          <a:lstStyle/>
          <a:p>
            <a:pPr marL="285750" lvl="0" indent="-285750">
              <a:buFont typeface="Wingdings" panose="05000000000000000000" pitchFamily="2" charset="2"/>
              <a:buChar char="§"/>
            </a:pPr>
            <a:r>
              <a:rPr lang="en-US" sz="1400" dirty="0" smtClean="0">
                <a:latin typeface="Garamond" panose="02020404030301010803" pitchFamily="18" charset="0"/>
                <a:ea typeface="Times New Roman" panose="02020603050405020304" pitchFamily="18" charset="0"/>
                <a:cs typeface="Times New Roman" panose="02020603050405020304" pitchFamily="18" charset="0"/>
              </a:rPr>
              <a:t>Basic validation </a:t>
            </a:r>
          </a:p>
          <a:p>
            <a:pPr marL="285750" lvl="0" indent="-285750">
              <a:buFont typeface="Wingdings" panose="05000000000000000000" pitchFamily="2" charset="2"/>
              <a:buChar char="§"/>
            </a:pPr>
            <a:r>
              <a:rPr lang="en-US" sz="1400" dirty="0" smtClean="0">
                <a:latin typeface="Garamond" panose="02020404030301010803" pitchFamily="18" charset="0"/>
                <a:ea typeface="Times New Roman" panose="02020603050405020304" pitchFamily="18" charset="0"/>
                <a:cs typeface="Times New Roman" panose="02020603050405020304" pitchFamily="18" charset="0"/>
              </a:rPr>
              <a:t>Spot checks of quality</a:t>
            </a:r>
          </a:p>
          <a:p>
            <a:pPr marL="285750" lvl="0" indent="-285750">
              <a:buFont typeface="Wingdings" panose="05000000000000000000" pitchFamily="2" charset="2"/>
              <a:buChar char="§"/>
            </a:pPr>
            <a:r>
              <a:rPr lang="en-US" sz="1400" dirty="0" smtClean="0">
                <a:latin typeface="Garamond" panose="02020404030301010803" pitchFamily="18" charset="0"/>
                <a:ea typeface="Times New Roman" panose="02020603050405020304" pitchFamily="18" charset="0"/>
                <a:cs typeface="Times New Roman" panose="02020603050405020304" pitchFamily="18" charset="0"/>
              </a:rPr>
              <a:t>Subcontracting</a:t>
            </a:r>
            <a:endParaRPr lang="en-US" sz="1400" dirty="0">
              <a:latin typeface="Garamond" panose="020204040303010108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883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751629" y="331135"/>
            <a:ext cx="754033" cy="754033"/>
            <a:chOff x="2109929" y="-404582"/>
            <a:chExt cx="754033" cy="754033"/>
          </a:xfrm>
        </p:grpSpPr>
        <p:sp>
          <p:nvSpPr>
            <p:cNvPr id="28" name="Rechteck 27"/>
            <p:cNvSpPr/>
            <p:nvPr/>
          </p:nvSpPr>
          <p:spPr>
            <a:xfrm>
              <a:off x="2109929" y="-404582"/>
              <a:ext cx="754033" cy="754033"/>
            </a:xfrm>
            <a:prstGeom prst="rect">
              <a:avLst/>
            </a:prstGeom>
            <a:solidFill>
              <a:srgbClr val="0068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9" name="Graphic 9" descr="Checkbox Checked with solid fill">
              <a:hlinkClick r:id="" action="ppaction://noaction"/>
              <a:extLst>
                <a:ext uri="{FF2B5EF4-FFF2-40B4-BE49-F238E27FC236}">
                  <a16:creationId xmlns:a16="http://schemas.microsoft.com/office/drawing/2014/main" id="{4EE91AC6-1803-4378-9FA4-EB9B62AE54CB}"/>
                </a:ext>
              </a:extLst>
            </p:cNvPr>
            <p:cNvPicPr>
              <a:picLocks noChangeAspect="1"/>
            </p:cNvPicPr>
            <p:nvPr/>
          </p:nvPicPr>
          <p:blipFill>
            <a:blip r:embed="rId2">
              <a:extLst>
                <a:ext uri="{96DAC541-7B7A-43D3-8B79-37D633B846F1}">
                  <asvg:svgBlip xmlns:asvg="http://schemas.microsoft.com/office/drawing/2016/SVG/main" xmlns="" r:embed="rId13"/>
                </a:ext>
              </a:extLst>
            </a:blip>
            <a:stretch>
              <a:fillRect/>
            </a:stretch>
          </p:blipFill>
          <p:spPr>
            <a:xfrm>
              <a:off x="2177631" y="-323566"/>
              <a:ext cx="641660" cy="632128"/>
            </a:xfrm>
            <a:prstGeom prst="rect">
              <a:avLst/>
            </a:prstGeom>
          </p:spPr>
        </p:pic>
      </p:grpSp>
      <p:sp>
        <p:nvSpPr>
          <p:cNvPr id="30" name="Titel 1"/>
          <p:cNvSpPr txBox="1">
            <a:spLocks/>
          </p:cNvSpPr>
          <p:nvPr/>
        </p:nvSpPr>
        <p:spPr>
          <a:xfrm>
            <a:off x="-53414" y="349451"/>
            <a:ext cx="863005" cy="836629"/>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8000" b="1" dirty="0" smtClean="0">
                <a:solidFill>
                  <a:srgbClr val="00689D"/>
                </a:solidFill>
              </a:rPr>
              <a:t>4</a:t>
            </a:r>
            <a:endParaRPr lang="en-US" sz="8000" b="1" dirty="0">
              <a:solidFill>
                <a:srgbClr val="00689D"/>
              </a:solidFill>
            </a:endParaRPr>
          </a:p>
        </p:txBody>
      </p:sp>
      <p:sp>
        <p:nvSpPr>
          <p:cNvPr id="27" name="Rechteck 26"/>
          <p:cNvSpPr/>
          <p:nvPr/>
        </p:nvSpPr>
        <p:spPr>
          <a:xfrm>
            <a:off x="1548540" y="574627"/>
            <a:ext cx="3989509" cy="646331"/>
          </a:xfrm>
          <a:prstGeom prst="rect">
            <a:avLst/>
          </a:prstGeom>
        </p:spPr>
        <p:txBody>
          <a:bodyPr wrap="square">
            <a:spAutoFit/>
          </a:bodyPr>
          <a:lstStyle/>
          <a:p>
            <a:r>
              <a:rPr lang="en-GB" sz="3600" b="1" dirty="0">
                <a:solidFill>
                  <a:srgbClr val="00689D"/>
                </a:solidFill>
                <a:latin typeface="Garamond" panose="02020404030301010803" pitchFamily="18" charset="0"/>
                <a:ea typeface="Times New Roman" panose="02020603050405020304" pitchFamily="18" charset="0"/>
                <a:cs typeface="Times New Roman" panose="02020603050405020304" pitchFamily="18" charset="0"/>
              </a:rPr>
              <a:t>Quality of audits</a:t>
            </a:r>
            <a:endParaRPr lang="en-US" sz="3600" b="1" dirty="0">
              <a:solidFill>
                <a:srgbClr val="00689D"/>
              </a:solidFill>
            </a:endParaRPr>
          </a:p>
        </p:txBody>
      </p:sp>
      <p:sp>
        <p:nvSpPr>
          <p:cNvPr id="63" name="Inhaltsplatzhalter 8"/>
          <p:cNvSpPr txBox="1">
            <a:spLocks/>
          </p:cNvSpPr>
          <p:nvPr/>
        </p:nvSpPr>
        <p:spPr>
          <a:xfrm>
            <a:off x="192503" y="1238908"/>
            <a:ext cx="8431732" cy="1201255"/>
          </a:xfrm>
          <a:prstGeom prst="rect">
            <a:avLst/>
          </a:prstGeom>
        </p:spPr>
        <p:txBody>
          <a:bodyPr vert="horz" lIns="91440" tIns="45720" rIns="91440" bIns="45720" rtlCol="0">
            <a:normAutofit/>
          </a:bodyPr>
          <a:lstStyle>
            <a:lvl1pPr marL="0" indent="0" algn="l" defTabSz="1280160" rtl="0" eaLnBrk="1" latinLnBrk="0" hangingPunct="1">
              <a:lnSpc>
                <a:spcPct val="90000"/>
              </a:lnSpc>
              <a:spcBef>
                <a:spcPts val="1400"/>
              </a:spcBef>
              <a:buFont typeface="Arial" panose="020B0604020202020204" pitchFamily="34" charset="0"/>
              <a:buNone/>
              <a:defRPr sz="2000" b="0" kern="1200">
                <a:solidFill>
                  <a:schemeClr val="accent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r>
              <a:rPr lang="en-US" sz="1400" dirty="0">
                <a:solidFill>
                  <a:srgbClr val="00689D"/>
                </a:solidFill>
              </a:rPr>
              <a:t>Factors with influence on the quality of energy audits include the qualification of auditors, the requirements to  both content and structure of the audit reports as well as the regularity and depth of audit quality checks.</a:t>
            </a:r>
          </a:p>
        </p:txBody>
      </p:sp>
      <p:grpSp>
        <p:nvGrpSpPr>
          <p:cNvPr id="2" name="Gruppieren 1"/>
          <p:cNvGrpSpPr/>
          <p:nvPr/>
        </p:nvGrpSpPr>
        <p:grpSpPr>
          <a:xfrm>
            <a:off x="273238" y="1712611"/>
            <a:ext cx="3495742" cy="2610194"/>
            <a:chOff x="273237" y="1744361"/>
            <a:chExt cx="3839957" cy="2867214"/>
          </a:xfrm>
        </p:grpSpPr>
        <p:sp>
          <p:nvSpPr>
            <p:cNvPr id="21" name="Inhaltsplatzhalter 3"/>
            <p:cNvSpPr txBox="1">
              <a:spLocks/>
            </p:cNvSpPr>
            <p:nvPr/>
          </p:nvSpPr>
          <p:spPr>
            <a:xfrm>
              <a:off x="273237" y="1744361"/>
              <a:ext cx="3600001" cy="2555022"/>
            </a:xfrm>
            <a:prstGeom prst="rect">
              <a:avLst/>
            </a:prstGeom>
          </p:spPr>
          <p:txBody>
            <a:bodyPr vert="horz" lIns="180000" tIns="144000" rIns="180000" bIns="144000" rtlCol="0">
              <a:normAutofit lnSpcReduction="10000"/>
            </a:bodyPr>
            <a:lstStyle>
              <a:lvl1pPr marL="0" indent="0" algn="l" defTabSz="1280160" rtl="0" eaLnBrk="1" latinLnBrk="0" hangingPunct="1">
                <a:lnSpc>
                  <a:spcPct val="90000"/>
                </a:lnSpc>
                <a:spcBef>
                  <a:spcPts val="1400"/>
                </a:spcBef>
                <a:buFont typeface="Arial" panose="020B0604020202020204" pitchFamily="34" charset="0"/>
                <a:buNone/>
                <a:defRPr sz="1200" kern="1200">
                  <a:solidFill>
                    <a:schemeClr val="tx1"/>
                  </a:solidFill>
                  <a:latin typeface="+mn-lt"/>
                  <a:ea typeface="+mn-ea"/>
                  <a:cs typeface="+mn-cs"/>
                </a:defRPr>
              </a:lvl1pPr>
              <a:lvl2pPr marL="640080" indent="0" algn="l" defTabSz="1280160" rtl="0" eaLnBrk="1" latinLnBrk="0" hangingPunct="1">
                <a:lnSpc>
                  <a:spcPct val="90000"/>
                </a:lnSpc>
                <a:spcBef>
                  <a:spcPts val="700"/>
                </a:spcBef>
                <a:buFont typeface="Arial" panose="020B0604020202020204" pitchFamily="34" charset="0"/>
                <a:buNone/>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525252"/>
                  </a:solidFill>
                  <a:effectLst/>
                  <a:uLnTx/>
                  <a:uFillTx/>
                  <a:latin typeface="Garamond"/>
                  <a:ea typeface="+mn-ea"/>
                  <a:cs typeface="+mn-cs"/>
                </a:rPr>
                <a:t>Ensuring up-to-date qualification by </a:t>
              </a:r>
              <a:r>
                <a:rPr kumimoji="0" lang="en-US" sz="1400" b="1" i="0" u="none" strike="noStrike" kern="1200" cap="none" spc="0" normalizeH="0" baseline="0" noProof="0" dirty="0" smtClean="0">
                  <a:ln>
                    <a:noFill/>
                  </a:ln>
                  <a:solidFill>
                    <a:srgbClr val="525252"/>
                  </a:solidFill>
                  <a:effectLst/>
                  <a:uLnTx/>
                  <a:uFillTx/>
                  <a:latin typeface="Garamond"/>
                  <a:ea typeface="+mn-ea"/>
                  <a:cs typeface="+mn-cs"/>
                </a:rPr>
                <a:t>requiring auditors to do regular trainings</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smtClean="0">
                <a:ln>
                  <a:noFill/>
                </a:ln>
                <a:solidFill>
                  <a:sysClr val="windowText" lastClr="000000"/>
                </a:solidFill>
                <a:effectLst/>
                <a:uLnTx/>
                <a:uFillTx/>
                <a:latin typeface="Garamond"/>
                <a:ea typeface="+mn-ea"/>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Garamond"/>
                  <a:ea typeface="+mn-ea"/>
                  <a:cs typeface="+mn-cs"/>
                </a:rPr>
                <a:t>In Germany, requirements were recently updated and auditors are now obligated to participate in </a:t>
              </a:r>
              <a:r>
                <a:rPr kumimoji="0" lang="en-US" sz="1200" b="1" i="0" u="none" strike="noStrike" kern="1200" cap="none" spc="0" normalizeH="0" baseline="0" noProof="0" dirty="0" smtClean="0">
                  <a:ln>
                    <a:noFill/>
                  </a:ln>
                  <a:solidFill>
                    <a:sysClr val="windowText" lastClr="000000"/>
                  </a:solidFill>
                  <a:effectLst/>
                  <a:uLnTx/>
                  <a:uFillTx/>
                  <a:latin typeface="Garamond"/>
                  <a:ea typeface="+mn-ea"/>
                  <a:cs typeface="+mn-cs"/>
                </a:rPr>
                <a:t>regular trainings</a:t>
              </a:r>
              <a:r>
                <a:rPr kumimoji="0" lang="en-US" sz="1200" b="0" i="0" u="none" strike="noStrike" kern="1200" cap="none" spc="0" normalizeH="0" baseline="0" noProof="0" dirty="0" smtClean="0">
                  <a:ln>
                    <a:noFill/>
                  </a:ln>
                  <a:solidFill>
                    <a:sysClr val="windowText" lastClr="000000"/>
                  </a:solidFill>
                  <a:effectLst/>
                  <a:uLnTx/>
                  <a:uFillTx/>
                  <a:latin typeface="Garamond"/>
                  <a:ea typeface="+mn-ea"/>
                  <a:cs typeface="+mn-cs"/>
                </a:rPr>
                <a:t>, on which they have to inform the national agency BAFA (EDL-G Article 8). It is expected that auditors will have to complete </a:t>
              </a:r>
              <a:r>
                <a:rPr kumimoji="0" lang="en-US" sz="1200" b="1" i="0" u="none" strike="noStrike" kern="1200" cap="none" spc="0" normalizeH="0" baseline="0" noProof="0" dirty="0" smtClean="0">
                  <a:ln>
                    <a:noFill/>
                  </a:ln>
                  <a:solidFill>
                    <a:sysClr val="windowText" lastClr="000000"/>
                  </a:solidFill>
                  <a:effectLst/>
                  <a:uLnTx/>
                  <a:uFillTx/>
                  <a:latin typeface="Garamond"/>
                  <a:ea typeface="+mn-ea"/>
                  <a:cs typeface="+mn-cs"/>
                </a:rPr>
                <a:t>16 units of training (each 45 minutes) </a:t>
              </a:r>
              <a:r>
                <a:rPr kumimoji="0" lang="en-US" sz="1200" b="0" i="0" u="none" strike="noStrike" kern="1200" cap="none" spc="0" normalizeH="0" baseline="0" noProof="0" dirty="0" smtClean="0">
                  <a:ln>
                    <a:noFill/>
                  </a:ln>
                  <a:solidFill>
                    <a:sysClr val="windowText" lastClr="000000"/>
                  </a:solidFill>
                  <a:effectLst/>
                  <a:uLnTx/>
                  <a:uFillTx/>
                  <a:latin typeface="Garamond"/>
                  <a:ea typeface="+mn-ea"/>
                  <a:cs typeface="+mn-cs"/>
                </a:rPr>
                <a:t>with relevance to energy audits </a:t>
              </a:r>
              <a:r>
                <a:rPr kumimoji="0" lang="en-US" sz="1200" b="1" i="0" u="none" strike="noStrike" kern="1200" cap="none" spc="0" normalizeH="0" baseline="0" noProof="0" dirty="0" smtClean="0">
                  <a:ln>
                    <a:noFill/>
                  </a:ln>
                  <a:solidFill>
                    <a:sysClr val="windowText" lastClr="000000"/>
                  </a:solidFill>
                  <a:effectLst/>
                  <a:uLnTx/>
                  <a:uFillTx/>
                  <a:latin typeface="Garamond"/>
                  <a:ea typeface="+mn-ea"/>
                  <a:cs typeface="+mn-cs"/>
                </a:rPr>
                <a:t>every 2 years</a:t>
              </a:r>
              <a:r>
                <a:rPr kumimoji="0" lang="en-US" sz="1200" b="0" i="0" u="none" strike="noStrike" kern="1200" cap="none" spc="0" normalizeH="0" baseline="0" noProof="0" dirty="0" smtClean="0">
                  <a:ln>
                    <a:noFill/>
                  </a:ln>
                  <a:solidFill>
                    <a:sysClr val="windowText" lastClr="000000"/>
                  </a:solidFill>
                  <a:effectLst/>
                  <a:uLnTx/>
                  <a:uFillTx/>
                  <a:latin typeface="Garamond"/>
                  <a:ea typeface="+mn-ea"/>
                  <a:cs typeface="+mn-cs"/>
                </a:rPr>
                <a:t>.</a:t>
              </a:r>
              <a:r>
                <a:rPr kumimoji="0" lang="de-DE" sz="1200" b="0" i="0" u="none" strike="noStrike" kern="1200" cap="none" spc="0" normalizeH="0" baseline="0" noProof="0" dirty="0" smtClean="0">
                  <a:ln>
                    <a:noFill/>
                  </a:ln>
                  <a:solidFill>
                    <a:prstClr val="black"/>
                  </a:solidFill>
                  <a:effectLst/>
                  <a:uLnTx/>
                  <a:uFillTx/>
                  <a:latin typeface="Garamond"/>
                  <a:ea typeface="+mn-ea"/>
                  <a:cs typeface="+mn-cs"/>
                </a:rPr>
                <a:t>	</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EE7F35"/>
                </a:solidFill>
                <a:effectLst/>
                <a:uLnTx/>
                <a:uFillTx/>
                <a:latin typeface="Garamond"/>
                <a:ea typeface="+mn-ea"/>
                <a:cs typeface="+mn-cs"/>
              </a:endParaRPr>
            </a:p>
          </p:txBody>
        </p:sp>
        <p:sp>
          <p:nvSpPr>
            <p:cNvPr id="22" name="Abgerundetes Rechteck 21"/>
            <p:cNvSpPr/>
            <p:nvPr/>
          </p:nvSpPr>
          <p:spPr>
            <a:xfrm>
              <a:off x="273238" y="1744364"/>
              <a:ext cx="3600000" cy="2813676"/>
            </a:xfrm>
            <a:prstGeom prst="roundRect">
              <a:avLst>
                <a:gd name="adj" fmla="val 10738"/>
              </a:avLst>
            </a:prstGeom>
            <a:noFill/>
            <a:ln w="28575" cap="flat" cmpd="sng" algn="ctr">
              <a:solidFill>
                <a:srgbClr val="A6A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grpSp>
          <p:nvGrpSpPr>
            <p:cNvPr id="23" name="Gruppieren 22"/>
            <p:cNvGrpSpPr/>
            <p:nvPr/>
          </p:nvGrpSpPr>
          <p:grpSpPr>
            <a:xfrm>
              <a:off x="491079" y="4094337"/>
              <a:ext cx="326443" cy="326443"/>
              <a:chOff x="8804857" y="5009287"/>
              <a:chExt cx="396294" cy="396294"/>
            </a:xfrm>
          </p:grpSpPr>
          <p:sp>
            <p:nvSpPr>
              <p:cNvPr id="24" name="Ellipse 23"/>
              <p:cNvSpPr/>
              <p:nvPr/>
            </p:nvSpPr>
            <p:spPr>
              <a:xfrm>
                <a:off x="8804857" y="5009287"/>
                <a:ext cx="396294" cy="396294"/>
              </a:xfrm>
              <a:prstGeom prst="ellipse">
                <a:avLst/>
              </a:prstGeom>
              <a:solidFill>
                <a:srgbClr val="0080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pic>
            <p:nvPicPr>
              <p:cNvPr id="25" name="Graphic 5" descr="Internet with solid fill">
                <a:hlinkClick r:id="rId14"/>
                <a:extLst>
                  <a:ext uri="{FF2B5EF4-FFF2-40B4-BE49-F238E27FC236}">
                    <a16:creationId xmlns:a16="http://schemas.microsoft.com/office/drawing/2014/main" id="{809274A8-CC9C-4990-AB18-803F10AA3760}"/>
                  </a:ext>
                </a:extLst>
              </p:cNvPr>
              <p:cNvPicPr>
                <a:picLocks noChangeAspect="1"/>
              </p:cNvPicPr>
              <p:nvPr/>
            </p:nvPicPr>
            <p:blipFill>
              <a:blip r:embed="rId15">
                <a:extLst>
                  <a:ext uri="{96DAC541-7B7A-43D3-8B79-37D633B846F1}">
                    <asvg:svgBlip xmlns="" xmlns:asvg="http://schemas.microsoft.com/office/drawing/2016/SVG/main" r:embed="rId4"/>
                  </a:ext>
                </a:extLst>
              </a:blip>
              <a:stretch>
                <a:fillRect/>
              </a:stretch>
            </p:blipFill>
            <p:spPr>
              <a:xfrm>
                <a:off x="8843639" y="5051093"/>
                <a:ext cx="313436" cy="312682"/>
              </a:xfrm>
              <a:prstGeom prst="rect">
                <a:avLst/>
              </a:prstGeom>
            </p:spPr>
          </p:pic>
        </p:grpSp>
        <p:sp>
          <p:nvSpPr>
            <p:cNvPr id="26" name="Rechteck 25"/>
            <p:cNvSpPr/>
            <p:nvPr/>
          </p:nvSpPr>
          <p:spPr>
            <a:xfrm>
              <a:off x="813161" y="4117679"/>
              <a:ext cx="1540358"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525252"/>
                  </a:solidFill>
                  <a:effectLst/>
                  <a:uLnTx/>
                  <a:uFillTx/>
                </a:rPr>
                <a:t>Defined in draft legislation</a:t>
              </a:r>
              <a:endParaRPr kumimoji="0" lang="de-DE" sz="1200" b="0" i="1" u="none" strike="noStrike" kern="0" cap="none" spc="0" normalizeH="0" baseline="0" noProof="0" dirty="0">
                <a:ln>
                  <a:noFill/>
                </a:ln>
                <a:solidFill>
                  <a:srgbClr val="525252"/>
                </a:solidFill>
                <a:effectLst/>
                <a:uLnTx/>
                <a:uFillTx/>
              </a:endParaRPr>
            </a:p>
          </p:txBody>
        </p:sp>
        <p:grpSp>
          <p:nvGrpSpPr>
            <p:cNvPr id="31" name="Gruppieren 30"/>
            <p:cNvGrpSpPr/>
            <p:nvPr/>
          </p:nvGrpSpPr>
          <p:grpSpPr>
            <a:xfrm>
              <a:off x="3237506" y="3910245"/>
              <a:ext cx="875688" cy="701330"/>
              <a:chOff x="11702056" y="4313923"/>
              <a:chExt cx="875688" cy="701330"/>
            </a:xfrm>
          </p:grpSpPr>
          <p:sp>
            <p:nvSpPr>
              <p:cNvPr id="32" name="Rechteck 31"/>
              <p:cNvSpPr/>
              <p:nvPr/>
            </p:nvSpPr>
            <p:spPr>
              <a:xfrm>
                <a:off x="11902339" y="4427715"/>
                <a:ext cx="675405" cy="56665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pic>
            <p:nvPicPr>
              <p:cNvPr id="33" name="Graphic 5" descr="Map with pin with solid fill">
                <a:extLst>
                  <a:ext uri="{FF2B5EF4-FFF2-40B4-BE49-F238E27FC236}">
                    <a16:creationId xmlns:a16="http://schemas.microsoft.com/office/drawing/2014/main" id="{7B0B8498-4619-489A-9B33-56C92CB6497F}"/>
                  </a:ext>
                </a:extLst>
              </p:cNvPr>
              <p:cNvPicPr>
                <a:picLocks noChangeAspect="1"/>
              </p:cNvPicPr>
              <p:nvPr/>
            </p:nvPicPr>
            <p:blipFill>
              <a:blip r:embed="rId16">
                <a:extLst>
                  <a:ext uri="{96DAC541-7B7A-43D3-8B79-37D633B846F1}">
                    <asvg:svgBlip xmlns="" xmlns:asvg="http://schemas.microsoft.com/office/drawing/2016/SVG/main" r:embed="rId7"/>
                  </a:ext>
                </a:extLst>
              </a:blip>
              <a:stretch>
                <a:fillRect/>
              </a:stretch>
            </p:blipFill>
            <p:spPr>
              <a:xfrm>
                <a:off x="11702056" y="4313923"/>
                <a:ext cx="708993" cy="701330"/>
              </a:xfrm>
              <a:prstGeom prst="rect">
                <a:avLst/>
              </a:prstGeom>
            </p:spPr>
          </p:pic>
        </p:grpSp>
      </p:grpSp>
      <p:sp>
        <p:nvSpPr>
          <p:cNvPr id="34" name="Inhaltsplatzhalter 3"/>
          <p:cNvSpPr txBox="1">
            <a:spLocks/>
          </p:cNvSpPr>
          <p:nvPr/>
        </p:nvSpPr>
        <p:spPr>
          <a:xfrm>
            <a:off x="4254901" y="1807686"/>
            <a:ext cx="3600001" cy="2346107"/>
          </a:xfrm>
          <a:prstGeom prst="rect">
            <a:avLst/>
          </a:prstGeom>
        </p:spPr>
        <p:txBody>
          <a:bodyPr vert="horz" lIns="180000" tIns="144000" rIns="180000" bIns="144000" rtlCol="0">
            <a:normAutofit/>
          </a:bodyPr>
          <a:lstStyle>
            <a:lvl1pPr marL="0" indent="0" algn="l" defTabSz="1280160" rtl="0" eaLnBrk="1" latinLnBrk="0" hangingPunct="1">
              <a:lnSpc>
                <a:spcPct val="90000"/>
              </a:lnSpc>
              <a:spcBef>
                <a:spcPts val="1400"/>
              </a:spcBef>
              <a:buFont typeface="Arial" panose="020B0604020202020204" pitchFamily="34" charset="0"/>
              <a:buNone/>
              <a:defRPr sz="1200" kern="1200">
                <a:solidFill>
                  <a:schemeClr val="tx1"/>
                </a:solidFill>
                <a:latin typeface="+mn-lt"/>
                <a:ea typeface="+mn-ea"/>
                <a:cs typeface="+mn-cs"/>
              </a:defRPr>
            </a:lvl1pPr>
            <a:lvl2pPr marL="640080" indent="0" algn="l" defTabSz="1280160" rtl="0" eaLnBrk="1" latinLnBrk="0" hangingPunct="1">
              <a:lnSpc>
                <a:spcPct val="90000"/>
              </a:lnSpc>
              <a:spcBef>
                <a:spcPts val="700"/>
              </a:spcBef>
              <a:buFont typeface="Arial" panose="020B0604020202020204" pitchFamily="34" charset="0"/>
              <a:buNone/>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a:lnSpc>
                <a:spcPct val="100000"/>
              </a:lnSpc>
              <a:spcBef>
                <a:spcPts val="0"/>
              </a:spcBef>
              <a:defRPr/>
            </a:pPr>
            <a:r>
              <a:rPr lang="en-US" sz="1400" dirty="0" smtClean="0">
                <a:solidFill>
                  <a:srgbClr val="525252"/>
                </a:solidFill>
              </a:rPr>
              <a:t>Improving audits by </a:t>
            </a:r>
            <a:r>
              <a:rPr lang="en-US" sz="1400" b="1" dirty="0" smtClean="0">
                <a:solidFill>
                  <a:srgbClr val="525252"/>
                </a:solidFill>
              </a:rPr>
              <a:t>providing a detailed guideline on how to conduct audits</a:t>
            </a:r>
          </a:p>
          <a:p>
            <a:pPr>
              <a:lnSpc>
                <a:spcPct val="100000"/>
              </a:lnSpc>
              <a:spcBef>
                <a:spcPts val="0"/>
              </a:spcBef>
              <a:defRPr/>
            </a:pPr>
            <a:endParaRPr lang="de-DE" sz="1300" dirty="0" smtClean="0">
              <a:solidFill>
                <a:prstClr val="black"/>
              </a:solidFill>
            </a:endParaRPr>
          </a:p>
          <a:p>
            <a:pPr>
              <a:lnSpc>
                <a:spcPct val="100000"/>
              </a:lnSpc>
              <a:spcBef>
                <a:spcPts val="0"/>
              </a:spcBef>
              <a:defRPr/>
            </a:pPr>
            <a:r>
              <a:rPr lang="en-US" dirty="0" smtClean="0">
                <a:solidFill>
                  <a:srgbClr val="000000"/>
                </a:solidFill>
              </a:rPr>
              <a:t>Ireland created an elaborate </a:t>
            </a:r>
            <a:r>
              <a:rPr lang="en-US" b="1" dirty="0" smtClean="0">
                <a:solidFill>
                  <a:srgbClr val="000000"/>
                </a:solidFill>
              </a:rPr>
              <a:t>64 page interactive PDF documen</a:t>
            </a:r>
            <a:r>
              <a:rPr lang="en-US" dirty="0" smtClean="0">
                <a:solidFill>
                  <a:srgbClr val="000000"/>
                </a:solidFill>
              </a:rPr>
              <a:t>t that guides auditors and companies step by step through the process of conducting the energy audit and reporting the results.</a:t>
            </a:r>
            <a:endParaRPr lang="en-US" dirty="0">
              <a:solidFill>
                <a:srgbClr val="000000"/>
              </a:solidFill>
            </a:endParaRPr>
          </a:p>
        </p:txBody>
      </p:sp>
      <p:sp>
        <p:nvSpPr>
          <p:cNvPr id="35" name="Abgerundetes Rechteck 34"/>
          <p:cNvSpPr/>
          <p:nvPr/>
        </p:nvSpPr>
        <p:spPr>
          <a:xfrm>
            <a:off x="4254902" y="1807689"/>
            <a:ext cx="3600000" cy="2319490"/>
          </a:xfrm>
          <a:prstGeom prst="roundRect">
            <a:avLst>
              <a:gd name="adj" fmla="val 10738"/>
            </a:avLst>
          </a:prstGeom>
          <a:noFill/>
          <a:ln w="28575" cap="flat" cmpd="sng" algn="ctr">
            <a:solidFill>
              <a:srgbClr val="A6A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grpSp>
        <p:nvGrpSpPr>
          <p:cNvPr id="36" name="Gruppieren 35"/>
          <p:cNvGrpSpPr/>
          <p:nvPr/>
        </p:nvGrpSpPr>
        <p:grpSpPr>
          <a:xfrm>
            <a:off x="4472743" y="3586437"/>
            <a:ext cx="326443" cy="326443"/>
            <a:chOff x="8804857" y="5009287"/>
            <a:chExt cx="396294" cy="396294"/>
          </a:xfrm>
        </p:grpSpPr>
        <p:sp>
          <p:nvSpPr>
            <p:cNvPr id="37" name="Ellipse 36"/>
            <p:cNvSpPr/>
            <p:nvPr/>
          </p:nvSpPr>
          <p:spPr>
            <a:xfrm>
              <a:off x="8804857" y="5009287"/>
              <a:ext cx="396294" cy="396294"/>
            </a:xfrm>
            <a:prstGeom prst="ellipse">
              <a:avLst/>
            </a:prstGeom>
            <a:solidFill>
              <a:srgbClr val="0080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pic>
          <p:nvPicPr>
            <p:cNvPr id="38" name="Graphic 5" descr="Internet with solid fill">
              <a:hlinkClick r:id="rId17"/>
              <a:extLst>
                <a:ext uri="{FF2B5EF4-FFF2-40B4-BE49-F238E27FC236}">
                  <a16:creationId xmlns:a16="http://schemas.microsoft.com/office/drawing/2014/main" id="{809274A8-CC9C-4990-AB18-803F10AA3760}"/>
                </a:ext>
              </a:extLst>
            </p:cNvPr>
            <p:cNvPicPr>
              <a:picLocks noChangeAspect="1"/>
            </p:cNvPicPr>
            <p:nvPr/>
          </p:nvPicPr>
          <p:blipFill>
            <a:blip r:embed="rId15">
              <a:extLst>
                <a:ext uri="{96DAC541-7B7A-43D3-8B79-37D633B846F1}">
                  <asvg:svgBlip xmlns="" xmlns:asvg="http://schemas.microsoft.com/office/drawing/2016/SVG/main" r:embed="rId5"/>
                </a:ext>
              </a:extLst>
            </a:blip>
            <a:stretch>
              <a:fillRect/>
            </a:stretch>
          </p:blipFill>
          <p:spPr>
            <a:xfrm>
              <a:off x="8843639" y="5051093"/>
              <a:ext cx="313436" cy="312682"/>
            </a:xfrm>
            <a:prstGeom prst="rect">
              <a:avLst/>
            </a:prstGeom>
          </p:spPr>
        </p:pic>
      </p:grpSp>
      <p:sp>
        <p:nvSpPr>
          <p:cNvPr id="39" name="Rechteck 38"/>
          <p:cNvSpPr/>
          <p:nvPr/>
        </p:nvSpPr>
        <p:spPr>
          <a:xfrm>
            <a:off x="4794825" y="3609779"/>
            <a:ext cx="1904880"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525252"/>
                </a:solidFill>
                <a:effectLst/>
                <a:uLnTx/>
                <a:uFillTx/>
              </a:rPr>
              <a:t>SEAI Energy Audit Handbook</a:t>
            </a:r>
          </a:p>
        </p:txBody>
      </p:sp>
      <p:grpSp>
        <p:nvGrpSpPr>
          <p:cNvPr id="40" name="Gruppieren 39"/>
          <p:cNvGrpSpPr/>
          <p:nvPr/>
        </p:nvGrpSpPr>
        <p:grpSpPr>
          <a:xfrm>
            <a:off x="7238006" y="3498419"/>
            <a:ext cx="875688" cy="736245"/>
            <a:chOff x="11702056" y="4313923"/>
            <a:chExt cx="875688" cy="736245"/>
          </a:xfrm>
        </p:grpSpPr>
        <p:sp>
          <p:nvSpPr>
            <p:cNvPr id="41" name="Rechteck 40"/>
            <p:cNvSpPr/>
            <p:nvPr/>
          </p:nvSpPr>
          <p:spPr>
            <a:xfrm>
              <a:off x="11902339" y="4483517"/>
              <a:ext cx="675405" cy="56665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pic>
          <p:nvPicPr>
            <p:cNvPr id="42" name="Graphic 5" descr="Map with pin with solid fill">
              <a:extLst>
                <a:ext uri="{FF2B5EF4-FFF2-40B4-BE49-F238E27FC236}">
                  <a16:creationId xmlns:a16="http://schemas.microsoft.com/office/drawing/2014/main" id="{7B0B8498-4619-489A-9B33-56C92CB6497F}"/>
                </a:ext>
              </a:extLst>
            </p:cNvPr>
            <p:cNvPicPr>
              <a:picLocks noChangeAspect="1"/>
            </p:cNvPicPr>
            <p:nvPr/>
          </p:nvPicPr>
          <p:blipFill>
            <a:blip r:embed="rId16">
              <a:extLst>
                <a:ext uri="{96DAC541-7B7A-43D3-8B79-37D633B846F1}">
                  <asvg:svgBlip xmlns="" xmlns:asvg="http://schemas.microsoft.com/office/drawing/2016/SVG/main" r:embed="rId8"/>
                </a:ext>
              </a:extLst>
            </a:blip>
            <a:stretch>
              <a:fillRect/>
            </a:stretch>
          </p:blipFill>
          <p:spPr>
            <a:xfrm>
              <a:off x="11702056" y="4313923"/>
              <a:ext cx="708993" cy="701330"/>
            </a:xfrm>
            <a:prstGeom prst="rect">
              <a:avLst/>
            </a:prstGeom>
          </p:spPr>
        </p:pic>
      </p:grpSp>
    </p:spTree>
    <p:extLst>
      <p:ext uri="{BB962C8B-B14F-4D97-AF65-F5344CB8AC3E}">
        <p14:creationId xmlns:p14="http://schemas.microsoft.com/office/powerpoint/2010/main" val="3186153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fik 45"/>
          <p:cNvPicPr>
            <a:picLocks noChangeAspect="1"/>
          </p:cNvPicPr>
          <p:nvPr/>
        </p:nvPicPr>
        <p:blipFill rotWithShape="1">
          <a:blip r:embed="rId2"/>
          <a:srcRect t="1021" b="3427"/>
          <a:stretch/>
        </p:blipFill>
        <p:spPr>
          <a:xfrm>
            <a:off x="5485415" y="2211388"/>
            <a:ext cx="3625850" cy="2042898"/>
          </a:xfrm>
          <a:prstGeom prst="rect">
            <a:avLst/>
          </a:prstGeom>
          <a:ln>
            <a:solidFill>
              <a:srgbClr val="00689D"/>
            </a:solidFill>
          </a:ln>
        </p:spPr>
      </p:pic>
      <p:grpSp>
        <p:nvGrpSpPr>
          <p:cNvPr id="5" name="Gruppieren 4"/>
          <p:cNvGrpSpPr/>
          <p:nvPr/>
        </p:nvGrpSpPr>
        <p:grpSpPr>
          <a:xfrm>
            <a:off x="751629" y="331135"/>
            <a:ext cx="754033" cy="754033"/>
            <a:chOff x="2109929" y="-404582"/>
            <a:chExt cx="754033" cy="754033"/>
          </a:xfrm>
        </p:grpSpPr>
        <p:sp>
          <p:nvSpPr>
            <p:cNvPr id="28" name="Rechteck 27"/>
            <p:cNvSpPr/>
            <p:nvPr/>
          </p:nvSpPr>
          <p:spPr>
            <a:xfrm>
              <a:off x="2109929" y="-404582"/>
              <a:ext cx="754033" cy="754033"/>
            </a:xfrm>
            <a:prstGeom prst="rect">
              <a:avLst/>
            </a:prstGeom>
            <a:solidFill>
              <a:srgbClr val="0068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9" name="Graphic 9" descr="Checkbox Checked with solid fill">
              <a:hlinkClick r:id="" action="ppaction://noaction"/>
              <a:extLst>
                <a:ext uri="{FF2B5EF4-FFF2-40B4-BE49-F238E27FC236}">
                  <a16:creationId xmlns:a16="http://schemas.microsoft.com/office/drawing/2014/main" id="{4EE91AC6-1803-4378-9FA4-EB9B62AE54CB}"/>
                </a:ext>
              </a:extLst>
            </p:cNvPr>
            <p:cNvPicPr>
              <a:picLocks noChangeAspect="1"/>
            </p:cNvPicPr>
            <p:nvPr/>
          </p:nvPicPr>
          <p:blipFill>
            <a:blip r:embed="rId3">
              <a:extLst>
                <a:ext uri="{96DAC541-7B7A-43D3-8B79-37D633B846F1}">
                  <asvg:svgBlip xmlns:asvg="http://schemas.microsoft.com/office/drawing/2016/SVG/main" xmlns="" r:embed="rId13"/>
                </a:ext>
              </a:extLst>
            </a:blip>
            <a:stretch>
              <a:fillRect/>
            </a:stretch>
          </p:blipFill>
          <p:spPr>
            <a:xfrm>
              <a:off x="2177631" y="-323566"/>
              <a:ext cx="641660" cy="632128"/>
            </a:xfrm>
            <a:prstGeom prst="rect">
              <a:avLst/>
            </a:prstGeom>
          </p:spPr>
        </p:pic>
      </p:grpSp>
      <p:sp>
        <p:nvSpPr>
          <p:cNvPr id="30" name="Titel 1"/>
          <p:cNvSpPr txBox="1">
            <a:spLocks/>
          </p:cNvSpPr>
          <p:nvPr/>
        </p:nvSpPr>
        <p:spPr>
          <a:xfrm>
            <a:off x="-53414" y="349451"/>
            <a:ext cx="863005" cy="836629"/>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8000" b="1" dirty="0" smtClean="0">
                <a:solidFill>
                  <a:srgbClr val="00689D"/>
                </a:solidFill>
              </a:rPr>
              <a:t>4</a:t>
            </a:r>
            <a:endParaRPr lang="en-US" sz="8000" b="1" dirty="0">
              <a:solidFill>
                <a:srgbClr val="00689D"/>
              </a:solidFill>
            </a:endParaRPr>
          </a:p>
        </p:txBody>
      </p:sp>
      <p:sp>
        <p:nvSpPr>
          <p:cNvPr id="27" name="Rechteck 26"/>
          <p:cNvSpPr/>
          <p:nvPr/>
        </p:nvSpPr>
        <p:spPr>
          <a:xfrm>
            <a:off x="1548540" y="574627"/>
            <a:ext cx="3989509" cy="646331"/>
          </a:xfrm>
          <a:prstGeom prst="rect">
            <a:avLst/>
          </a:prstGeom>
        </p:spPr>
        <p:txBody>
          <a:bodyPr wrap="square">
            <a:spAutoFit/>
          </a:bodyPr>
          <a:lstStyle/>
          <a:p>
            <a:r>
              <a:rPr lang="en-GB" sz="3600" b="1" dirty="0">
                <a:solidFill>
                  <a:srgbClr val="00689D"/>
                </a:solidFill>
                <a:latin typeface="Garamond" panose="02020404030301010803" pitchFamily="18" charset="0"/>
                <a:ea typeface="Times New Roman" panose="02020603050405020304" pitchFamily="18" charset="0"/>
                <a:cs typeface="Times New Roman" panose="02020603050405020304" pitchFamily="18" charset="0"/>
              </a:rPr>
              <a:t>Quality of audits</a:t>
            </a:r>
            <a:endParaRPr lang="en-US" sz="3600" b="1" dirty="0">
              <a:solidFill>
                <a:srgbClr val="00689D"/>
              </a:solidFill>
            </a:endParaRPr>
          </a:p>
        </p:txBody>
      </p:sp>
      <p:sp>
        <p:nvSpPr>
          <p:cNvPr id="63" name="Inhaltsplatzhalter 8"/>
          <p:cNvSpPr txBox="1">
            <a:spLocks/>
          </p:cNvSpPr>
          <p:nvPr/>
        </p:nvSpPr>
        <p:spPr>
          <a:xfrm>
            <a:off x="192503" y="1238908"/>
            <a:ext cx="8431732" cy="1201255"/>
          </a:xfrm>
          <a:prstGeom prst="rect">
            <a:avLst/>
          </a:prstGeom>
        </p:spPr>
        <p:txBody>
          <a:bodyPr vert="horz" lIns="91440" tIns="45720" rIns="91440" bIns="45720" rtlCol="0">
            <a:normAutofit/>
          </a:bodyPr>
          <a:lstStyle>
            <a:lvl1pPr marL="0" indent="0" algn="l" defTabSz="1280160" rtl="0" eaLnBrk="1" latinLnBrk="0" hangingPunct="1">
              <a:lnSpc>
                <a:spcPct val="90000"/>
              </a:lnSpc>
              <a:spcBef>
                <a:spcPts val="1400"/>
              </a:spcBef>
              <a:buFont typeface="Arial" panose="020B0604020202020204" pitchFamily="34" charset="0"/>
              <a:buNone/>
              <a:defRPr sz="2000" b="0" kern="1200">
                <a:solidFill>
                  <a:schemeClr val="accent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r>
              <a:rPr lang="en-US" sz="1400" dirty="0">
                <a:solidFill>
                  <a:srgbClr val="00689D"/>
                </a:solidFill>
              </a:rPr>
              <a:t>Factors with influence on the quality of energy audits include the qualification of auditors, the requirements to  both content and structure of the audit reports as well as the regularity and depth of audit quality checks.</a:t>
            </a:r>
          </a:p>
        </p:txBody>
      </p:sp>
      <p:sp>
        <p:nvSpPr>
          <p:cNvPr id="43" name="Rechteck 42"/>
          <p:cNvSpPr/>
          <p:nvPr/>
        </p:nvSpPr>
        <p:spPr>
          <a:xfrm>
            <a:off x="238758" y="4126804"/>
            <a:ext cx="3262218" cy="215444"/>
          </a:xfrm>
          <a:prstGeom prst="rect">
            <a:avLst/>
          </a:prstGeom>
        </p:spPr>
        <p:txBody>
          <a:bodyPr wrap="square">
            <a:spAutoFit/>
          </a:bodyPr>
          <a:lstStyle/>
          <a:p>
            <a:pPr algn="ctr"/>
            <a:r>
              <a:rPr lang="en-US" sz="800" dirty="0" smtClean="0">
                <a:hlinkClick r:id="rId14"/>
              </a:rPr>
              <a:t>https://www.seai.ie/publications/SEAI-Energy-Audit-Handbook.pdf</a:t>
            </a:r>
            <a:r>
              <a:rPr lang="en-US" sz="800" dirty="0" smtClean="0"/>
              <a:t> </a:t>
            </a:r>
          </a:p>
        </p:txBody>
      </p:sp>
      <p:pic>
        <p:nvPicPr>
          <p:cNvPr id="44" name="Grafik 43"/>
          <p:cNvPicPr>
            <a:picLocks noChangeAspect="1"/>
          </p:cNvPicPr>
          <p:nvPr/>
        </p:nvPicPr>
        <p:blipFill>
          <a:blip r:embed="rId15"/>
          <a:stretch>
            <a:fillRect/>
          </a:stretch>
        </p:blipFill>
        <p:spPr>
          <a:xfrm>
            <a:off x="251459" y="1840023"/>
            <a:ext cx="3262218" cy="2249377"/>
          </a:xfrm>
          <a:prstGeom prst="rect">
            <a:avLst/>
          </a:prstGeom>
          <a:ln>
            <a:solidFill>
              <a:srgbClr val="00689D"/>
            </a:solidFill>
          </a:ln>
          <a:effectLst>
            <a:outerShdw blurRad="50800" dist="38100" dir="2700000" algn="tl" rotWithShape="0">
              <a:prstClr val="black">
                <a:alpha val="40000"/>
              </a:prstClr>
            </a:outerShdw>
          </a:effectLst>
        </p:spPr>
      </p:pic>
      <p:pic>
        <p:nvPicPr>
          <p:cNvPr id="45" name="Grafik 44"/>
          <p:cNvPicPr>
            <a:picLocks noChangeAspect="1"/>
          </p:cNvPicPr>
          <p:nvPr/>
        </p:nvPicPr>
        <p:blipFill rotWithShape="1">
          <a:blip r:embed="rId16"/>
          <a:srcRect l="2501" t="5396" r="505" b="16580"/>
          <a:stretch/>
        </p:blipFill>
        <p:spPr>
          <a:xfrm>
            <a:off x="3721230" y="1839535"/>
            <a:ext cx="3528370" cy="1993899"/>
          </a:xfrm>
          <a:prstGeom prst="rect">
            <a:avLst/>
          </a:prstGeom>
          <a:ln>
            <a:solidFill>
              <a:srgbClr val="00689D"/>
            </a:solidFill>
          </a:ln>
        </p:spPr>
      </p:pic>
    </p:spTree>
    <p:extLst>
      <p:ext uri="{BB962C8B-B14F-4D97-AF65-F5344CB8AC3E}">
        <p14:creationId xmlns:p14="http://schemas.microsoft.com/office/powerpoint/2010/main" val="25609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63133" y="3140178"/>
            <a:ext cx="9375820" cy="205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1"/>
              </a:solidFill>
            </a:endParaRPr>
          </a:p>
        </p:txBody>
      </p:sp>
      <p:sp>
        <p:nvSpPr>
          <p:cNvPr id="12" name="Rechteck 11"/>
          <p:cNvSpPr/>
          <p:nvPr/>
        </p:nvSpPr>
        <p:spPr>
          <a:xfrm>
            <a:off x="-163132" y="1553592"/>
            <a:ext cx="9375819" cy="2057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itel 1"/>
          <p:cNvSpPr txBox="1">
            <a:spLocks/>
          </p:cNvSpPr>
          <p:nvPr/>
        </p:nvSpPr>
        <p:spPr>
          <a:xfrm>
            <a:off x="1577324" y="1511580"/>
            <a:ext cx="1307064" cy="303162"/>
          </a:xfrm>
          <a:prstGeom prst="rect">
            <a:avLst/>
          </a:prstGeom>
          <a:no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non-SMEs</a:t>
            </a:r>
            <a:endParaRPr lang="en-US" sz="1050" b="1" dirty="0">
              <a:solidFill>
                <a:schemeClr val="bg1"/>
              </a:solidFill>
            </a:endParaRPr>
          </a:p>
        </p:txBody>
      </p:sp>
      <p:sp>
        <p:nvSpPr>
          <p:cNvPr id="14" name="Rechteck 13"/>
          <p:cNvSpPr/>
          <p:nvPr/>
        </p:nvSpPr>
        <p:spPr>
          <a:xfrm>
            <a:off x="3814585" y="1995186"/>
            <a:ext cx="754033" cy="415498"/>
          </a:xfrm>
          <a:prstGeom prst="rect">
            <a:avLst/>
          </a:prstGeom>
        </p:spPr>
        <p:txBody>
          <a:bodyPr wrap="square">
            <a:spAutoFit/>
          </a:bodyPr>
          <a:lstStyle/>
          <a:p>
            <a:pPr algn="r"/>
            <a:r>
              <a:rPr lang="en-GB" sz="700" b="1" dirty="0">
                <a:solidFill>
                  <a:srgbClr val="F1B803"/>
                </a:solidFill>
              </a:rPr>
              <a:t>Identification of obligated companies</a:t>
            </a:r>
            <a:endParaRPr lang="en-US" sz="700" b="1" dirty="0">
              <a:solidFill>
                <a:srgbClr val="F1B803"/>
              </a:solidFill>
            </a:endParaRPr>
          </a:p>
        </p:txBody>
      </p:sp>
      <p:sp>
        <p:nvSpPr>
          <p:cNvPr id="15" name="Rechteck 14"/>
          <p:cNvSpPr/>
          <p:nvPr/>
        </p:nvSpPr>
        <p:spPr>
          <a:xfrm>
            <a:off x="2910097" y="1989374"/>
            <a:ext cx="754033" cy="415498"/>
          </a:xfrm>
          <a:prstGeom prst="rect">
            <a:avLst/>
          </a:prstGeom>
        </p:spPr>
        <p:txBody>
          <a:bodyPr wrap="square">
            <a:spAutoFit/>
          </a:bodyPr>
          <a:lstStyle/>
          <a:p>
            <a:pPr algn="r"/>
            <a:r>
              <a:rPr lang="en-GB" sz="700" b="1" dirty="0">
                <a:solidFill>
                  <a:srgbClr val="E44802"/>
                </a:solidFill>
                <a:latin typeface="Garamond" panose="02020404030301010803" pitchFamily="18" charset="0"/>
                <a:ea typeface="Times New Roman" panose="02020603050405020304" pitchFamily="18" charset="0"/>
                <a:cs typeface="Times New Roman" panose="02020603050405020304" pitchFamily="18" charset="0"/>
              </a:rPr>
              <a:t>Limited resources for transposition</a:t>
            </a:r>
            <a:endParaRPr lang="en-US" sz="700" b="1" dirty="0">
              <a:solidFill>
                <a:srgbClr val="E44802"/>
              </a:solidFill>
            </a:endParaRPr>
          </a:p>
        </p:txBody>
      </p:sp>
      <p:sp>
        <p:nvSpPr>
          <p:cNvPr id="16" name="Rechteck 15"/>
          <p:cNvSpPr/>
          <p:nvPr/>
        </p:nvSpPr>
        <p:spPr>
          <a:xfrm>
            <a:off x="4732205" y="2001650"/>
            <a:ext cx="754033" cy="307777"/>
          </a:xfrm>
          <a:prstGeom prst="rect">
            <a:avLst/>
          </a:prstGeom>
        </p:spPr>
        <p:txBody>
          <a:bodyPr wrap="square">
            <a:spAutoFit/>
          </a:bodyPr>
          <a:lstStyle/>
          <a:p>
            <a:pPr algn="r"/>
            <a:r>
              <a:rPr lang="en-GB" sz="700" b="1" dirty="0">
                <a:solidFill>
                  <a:srgbClr val="E5243B"/>
                </a:solidFill>
                <a:latin typeface="Garamond" panose="02020404030301010803" pitchFamily="18" charset="0"/>
                <a:ea typeface="Times New Roman" panose="02020603050405020304" pitchFamily="18" charset="0"/>
                <a:cs typeface="Times New Roman" panose="02020603050405020304" pitchFamily="18" charset="0"/>
              </a:rPr>
              <a:t>Ensuring compliance</a:t>
            </a:r>
            <a:endParaRPr lang="en-US" sz="700" b="1" dirty="0">
              <a:solidFill>
                <a:srgbClr val="E5243B"/>
              </a:solidFill>
            </a:endParaRPr>
          </a:p>
        </p:txBody>
      </p:sp>
      <p:sp>
        <p:nvSpPr>
          <p:cNvPr id="17" name="Rechteck 16"/>
          <p:cNvSpPr/>
          <p:nvPr/>
        </p:nvSpPr>
        <p:spPr>
          <a:xfrm>
            <a:off x="5642766" y="2001650"/>
            <a:ext cx="754033" cy="307777"/>
          </a:xfrm>
          <a:prstGeom prst="rect">
            <a:avLst/>
          </a:prstGeom>
        </p:spPr>
        <p:txBody>
          <a:bodyPr wrap="square">
            <a:spAutoFit/>
          </a:bodyPr>
          <a:lstStyle/>
          <a:p>
            <a:pPr algn="r"/>
            <a:r>
              <a:rPr lang="en-GB" sz="700" b="1" dirty="0">
                <a:solidFill>
                  <a:srgbClr val="00689D"/>
                </a:solidFill>
                <a:latin typeface="Garamond" panose="02020404030301010803" pitchFamily="18" charset="0"/>
                <a:ea typeface="Times New Roman" panose="02020603050405020304" pitchFamily="18" charset="0"/>
                <a:cs typeface="Times New Roman" panose="02020603050405020304" pitchFamily="18" charset="0"/>
              </a:rPr>
              <a:t>Quality of audits</a:t>
            </a:r>
            <a:endParaRPr lang="en-US" sz="700" b="1" dirty="0">
              <a:solidFill>
                <a:srgbClr val="00689D"/>
              </a:solidFill>
            </a:endParaRPr>
          </a:p>
        </p:txBody>
      </p:sp>
      <p:sp>
        <p:nvSpPr>
          <p:cNvPr id="18" name="Rechteck 17"/>
          <p:cNvSpPr/>
          <p:nvPr/>
        </p:nvSpPr>
        <p:spPr>
          <a:xfrm>
            <a:off x="6428246" y="2001650"/>
            <a:ext cx="904392" cy="415498"/>
          </a:xfrm>
          <a:prstGeom prst="rect">
            <a:avLst/>
          </a:prstGeom>
        </p:spPr>
        <p:txBody>
          <a:bodyPr wrap="square">
            <a:spAutoFit/>
          </a:bodyPr>
          <a:lstStyle/>
          <a:p>
            <a:pPr algn="r"/>
            <a:r>
              <a:rPr lang="en-GB" sz="700" b="1" dirty="0">
                <a:solidFill>
                  <a:srgbClr val="BF8B2E"/>
                </a:solidFill>
                <a:latin typeface="Garamond" panose="02020404030301010803" pitchFamily="18" charset="0"/>
                <a:ea typeface="Times New Roman" panose="02020603050405020304" pitchFamily="18" charset="0"/>
                <a:cs typeface="Times New Roman" panose="02020603050405020304" pitchFamily="18" charset="0"/>
              </a:rPr>
              <a:t>Compromise between reporting and monitoring</a:t>
            </a:r>
            <a:endParaRPr lang="en-US" sz="700" b="1" dirty="0">
              <a:solidFill>
                <a:srgbClr val="BF8B2E"/>
              </a:solidFill>
            </a:endParaRPr>
          </a:p>
        </p:txBody>
      </p:sp>
      <p:sp>
        <p:nvSpPr>
          <p:cNvPr id="19" name="Rechteck 18"/>
          <p:cNvSpPr/>
          <p:nvPr/>
        </p:nvSpPr>
        <p:spPr>
          <a:xfrm>
            <a:off x="7475275" y="2001650"/>
            <a:ext cx="754033" cy="415498"/>
          </a:xfrm>
          <a:prstGeom prst="rect">
            <a:avLst/>
          </a:prstGeom>
        </p:spPr>
        <p:txBody>
          <a:bodyPr wrap="square">
            <a:spAutoFit/>
          </a:bodyPr>
          <a:lstStyle/>
          <a:p>
            <a:pPr algn="r"/>
            <a:r>
              <a:rPr lang="en-GB" sz="7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Enhancing the uptake of measures</a:t>
            </a:r>
            <a:endParaRPr lang="en-US" sz="700" b="1" dirty="0">
              <a:solidFill>
                <a:schemeClr val="accent1"/>
              </a:solidFill>
            </a:endParaRPr>
          </a:p>
        </p:txBody>
      </p:sp>
      <p:sp>
        <p:nvSpPr>
          <p:cNvPr id="20" name="Rechteck 19"/>
          <p:cNvSpPr/>
          <p:nvPr/>
        </p:nvSpPr>
        <p:spPr>
          <a:xfrm>
            <a:off x="2893201" y="3588684"/>
            <a:ext cx="754033" cy="415498"/>
          </a:xfrm>
          <a:prstGeom prst="rect">
            <a:avLst/>
          </a:prstGeom>
        </p:spPr>
        <p:txBody>
          <a:bodyPr wrap="square">
            <a:spAutoFit/>
          </a:bodyPr>
          <a:lstStyle/>
          <a:p>
            <a:pPr algn="r"/>
            <a:r>
              <a:rPr lang="en-GB" sz="700" b="1" dirty="0">
                <a:solidFill>
                  <a:srgbClr val="19486A"/>
                </a:solidFill>
                <a:latin typeface="Garamond" panose="02020404030301010803" pitchFamily="18" charset="0"/>
                <a:ea typeface="Times New Roman" panose="02020603050405020304" pitchFamily="18" charset="0"/>
                <a:cs typeface="Times New Roman" panose="02020603050405020304" pitchFamily="18" charset="0"/>
              </a:rPr>
              <a:t>Creation of support mechanisms</a:t>
            </a:r>
            <a:endParaRPr lang="en-US" sz="700" b="1" dirty="0">
              <a:solidFill>
                <a:srgbClr val="19486A"/>
              </a:solidFill>
            </a:endParaRPr>
          </a:p>
        </p:txBody>
      </p:sp>
      <p:sp>
        <p:nvSpPr>
          <p:cNvPr id="21" name="Rechteck 20"/>
          <p:cNvSpPr/>
          <p:nvPr/>
        </p:nvSpPr>
        <p:spPr>
          <a:xfrm>
            <a:off x="3814008" y="3588683"/>
            <a:ext cx="754033" cy="415498"/>
          </a:xfrm>
          <a:prstGeom prst="rect">
            <a:avLst/>
          </a:prstGeom>
        </p:spPr>
        <p:txBody>
          <a:bodyPr wrap="square">
            <a:spAutoFit/>
          </a:bodyPr>
          <a:lstStyle/>
          <a:p>
            <a:pPr algn="r"/>
            <a:r>
              <a:rPr lang="en-GB" sz="700" b="1" dirty="0">
                <a:solidFill>
                  <a:srgbClr val="A21942"/>
                </a:solidFill>
                <a:latin typeface="Garamond" panose="02020404030301010803" pitchFamily="18" charset="0"/>
                <a:ea typeface="Times New Roman" panose="02020603050405020304" pitchFamily="18" charset="0"/>
                <a:cs typeface="Times New Roman" panose="02020603050405020304" pitchFamily="18" charset="0"/>
              </a:rPr>
              <a:t>Limited available resources</a:t>
            </a:r>
            <a:endParaRPr lang="en-US" sz="700" b="1" dirty="0">
              <a:solidFill>
                <a:srgbClr val="A21942"/>
              </a:solidFill>
            </a:endParaRPr>
          </a:p>
        </p:txBody>
      </p:sp>
      <p:sp>
        <p:nvSpPr>
          <p:cNvPr id="22" name="Rechteck 21"/>
          <p:cNvSpPr/>
          <p:nvPr/>
        </p:nvSpPr>
        <p:spPr>
          <a:xfrm>
            <a:off x="4718875" y="3588683"/>
            <a:ext cx="754033" cy="307777"/>
          </a:xfrm>
          <a:prstGeom prst="rect">
            <a:avLst/>
          </a:prstGeom>
        </p:spPr>
        <p:txBody>
          <a:bodyPr wrap="square">
            <a:spAutoFit/>
          </a:bodyPr>
          <a:lstStyle/>
          <a:p>
            <a:pPr algn="r"/>
            <a:r>
              <a:rPr lang="en-GB" sz="700" b="1" dirty="0">
                <a:solidFill>
                  <a:srgbClr val="0A97D9"/>
                </a:solidFill>
                <a:latin typeface="Garamond" panose="02020404030301010803" pitchFamily="18" charset="0"/>
                <a:ea typeface="Times New Roman" panose="02020603050405020304" pitchFamily="18" charset="0"/>
                <a:cs typeface="Calibri" panose="020F0502020204030204" pitchFamily="34" charset="0"/>
              </a:rPr>
              <a:t>Guiding SMEs to action</a:t>
            </a:r>
            <a:endParaRPr lang="en-US" sz="700" b="1" dirty="0">
              <a:solidFill>
                <a:srgbClr val="0A97D9"/>
              </a:solidFill>
            </a:endParaRPr>
          </a:p>
        </p:txBody>
      </p:sp>
      <p:sp>
        <p:nvSpPr>
          <p:cNvPr id="23" name="Rechteck 22"/>
          <p:cNvSpPr/>
          <p:nvPr/>
        </p:nvSpPr>
        <p:spPr>
          <a:xfrm>
            <a:off x="5637987" y="3588683"/>
            <a:ext cx="754033" cy="415498"/>
          </a:xfrm>
          <a:prstGeom prst="rect">
            <a:avLst/>
          </a:prstGeom>
        </p:spPr>
        <p:txBody>
          <a:bodyPr wrap="square">
            <a:spAutoFit/>
          </a:bodyPr>
          <a:lstStyle/>
          <a:p>
            <a:pPr algn="r"/>
            <a:r>
              <a:rPr lang="en-GB" sz="700" b="1" dirty="0">
                <a:solidFill>
                  <a:srgbClr val="7CB449"/>
                </a:solidFill>
                <a:latin typeface="Garamond" panose="02020404030301010803" pitchFamily="18" charset="0"/>
                <a:ea typeface="Times New Roman" panose="02020603050405020304" pitchFamily="18" charset="0"/>
                <a:cs typeface="Times New Roman" panose="02020603050405020304" pitchFamily="18" charset="0"/>
              </a:rPr>
              <a:t>Raising awareness on opportunities</a:t>
            </a:r>
            <a:endParaRPr lang="en-US" sz="700" b="1" dirty="0">
              <a:solidFill>
                <a:srgbClr val="7CB449"/>
              </a:solidFill>
            </a:endParaRPr>
          </a:p>
        </p:txBody>
      </p:sp>
      <p:grpSp>
        <p:nvGrpSpPr>
          <p:cNvPr id="24" name="Gruppieren 23"/>
          <p:cNvGrpSpPr/>
          <p:nvPr/>
        </p:nvGrpSpPr>
        <p:grpSpPr>
          <a:xfrm>
            <a:off x="2866221" y="1270831"/>
            <a:ext cx="754033" cy="754033"/>
            <a:chOff x="808852" y="3158037"/>
            <a:chExt cx="1440000" cy="1440000"/>
          </a:xfrm>
          <a:solidFill>
            <a:srgbClr val="E44802"/>
          </a:solidFill>
        </p:grpSpPr>
        <p:sp>
          <p:nvSpPr>
            <p:cNvPr id="25" name="Rechteck 24"/>
            <p:cNvSpPr/>
            <p:nvPr/>
          </p:nvSpPr>
          <p:spPr>
            <a:xfrm>
              <a:off x="808852" y="3158037"/>
              <a:ext cx="1440000" cy="1440000"/>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6" name="Graphic 15" descr="Coins with solid fill">
              <a:hlinkClick r:id="" action="ppaction://noaction"/>
              <a:extLst>
                <a:ext uri="{FF2B5EF4-FFF2-40B4-BE49-F238E27FC236}">
                  <a16:creationId xmlns:a16="http://schemas.microsoft.com/office/drawing/2014/main" id="{EB54AC91-4AE8-4C0C-AE31-3F4526EAEC2B}"/>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982184" y="3343248"/>
              <a:ext cx="1128030" cy="1111274"/>
            </a:xfrm>
            <a:prstGeom prst="rect">
              <a:avLst/>
            </a:prstGeom>
            <a:grpFill/>
          </p:spPr>
        </p:pic>
      </p:grpSp>
      <p:sp>
        <p:nvSpPr>
          <p:cNvPr id="27" name="Rechteck 26"/>
          <p:cNvSpPr/>
          <p:nvPr/>
        </p:nvSpPr>
        <p:spPr>
          <a:xfrm>
            <a:off x="3781255" y="1270831"/>
            <a:ext cx="754033" cy="754033"/>
          </a:xfrm>
          <a:prstGeom prst="rect">
            <a:avLst/>
          </a:prstGeom>
          <a:solidFill>
            <a:srgbClr val="F1B8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Rechteck 27"/>
          <p:cNvSpPr/>
          <p:nvPr/>
        </p:nvSpPr>
        <p:spPr>
          <a:xfrm>
            <a:off x="4696288" y="1270831"/>
            <a:ext cx="754033" cy="754033"/>
          </a:xfrm>
          <a:prstGeom prst="rect">
            <a:avLst/>
          </a:prstGeom>
          <a:solidFill>
            <a:srgbClr val="E5243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hteck 28"/>
          <p:cNvSpPr/>
          <p:nvPr/>
        </p:nvSpPr>
        <p:spPr>
          <a:xfrm>
            <a:off x="5611322" y="1270831"/>
            <a:ext cx="754033" cy="754033"/>
          </a:xfrm>
          <a:prstGeom prst="rect">
            <a:avLst/>
          </a:prstGeom>
          <a:solidFill>
            <a:srgbClr val="0068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Rechteck 29"/>
          <p:cNvSpPr/>
          <p:nvPr/>
        </p:nvSpPr>
        <p:spPr>
          <a:xfrm>
            <a:off x="6526356" y="1270831"/>
            <a:ext cx="754033" cy="754033"/>
          </a:xfrm>
          <a:prstGeom prst="rect">
            <a:avLst/>
          </a:prstGeom>
          <a:solidFill>
            <a:srgbClr val="BF8B2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hteck 31"/>
          <p:cNvSpPr/>
          <p:nvPr/>
        </p:nvSpPr>
        <p:spPr>
          <a:xfrm>
            <a:off x="7441389" y="1270831"/>
            <a:ext cx="754033" cy="754033"/>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4" name="Graphic 13" descr="Magnifying glass with solid fill">
            <a:hlinkClick r:id="" action="ppaction://noaction"/>
            <a:extLst>
              <a:ext uri="{FF2B5EF4-FFF2-40B4-BE49-F238E27FC236}">
                <a16:creationId xmlns:a16="http://schemas.microsoft.com/office/drawing/2014/main" id="{C70DEF29-ADB4-46B4-B9CA-F17EA97D52A4}"/>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3863645" y="1360572"/>
            <a:ext cx="608289" cy="615166"/>
          </a:xfrm>
          <a:prstGeom prst="rect">
            <a:avLst/>
          </a:prstGeom>
        </p:spPr>
      </p:pic>
      <p:pic>
        <p:nvPicPr>
          <p:cNvPr id="35" name="Graphic 12" descr="Police male with solid fill">
            <a:hlinkClick r:id="" action="ppaction://noaction"/>
            <a:extLst>
              <a:ext uri="{FF2B5EF4-FFF2-40B4-BE49-F238E27FC236}">
                <a16:creationId xmlns:a16="http://schemas.microsoft.com/office/drawing/2014/main" id="{826AED66-12B7-47E5-854D-C1A3BA54532C}"/>
              </a:ext>
            </a:extLst>
          </p:cNvPr>
          <p:cNvPicPr>
            <a:picLocks noChangeAspect="1"/>
          </p:cNvPicPr>
          <p:nvPr/>
        </p:nvPicPr>
        <p:blipFill>
          <a:blip r:embed="rId8">
            <a:extLst>
              <a:ext uri="{96DAC541-7B7A-43D3-8B79-37D633B846F1}">
                <asvg:svgBlip xmlns:asvg="http://schemas.microsoft.com/office/drawing/2016/SVG/main" xmlns="" r:embed="rId10"/>
              </a:ext>
            </a:extLst>
          </a:blip>
          <a:stretch>
            <a:fillRect/>
          </a:stretch>
        </p:blipFill>
        <p:spPr>
          <a:xfrm>
            <a:off x="4802036" y="1381603"/>
            <a:ext cx="557242" cy="563542"/>
          </a:xfrm>
          <a:prstGeom prst="rect">
            <a:avLst/>
          </a:prstGeom>
        </p:spPr>
      </p:pic>
      <p:pic>
        <p:nvPicPr>
          <p:cNvPr id="36" name="Graphic 9" descr="Checkbox Checked with solid fill">
            <a:hlinkClick r:id="" action="ppaction://noaction"/>
            <a:extLst>
              <a:ext uri="{FF2B5EF4-FFF2-40B4-BE49-F238E27FC236}">
                <a16:creationId xmlns:a16="http://schemas.microsoft.com/office/drawing/2014/main" id="{4EE91AC6-1803-4378-9FA4-EB9B62AE54CB}"/>
              </a:ext>
            </a:extLst>
          </p:cNvPr>
          <p:cNvPicPr>
            <a:picLocks noChangeAspect="1"/>
          </p:cNvPicPr>
          <p:nvPr/>
        </p:nvPicPr>
        <p:blipFill>
          <a:blip r:embed="rId11">
            <a:extLst>
              <a:ext uri="{96DAC541-7B7A-43D3-8B79-37D633B846F1}">
                <asvg:svgBlip xmlns:asvg="http://schemas.microsoft.com/office/drawing/2016/SVG/main" xmlns="" r:embed="rId13"/>
              </a:ext>
            </a:extLst>
          </a:blip>
          <a:stretch>
            <a:fillRect/>
          </a:stretch>
        </p:blipFill>
        <p:spPr>
          <a:xfrm>
            <a:off x="5679024" y="1351847"/>
            <a:ext cx="641660" cy="632128"/>
          </a:xfrm>
          <a:prstGeom prst="rect">
            <a:avLst/>
          </a:prstGeom>
        </p:spPr>
      </p:pic>
      <p:pic>
        <p:nvPicPr>
          <p:cNvPr id="37" name="Graphic 8" descr="Clipboard with solid fill">
            <a:hlinkClick r:id="" action="ppaction://noaction"/>
            <a:extLst>
              <a:ext uri="{FF2B5EF4-FFF2-40B4-BE49-F238E27FC236}">
                <a16:creationId xmlns:a16="http://schemas.microsoft.com/office/drawing/2014/main" id="{D9C8A58E-C06A-4815-A79E-97D3BBA018FD}"/>
              </a:ext>
            </a:extLst>
          </p:cNvPr>
          <p:cNvPicPr>
            <a:picLocks noChangeAspect="1"/>
          </p:cNvPicPr>
          <p:nvPr/>
        </p:nvPicPr>
        <p:blipFill>
          <a:blip r:embed="rId14">
            <a:extLst>
              <a:ext uri="{96DAC541-7B7A-43D3-8B79-37D633B846F1}">
                <asvg:svgBlip xmlns:asvg="http://schemas.microsoft.com/office/drawing/2016/SVG/main" xmlns="" r:embed="rId16"/>
              </a:ext>
            </a:extLst>
          </a:blip>
          <a:stretch>
            <a:fillRect/>
          </a:stretch>
        </p:blipFill>
        <p:spPr>
          <a:xfrm>
            <a:off x="6656747" y="1374591"/>
            <a:ext cx="551293" cy="549247"/>
          </a:xfrm>
          <a:prstGeom prst="rect">
            <a:avLst/>
          </a:prstGeom>
        </p:spPr>
      </p:pic>
      <p:pic>
        <p:nvPicPr>
          <p:cNvPr id="38"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17">
            <a:extLst>
              <a:ext uri="{96DAC541-7B7A-43D3-8B79-37D633B846F1}">
                <asvg:svgBlip xmlns:asvg="http://schemas.microsoft.com/office/drawing/2016/SVG/main" xmlns="" r:embed="rId19"/>
              </a:ext>
            </a:extLst>
          </a:blip>
          <a:stretch>
            <a:fillRect/>
          </a:stretch>
        </p:blipFill>
        <p:spPr>
          <a:xfrm>
            <a:off x="7548030" y="1344793"/>
            <a:ext cx="582712" cy="589300"/>
          </a:xfrm>
          <a:prstGeom prst="rect">
            <a:avLst/>
          </a:prstGeom>
        </p:spPr>
      </p:pic>
      <p:sp>
        <p:nvSpPr>
          <p:cNvPr id="39" name="Rechteck 38"/>
          <p:cNvSpPr/>
          <p:nvPr/>
        </p:nvSpPr>
        <p:spPr>
          <a:xfrm>
            <a:off x="2864366" y="2862545"/>
            <a:ext cx="754033" cy="754033"/>
          </a:xfrm>
          <a:prstGeom prst="rect">
            <a:avLst/>
          </a:prstGeom>
          <a:solidFill>
            <a:srgbClr val="19486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hteck 39"/>
          <p:cNvSpPr/>
          <p:nvPr/>
        </p:nvSpPr>
        <p:spPr>
          <a:xfrm>
            <a:off x="3779400" y="2862545"/>
            <a:ext cx="754033" cy="754033"/>
          </a:xfrm>
          <a:prstGeom prst="rect">
            <a:avLst/>
          </a:prstGeom>
          <a:solidFill>
            <a:srgbClr val="A2194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hteck 40"/>
          <p:cNvSpPr/>
          <p:nvPr/>
        </p:nvSpPr>
        <p:spPr>
          <a:xfrm>
            <a:off x="4694433" y="2862545"/>
            <a:ext cx="754033" cy="754033"/>
          </a:xfrm>
          <a:prstGeom prst="rect">
            <a:avLst/>
          </a:prstGeom>
          <a:solidFill>
            <a:srgbClr val="0A97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hteck 41"/>
          <p:cNvSpPr/>
          <p:nvPr/>
        </p:nvSpPr>
        <p:spPr>
          <a:xfrm>
            <a:off x="5609467" y="2862545"/>
            <a:ext cx="754033" cy="754033"/>
          </a:xfrm>
          <a:prstGeom prst="rect">
            <a:avLst/>
          </a:prstGeom>
          <a:solidFill>
            <a:srgbClr val="7CB4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3" name="Graphic 6" descr="Cheers with solid fill">
            <a:hlinkClick r:id="" action="ppaction://noaction"/>
            <a:extLst>
              <a:ext uri="{FF2B5EF4-FFF2-40B4-BE49-F238E27FC236}">
                <a16:creationId xmlns:a16="http://schemas.microsoft.com/office/drawing/2014/main" id="{DD34F785-0CA3-4480-838A-693206CCC427}"/>
              </a:ext>
            </a:extLst>
          </p:cNvPr>
          <p:cNvPicPr>
            <a:picLocks noChangeAspect="1"/>
          </p:cNvPicPr>
          <p:nvPr/>
        </p:nvPicPr>
        <p:blipFill>
          <a:blip r:embed="rId20">
            <a:extLst>
              <a:ext uri="{96DAC541-7B7A-43D3-8B79-37D633B846F1}">
                <asvg:svgBlip xmlns:asvg="http://schemas.microsoft.com/office/drawing/2016/SVG/main" xmlns="" r:embed="rId22"/>
              </a:ext>
            </a:extLst>
          </a:blip>
          <a:stretch>
            <a:fillRect/>
          </a:stretch>
        </p:blipFill>
        <p:spPr>
          <a:xfrm>
            <a:off x="2968064" y="2986769"/>
            <a:ext cx="550394" cy="556617"/>
          </a:xfrm>
          <a:prstGeom prst="rect">
            <a:avLst/>
          </a:prstGeom>
        </p:spPr>
      </p:pic>
      <p:pic>
        <p:nvPicPr>
          <p:cNvPr id="44" name="Graphic 14" descr="Piggy Bank with solid fill">
            <a:hlinkClick r:id="" action="ppaction://noaction"/>
            <a:extLst>
              <a:ext uri="{FF2B5EF4-FFF2-40B4-BE49-F238E27FC236}">
                <a16:creationId xmlns:a16="http://schemas.microsoft.com/office/drawing/2014/main" id="{95610F8D-D9AD-4D27-A174-C77101707DFF}"/>
              </a:ext>
            </a:extLst>
          </p:cNvPr>
          <p:cNvPicPr>
            <a:picLocks noChangeAspect="1"/>
          </p:cNvPicPr>
          <p:nvPr/>
        </p:nvPicPr>
        <p:blipFill>
          <a:blip r:embed="rId23">
            <a:extLst>
              <a:ext uri="{96DAC541-7B7A-43D3-8B79-37D633B846F1}">
                <asvg:svgBlip xmlns:asvg="http://schemas.microsoft.com/office/drawing/2016/SVG/main" xmlns="" r:embed="rId25"/>
              </a:ext>
            </a:extLst>
          </a:blip>
          <a:stretch>
            <a:fillRect/>
          </a:stretch>
        </p:blipFill>
        <p:spPr>
          <a:xfrm>
            <a:off x="3875509" y="2933340"/>
            <a:ext cx="616843" cy="607681"/>
          </a:xfrm>
          <a:prstGeom prst="rect">
            <a:avLst/>
          </a:prstGeom>
        </p:spPr>
      </p:pic>
      <p:pic>
        <p:nvPicPr>
          <p:cNvPr id="45" name="Graphic 5" descr="Compass with solid fill">
            <a:hlinkClick r:id="" action="ppaction://noaction"/>
            <a:extLst>
              <a:ext uri="{FF2B5EF4-FFF2-40B4-BE49-F238E27FC236}">
                <a16:creationId xmlns:a16="http://schemas.microsoft.com/office/drawing/2014/main" id="{6CA7D9BB-D8C3-45C2-9465-FA74D5077BC1}"/>
              </a:ext>
            </a:extLst>
          </p:cNvPr>
          <p:cNvPicPr>
            <a:picLocks noChangeAspect="1"/>
          </p:cNvPicPr>
          <p:nvPr/>
        </p:nvPicPr>
        <p:blipFill>
          <a:blip r:embed="rId26">
            <a:extLst>
              <a:ext uri="{96DAC541-7B7A-43D3-8B79-37D633B846F1}">
                <asvg:svgBlip xmlns:asvg="http://schemas.microsoft.com/office/drawing/2016/SVG/main" xmlns="" r:embed="rId28"/>
              </a:ext>
            </a:extLst>
          </a:blip>
          <a:stretch>
            <a:fillRect/>
          </a:stretch>
        </p:blipFill>
        <p:spPr>
          <a:xfrm>
            <a:off x="4782950" y="2973687"/>
            <a:ext cx="587328" cy="580761"/>
          </a:xfrm>
          <a:prstGeom prst="rect">
            <a:avLst/>
          </a:prstGeom>
        </p:spPr>
      </p:pic>
      <p:pic>
        <p:nvPicPr>
          <p:cNvPr id="46" name="Graphic 4" descr="Megaphone with solid fill">
            <a:hlinkClick r:id="" action="ppaction://noaction"/>
            <a:extLst>
              <a:ext uri="{FF2B5EF4-FFF2-40B4-BE49-F238E27FC236}">
                <a16:creationId xmlns:a16="http://schemas.microsoft.com/office/drawing/2014/main" id="{B7401549-C730-4F88-B97D-81CB398C9FAE}"/>
              </a:ext>
            </a:extLst>
          </p:cNvPr>
          <p:cNvPicPr>
            <a:picLocks noChangeAspect="1"/>
          </p:cNvPicPr>
          <p:nvPr/>
        </p:nvPicPr>
        <p:blipFill>
          <a:blip r:embed="rId29">
            <a:extLst>
              <a:ext uri="{96DAC541-7B7A-43D3-8B79-37D633B846F1}">
                <asvg:svgBlip xmlns:asvg="http://schemas.microsoft.com/office/drawing/2016/SVG/main" xmlns="" r:embed="rId31"/>
              </a:ext>
            </a:extLst>
          </a:blip>
          <a:stretch>
            <a:fillRect/>
          </a:stretch>
        </p:blipFill>
        <p:spPr>
          <a:xfrm>
            <a:off x="5678112" y="2921299"/>
            <a:ext cx="626730" cy="619722"/>
          </a:xfrm>
          <a:prstGeom prst="rect">
            <a:avLst/>
          </a:prstGeom>
        </p:spPr>
      </p:pic>
      <p:sp>
        <p:nvSpPr>
          <p:cNvPr id="47" name="Titel 1"/>
          <p:cNvSpPr txBox="1">
            <a:spLocks/>
          </p:cNvSpPr>
          <p:nvPr/>
        </p:nvSpPr>
        <p:spPr>
          <a:xfrm>
            <a:off x="1577324" y="3100877"/>
            <a:ext cx="1338842" cy="303162"/>
          </a:xfrm>
          <a:prstGeom prst="rect">
            <a:avLst/>
          </a:prstGeom>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SMEs</a:t>
            </a:r>
            <a:endParaRPr lang="en-US" sz="1050" b="1" dirty="0">
              <a:solidFill>
                <a:schemeClr val="bg1"/>
              </a:solidFill>
            </a:endParaRPr>
          </a:p>
        </p:txBody>
      </p:sp>
      <p:sp>
        <p:nvSpPr>
          <p:cNvPr id="48" name="Titel 1"/>
          <p:cNvSpPr txBox="1">
            <a:spLocks/>
          </p:cNvSpPr>
          <p:nvPr/>
        </p:nvSpPr>
        <p:spPr>
          <a:xfrm>
            <a:off x="5994088" y="2587955"/>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7CB449"/>
                </a:solidFill>
              </a:rPr>
              <a:t>10</a:t>
            </a:r>
            <a:endParaRPr lang="en-US" sz="2000" b="1" dirty="0">
              <a:solidFill>
                <a:srgbClr val="7CB449"/>
              </a:solidFill>
            </a:endParaRPr>
          </a:p>
        </p:txBody>
      </p:sp>
      <p:sp>
        <p:nvSpPr>
          <p:cNvPr id="49" name="Titel 1"/>
          <p:cNvSpPr txBox="1">
            <a:spLocks/>
          </p:cNvSpPr>
          <p:nvPr/>
        </p:nvSpPr>
        <p:spPr>
          <a:xfrm>
            <a:off x="5128033" y="2587954"/>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A97D9"/>
                </a:solidFill>
              </a:rPr>
              <a:t>9</a:t>
            </a:r>
            <a:endParaRPr lang="en-US" sz="2000" b="1" dirty="0">
              <a:solidFill>
                <a:srgbClr val="0A97D9"/>
              </a:solidFill>
            </a:endParaRPr>
          </a:p>
        </p:txBody>
      </p:sp>
      <p:sp>
        <p:nvSpPr>
          <p:cNvPr id="50" name="Titel 1"/>
          <p:cNvSpPr txBox="1">
            <a:spLocks/>
          </p:cNvSpPr>
          <p:nvPr/>
        </p:nvSpPr>
        <p:spPr>
          <a:xfrm>
            <a:off x="4228472" y="2587954"/>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A21942"/>
                </a:solidFill>
              </a:rPr>
              <a:t>8</a:t>
            </a:r>
            <a:endParaRPr lang="en-US" sz="2000" b="1" dirty="0">
              <a:solidFill>
                <a:srgbClr val="A21942"/>
              </a:solidFill>
            </a:endParaRPr>
          </a:p>
        </p:txBody>
      </p:sp>
      <p:sp>
        <p:nvSpPr>
          <p:cNvPr id="51" name="Titel 1"/>
          <p:cNvSpPr txBox="1">
            <a:spLocks/>
          </p:cNvSpPr>
          <p:nvPr/>
        </p:nvSpPr>
        <p:spPr>
          <a:xfrm>
            <a:off x="3312847" y="2586790"/>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19486A"/>
                </a:solidFill>
              </a:rPr>
              <a:t>7</a:t>
            </a:r>
            <a:endParaRPr lang="en-US" sz="2000" b="1" dirty="0">
              <a:solidFill>
                <a:srgbClr val="19486A"/>
              </a:solidFill>
            </a:endParaRPr>
          </a:p>
        </p:txBody>
      </p:sp>
      <p:sp>
        <p:nvSpPr>
          <p:cNvPr id="52" name="Titel 1"/>
          <p:cNvSpPr txBox="1">
            <a:spLocks/>
          </p:cNvSpPr>
          <p:nvPr/>
        </p:nvSpPr>
        <p:spPr>
          <a:xfrm>
            <a:off x="3307922" y="1005380"/>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44802"/>
                </a:solidFill>
              </a:rPr>
              <a:t>1</a:t>
            </a:r>
            <a:endParaRPr lang="en-US" sz="2000" b="1" dirty="0">
              <a:solidFill>
                <a:srgbClr val="E44802"/>
              </a:solidFill>
            </a:endParaRPr>
          </a:p>
        </p:txBody>
      </p:sp>
      <p:sp>
        <p:nvSpPr>
          <p:cNvPr id="53" name="Titel 1"/>
          <p:cNvSpPr txBox="1">
            <a:spLocks/>
          </p:cNvSpPr>
          <p:nvPr/>
        </p:nvSpPr>
        <p:spPr>
          <a:xfrm>
            <a:off x="4203552" y="1004799"/>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F1B803"/>
                </a:solidFill>
              </a:rPr>
              <a:t>2</a:t>
            </a:r>
            <a:endParaRPr lang="en-US" sz="2000" b="1" dirty="0">
              <a:solidFill>
                <a:srgbClr val="F1B803"/>
              </a:solidFill>
            </a:endParaRPr>
          </a:p>
        </p:txBody>
      </p:sp>
      <p:sp>
        <p:nvSpPr>
          <p:cNvPr id="54" name="Titel 1"/>
          <p:cNvSpPr txBox="1">
            <a:spLocks/>
          </p:cNvSpPr>
          <p:nvPr/>
        </p:nvSpPr>
        <p:spPr>
          <a:xfrm>
            <a:off x="5136890" y="1004799"/>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5243B"/>
                </a:solidFill>
              </a:rPr>
              <a:t>3</a:t>
            </a:r>
            <a:endParaRPr lang="en-US" sz="2000" b="1" dirty="0">
              <a:solidFill>
                <a:srgbClr val="E5243B"/>
              </a:solidFill>
            </a:endParaRPr>
          </a:p>
        </p:txBody>
      </p:sp>
      <p:sp>
        <p:nvSpPr>
          <p:cNvPr id="55" name="Titel 1"/>
          <p:cNvSpPr txBox="1">
            <a:spLocks/>
          </p:cNvSpPr>
          <p:nvPr/>
        </p:nvSpPr>
        <p:spPr>
          <a:xfrm>
            <a:off x="6055282" y="1004799"/>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689D"/>
                </a:solidFill>
              </a:rPr>
              <a:t>4</a:t>
            </a:r>
            <a:endParaRPr lang="en-US" sz="2000" b="1" dirty="0">
              <a:solidFill>
                <a:srgbClr val="00689D"/>
              </a:solidFill>
            </a:endParaRPr>
          </a:p>
        </p:txBody>
      </p:sp>
      <p:sp>
        <p:nvSpPr>
          <p:cNvPr id="56" name="Titel 1"/>
          <p:cNvSpPr txBox="1">
            <a:spLocks/>
          </p:cNvSpPr>
          <p:nvPr/>
        </p:nvSpPr>
        <p:spPr>
          <a:xfrm>
            <a:off x="6952764" y="1010485"/>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BF8B2E"/>
                </a:solidFill>
              </a:rPr>
              <a:t>5</a:t>
            </a:r>
            <a:endParaRPr lang="en-US" sz="2000" b="1" dirty="0">
              <a:solidFill>
                <a:srgbClr val="BF8B2E"/>
              </a:solidFill>
            </a:endParaRPr>
          </a:p>
        </p:txBody>
      </p:sp>
      <p:sp>
        <p:nvSpPr>
          <p:cNvPr id="57" name="Titel 1"/>
          <p:cNvSpPr txBox="1">
            <a:spLocks/>
          </p:cNvSpPr>
          <p:nvPr/>
        </p:nvSpPr>
        <p:spPr>
          <a:xfrm>
            <a:off x="7872296" y="1011813"/>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8037"/>
                </a:solidFill>
              </a:rPr>
              <a:t>6</a:t>
            </a:r>
            <a:endParaRPr lang="en-US" sz="2000" b="1" dirty="0">
              <a:solidFill>
                <a:srgbClr val="008037"/>
              </a:solidFill>
            </a:endParaRPr>
          </a:p>
        </p:txBody>
      </p:sp>
      <p:sp>
        <p:nvSpPr>
          <p:cNvPr id="58" name="Rechteck 57"/>
          <p:cNvSpPr/>
          <p:nvPr/>
        </p:nvSpPr>
        <p:spPr>
          <a:xfrm>
            <a:off x="7437935" y="2852853"/>
            <a:ext cx="754033" cy="754033"/>
          </a:xfrm>
          <a:prstGeom prst="rect">
            <a:avLst/>
          </a:prstGeom>
          <a:solidFill>
            <a:srgbClr val="53535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9" name="Graphic 4" descr="Stars with solid fill">
            <a:hlinkClick r:id="" action="ppaction://noaction"/>
            <a:extLst>
              <a:ext uri="{FF2B5EF4-FFF2-40B4-BE49-F238E27FC236}">
                <a16:creationId xmlns:a16="http://schemas.microsoft.com/office/drawing/2014/main" id="{F9F53C11-99A4-4951-9505-0C14EFF467CC}"/>
              </a:ext>
            </a:extLst>
          </p:cNvPr>
          <p:cNvPicPr>
            <a:picLocks noChangeAspect="1"/>
          </p:cNvPicPr>
          <p:nvPr/>
        </p:nvPicPr>
        <p:blipFill>
          <a:blip r:embed="rId32">
            <a:extLst>
              <a:ext uri="{96DAC541-7B7A-43D3-8B79-37D633B846F1}">
                <asvg:svgBlip xmlns:asvg="http://schemas.microsoft.com/office/drawing/2016/SVG/main" xmlns="" r:embed="rId34"/>
              </a:ext>
            </a:extLst>
          </a:blip>
          <a:stretch>
            <a:fillRect/>
          </a:stretch>
        </p:blipFill>
        <p:spPr>
          <a:xfrm>
            <a:off x="7502430" y="2908232"/>
            <a:ext cx="632891" cy="632891"/>
          </a:xfrm>
          <a:prstGeom prst="rect">
            <a:avLst/>
          </a:prstGeom>
        </p:spPr>
      </p:pic>
      <p:sp>
        <p:nvSpPr>
          <p:cNvPr id="60" name="Rechteck 59"/>
          <p:cNvSpPr/>
          <p:nvPr/>
        </p:nvSpPr>
        <p:spPr>
          <a:xfrm>
            <a:off x="7367779" y="3593778"/>
            <a:ext cx="859332" cy="307777"/>
          </a:xfrm>
          <a:prstGeom prst="rect">
            <a:avLst/>
          </a:prstGeom>
        </p:spPr>
        <p:txBody>
          <a:bodyPr wrap="square">
            <a:spAutoFit/>
          </a:bodyPr>
          <a:lstStyle/>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Non-energy</a:t>
            </a:r>
          </a:p>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benefits</a:t>
            </a:r>
            <a:endParaRPr lang="en-US" sz="700" b="1" dirty="0">
              <a:solidFill>
                <a:srgbClr val="535353"/>
              </a:solidFill>
            </a:endParaRPr>
          </a:p>
        </p:txBody>
      </p:sp>
      <p:sp>
        <p:nvSpPr>
          <p:cNvPr id="61" name="Titel 1"/>
          <p:cNvSpPr txBox="1">
            <a:spLocks/>
          </p:cNvSpPr>
          <p:nvPr/>
        </p:nvSpPr>
        <p:spPr>
          <a:xfrm>
            <a:off x="7433179" y="2584274"/>
            <a:ext cx="792170"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r>
              <a:rPr lang="de-DE" sz="1600" b="1" dirty="0">
                <a:solidFill>
                  <a:srgbClr val="535353"/>
                </a:solidFill>
              </a:rPr>
              <a:t>11</a:t>
            </a:r>
            <a:endParaRPr lang="en-US" sz="1600" b="1" dirty="0">
              <a:solidFill>
                <a:srgbClr val="535353"/>
              </a:solidFill>
            </a:endParaRPr>
          </a:p>
        </p:txBody>
      </p:sp>
      <p:sp>
        <p:nvSpPr>
          <p:cNvPr id="62" name="Title 1">
            <a:extLst>
              <a:ext uri="{FF2B5EF4-FFF2-40B4-BE49-F238E27FC236}">
                <a16:creationId xmlns:a16="http://schemas.microsoft.com/office/drawing/2014/main" id="{122C4AE7-5A79-416C-841D-99CE13E9E5C7}"/>
              </a:ext>
            </a:extLst>
          </p:cNvPr>
          <p:cNvSpPr>
            <a:spLocks noGrp="1"/>
          </p:cNvSpPr>
          <p:nvPr>
            <p:ph type="title"/>
          </p:nvPr>
        </p:nvSpPr>
        <p:spPr>
          <a:xfrm>
            <a:off x="645160" y="-4887"/>
            <a:ext cx="8335708" cy="1365103"/>
          </a:xfrm>
        </p:spPr>
        <p:txBody>
          <a:bodyPr>
            <a:normAutofit/>
          </a:bodyPr>
          <a:lstStyle/>
          <a:p>
            <a:r>
              <a:rPr lang="de-DE" sz="2600" b="0" dirty="0" err="1" smtClean="0">
                <a:cs typeface="Arial"/>
              </a:rPr>
              <a:t>Challenges</a:t>
            </a:r>
            <a:r>
              <a:rPr lang="de-DE" sz="2600" b="0" dirty="0" smtClean="0">
                <a:cs typeface="Arial"/>
              </a:rPr>
              <a:t> in </a:t>
            </a:r>
            <a:r>
              <a:rPr lang="de-DE" sz="2600" b="0" dirty="0" err="1" smtClean="0">
                <a:cs typeface="Arial"/>
              </a:rPr>
              <a:t>transposition</a:t>
            </a:r>
            <a:r>
              <a:rPr lang="de-DE" sz="2600" b="0" dirty="0" smtClean="0">
                <a:cs typeface="Arial"/>
              </a:rPr>
              <a:t> </a:t>
            </a:r>
            <a:r>
              <a:rPr lang="de-DE" sz="2600" b="0" dirty="0" err="1" smtClean="0">
                <a:cs typeface="Arial"/>
              </a:rPr>
              <a:t>of</a:t>
            </a:r>
            <a:r>
              <a:rPr lang="de-DE" sz="2600" b="0" dirty="0" smtClean="0">
                <a:cs typeface="Arial"/>
              </a:rPr>
              <a:t> Art. 8 EED</a:t>
            </a:r>
            <a:endParaRPr lang="fr-FR" sz="2600" b="0" dirty="0">
              <a:cs typeface="Arial"/>
            </a:endParaRPr>
          </a:p>
        </p:txBody>
      </p:sp>
      <p:sp>
        <p:nvSpPr>
          <p:cNvPr id="63" name="Rechteck 62"/>
          <p:cNvSpPr/>
          <p:nvPr/>
        </p:nvSpPr>
        <p:spPr>
          <a:xfrm>
            <a:off x="0" y="289187"/>
            <a:ext cx="645160" cy="7524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hteck 63"/>
          <p:cNvSpPr/>
          <p:nvPr/>
        </p:nvSpPr>
        <p:spPr>
          <a:xfrm>
            <a:off x="-102930" y="664761"/>
            <a:ext cx="825867" cy="415498"/>
          </a:xfrm>
          <a:prstGeom prst="rect">
            <a:avLst/>
          </a:prstGeom>
        </p:spPr>
        <p:txBody>
          <a:bodyPr wrap="none">
            <a:spAutoFit/>
          </a:bodyPr>
          <a:lstStyle/>
          <a:p>
            <a:pPr algn="ctr"/>
            <a:r>
              <a:rPr lang="en-GB" sz="1050" b="1" dirty="0" smtClean="0">
                <a:solidFill>
                  <a:schemeClr val="bg1"/>
                </a:solidFill>
              </a:rPr>
              <a:t>national</a:t>
            </a:r>
            <a:br>
              <a:rPr lang="en-GB" sz="1050" b="1" dirty="0" smtClean="0">
                <a:solidFill>
                  <a:schemeClr val="bg1"/>
                </a:solidFill>
              </a:rPr>
            </a:br>
            <a:r>
              <a:rPr lang="en-GB" sz="1050" b="1" dirty="0" smtClean="0">
                <a:solidFill>
                  <a:schemeClr val="bg1"/>
                </a:solidFill>
              </a:rPr>
              <a:t> authorities</a:t>
            </a:r>
            <a:endParaRPr lang="en-GB" sz="1050" b="1" dirty="0">
              <a:solidFill>
                <a:schemeClr val="bg1"/>
              </a:solidFill>
            </a:endParaRPr>
          </a:p>
        </p:txBody>
      </p:sp>
      <p:sp>
        <p:nvSpPr>
          <p:cNvPr id="65" name="Freeform 64"/>
          <p:cNvSpPr>
            <a:spLocks noChangeAspect="1" noEditPoints="1"/>
          </p:cNvSpPr>
          <p:nvPr/>
        </p:nvSpPr>
        <p:spPr bwMode="gray">
          <a:xfrm>
            <a:off x="94084" y="321186"/>
            <a:ext cx="429819" cy="369694"/>
          </a:xfrm>
          <a:custGeom>
            <a:avLst/>
            <a:gdLst/>
            <a:ahLst/>
            <a:cxnLst>
              <a:cxn ang="0">
                <a:pos x="118" y="92"/>
              </a:cxn>
              <a:cxn ang="0">
                <a:pos x="114" y="67"/>
              </a:cxn>
              <a:cxn ang="0">
                <a:pos x="116" y="62"/>
              </a:cxn>
              <a:cxn ang="0">
                <a:pos x="114" y="62"/>
              </a:cxn>
              <a:cxn ang="0">
                <a:pos x="84" y="45"/>
              </a:cxn>
              <a:cxn ang="0">
                <a:pos x="85" y="41"/>
              </a:cxn>
              <a:cxn ang="0">
                <a:pos x="64" y="21"/>
              </a:cxn>
              <a:cxn ang="0">
                <a:pos x="62" y="17"/>
              </a:cxn>
              <a:cxn ang="0">
                <a:pos x="59" y="17"/>
              </a:cxn>
              <a:cxn ang="0">
                <a:pos x="57" y="21"/>
              </a:cxn>
              <a:cxn ang="0">
                <a:pos x="54" y="38"/>
              </a:cxn>
              <a:cxn ang="0">
                <a:pos x="54" y="41"/>
              </a:cxn>
              <a:cxn ang="0">
                <a:pos x="36" y="45"/>
              </a:cxn>
              <a:cxn ang="0">
                <a:pos x="38" y="56"/>
              </a:cxn>
              <a:cxn ang="0">
                <a:pos x="6" y="62"/>
              </a:cxn>
              <a:cxn ang="0">
                <a:pos x="7" y="67"/>
              </a:cxn>
              <a:cxn ang="0">
                <a:pos x="4" y="92"/>
              </a:cxn>
              <a:cxn ang="0">
                <a:pos x="0" y="98"/>
              </a:cxn>
              <a:cxn ang="0">
                <a:pos x="121" y="104"/>
              </a:cxn>
              <a:cxn ang="0">
                <a:pos x="118" y="98"/>
              </a:cxn>
              <a:cxn ang="0">
                <a:pos x="75" y="47"/>
              </a:cxn>
              <a:cxn ang="0">
                <a:pos x="69" y="55"/>
              </a:cxn>
              <a:cxn ang="0">
                <a:pos x="58" y="47"/>
              </a:cxn>
              <a:cxn ang="0">
                <a:pos x="64" y="55"/>
              </a:cxn>
              <a:cxn ang="0">
                <a:pos x="58" y="47"/>
              </a:cxn>
              <a:cxn ang="0">
                <a:pos x="52" y="47"/>
              </a:cxn>
              <a:cxn ang="0">
                <a:pos x="47" y="55"/>
              </a:cxn>
              <a:cxn ang="0">
                <a:pos x="21" y="94"/>
              </a:cxn>
              <a:cxn ang="0">
                <a:pos x="15" y="86"/>
              </a:cxn>
              <a:cxn ang="0">
                <a:pos x="21" y="94"/>
              </a:cxn>
              <a:cxn ang="0">
                <a:pos x="15" y="78"/>
              </a:cxn>
              <a:cxn ang="0">
                <a:pos x="21" y="70"/>
              </a:cxn>
              <a:cxn ang="0">
                <a:pos x="32" y="94"/>
              </a:cxn>
              <a:cxn ang="0">
                <a:pos x="27" y="86"/>
              </a:cxn>
              <a:cxn ang="0">
                <a:pos x="32" y="94"/>
              </a:cxn>
              <a:cxn ang="0">
                <a:pos x="27" y="78"/>
              </a:cxn>
              <a:cxn ang="0">
                <a:pos x="32" y="70"/>
              </a:cxn>
              <a:cxn ang="0">
                <a:pos x="84" y="74"/>
              </a:cxn>
              <a:cxn ang="0">
                <a:pos x="80" y="98"/>
              </a:cxn>
              <a:cxn ang="0">
                <a:pos x="74" y="74"/>
              </a:cxn>
              <a:cxn ang="0">
                <a:pos x="69" y="98"/>
              </a:cxn>
              <a:cxn ang="0">
                <a:pos x="64" y="74"/>
              </a:cxn>
              <a:cxn ang="0">
                <a:pos x="58" y="98"/>
              </a:cxn>
              <a:cxn ang="0">
                <a:pos x="53" y="74"/>
              </a:cxn>
              <a:cxn ang="0">
                <a:pos x="47" y="98"/>
              </a:cxn>
              <a:cxn ang="0">
                <a:pos x="42" y="74"/>
              </a:cxn>
              <a:cxn ang="0">
                <a:pos x="38" y="69"/>
              </a:cxn>
              <a:cxn ang="0">
                <a:pos x="84" y="69"/>
              </a:cxn>
              <a:cxn ang="0">
                <a:pos x="95" y="94"/>
              </a:cxn>
              <a:cxn ang="0">
                <a:pos x="89" y="86"/>
              </a:cxn>
              <a:cxn ang="0">
                <a:pos x="95" y="94"/>
              </a:cxn>
              <a:cxn ang="0">
                <a:pos x="89" y="78"/>
              </a:cxn>
              <a:cxn ang="0">
                <a:pos x="95" y="70"/>
              </a:cxn>
              <a:cxn ang="0">
                <a:pos x="106" y="94"/>
              </a:cxn>
              <a:cxn ang="0">
                <a:pos x="101" y="86"/>
              </a:cxn>
              <a:cxn ang="0">
                <a:pos x="106" y="94"/>
              </a:cxn>
              <a:cxn ang="0">
                <a:pos x="101" y="78"/>
              </a:cxn>
              <a:cxn ang="0">
                <a:pos x="106" y="70"/>
              </a:cxn>
            </a:cxnLst>
            <a:rect l="0" t="0" r="r" b="b"/>
            <a:pathLst>
              <a:path w="121" h="104">
                <a:moveTo>
                  <a:pt x="118" y="98"/>
                </a:moveTo>
                <a:cubicBezTo>
                  <a:pt x="118" y="92"/>
                  <a:pt x="118" y="92"/>
                  <a:pt x="118" y="92"/>
                </a:cubicBezTo>
                <a:cubicBezTo>
                  <a:pt x="114" y="92"/>
                  <a:pt x="114" y="92"/>
                  <a:pt x="114" y="92"/>
                </a:cubicBezTo>
                <a:cubicBezTo>
                  <a:pt x="114" y="67"/>
                  <a:pt x="114" y="67"/>
                  <a:pt x="114" y="67"/>
                </a:cubicBezTo>
                <a:cubicBezTo>
                  <a:pt x="116" y="67"/>
                  <a:pt x="116" y="67"/>
                  <a:pt x="116" y="67"/>
                </a:cubicBezTo>
                <a:cubicBezTo>
                  <a:pt x="116" y="62"/>
                  <a:pt x="116" y="62"/>
                  <a:pt x="116" y="62"/>
                </a:cubicBezTo>
                <a:cubicBezTo>
                  <a:pt x="114" y="62"/>
                  <a:pt x="114" y="62"/>
                  <a:pt x="114" y="62"/>
                </a:cubicBezTo>
                <a:cubicBezTo>
                  <a:pt x="114" y="62"/>
                  <a:pt x="114" y="62"/>
                  <a:pt x="114" y="62"/>
                </a:cubicBezTo>
                <a:cubicBezTo>
                  <a:pt x="84" y="56"/>
                  <a:pt x="84" y="56"/>
                  <a:pt x="84" y="56"/>
                </a:cubicBezTo>
                <a:cubicBezTo>
                  <a:pt x="84" y="45"/>
                  <a:pt x="84" y="45"/>
                  <a:pt x="84" y="45"/>
                </a:cubicBezTo>
                <a:cubicBezTo>
                  <a:pt x="85" y="45"/>
                  <a:pt x="85" y="45"/>
                  <a:pt x="85" y="45"/>
                </a:cubicBezTo>
                <a:cubicBezTo>
                  <a:pt x="85" y="41"/>
                  <a:pt x="85" y="41"/>
                  <a:pt x="85" y="41"/>
                </a:cubicBezTo>
                <a:cubicBezTo>
                  <a:pt x="83" y="41"/>
                  <a:pt x="83" y="41"/>
                  <a:pt x="83" y="41"/>
                </a:cubicBezTo>
                <a:cubicBezTo>
                  <a:pt x="82" y="30"/>
                  <a:pt x="74" y="22"/>
                  <a:pt x="64" y="21"/>
                </a:cubicBezTo>
                <a:cubicBezTo>
                  <a:pt x="64" y="20"/>
                  <a:pt x="64" y="20"/>
                  <a:pt x="64" y="20"/>
                </a:cubicBezTo>
                <a:cubicBezTo>
                  <a:pt x="64" y="19"/>
                  <a:pt x="64" y="18"/>
                  <a:pt x="62" y="17"/>
                </a:cubicBezTo>
                <a:cubicBezTo>
                  <a:pt x="62" y="13"/>
                  <a:pt x="61" y="0"/>
                  <a:pt x="61" y="0"/>
                </a:cubicBezTo>
                <a:cubicBezTo>
                  <a:pt x="61" y="0"/>
                  <a:pt x="60" y="13"/>
                  <a:pt x="59" y="17"/>
                </a:cubicBezTo>
                <a:cubicBezTo>
                  <a:pt x="58" y="18"/>
                  <a:pt x="57" y="19"/>
                  <a:pt x="57" y="20"/>
                </a:cubicBezTo>
                <a:cubicBezTo>
                  <a:pt x="57" y="20"/>
                  <a:pt x="57" y="20"/>
                  <a:pt x="57" y="21"/>
                </a:cubicBezTo>
                <a:cubicBezTo>
                  <a:pt x="48" y="22"/>
                  <a:pt x="41" y="29"/>
                  <a:pt x="39" y="38"/>
                </a:cubicBezTo>
                <a:cubicBezTo>
                  <a:pt x="54" y="38"/>
                  <a:pt x="54" y="38"/>
                  <a:pt x="54" y="38"/>
                </a:cubicBezTo>
                <a:cubicBezTo>
                  <a:pt x="55" y="38"/>
                  <a:pt x="55" y="39"/>
                  <a:pt x="55" y="39"/>
                </a:cubicBezTo>
                <a:cubicBezTo>
                  <a:pt x="55" y="40"/>
                  <a:pt x="55" y="41"/>
                  <a:pt x="54" y="41"/>
                </a:cubicBezTo>
                <a:cubicBezTo>
                  <a:pt x="36" y="41"/>
                  <a:pt x="36" y="41"/>
                  <a:pt x="36" y="41"/>
                </a:cubicBezTo>
                <a:cubicBezTo>
                  <a:pt x="36" y="45"/>
                  <a:pt x="36" y="45"/>
                  <a:pt x="36" y="45"/>
                </a:cubicBezTo>
                <a:cubicBezTo>
                  <a:pt x="38" y="45"/>
                  <a:pt x="38" y="45"/>
                  <a:pt x="38" y="45"/>
                </a:cubicBezTo>
                <a:cubicBezTo>
                  <a:pt x="38" y="56"/>
                  <a:pt x="38" y="56"/>
                  <a:pt x="38" y="56"/>
                </a:cubicBezTo>
                <a:cubicBezTo>
                  <a:pt x="8" y="62"/>
                  <a:pt x="8" y="62"/>
                  <a:pt x="8" y="62"/>
                </a:cubicBezTo>
                <a:cubicBezTo>
                  <a:pt x="6" y="62"/>
                  <a:pt x="6" y="62"/>
                  <a:pt x="6" y="62"/>
                </a:cubicBezTo>
                <a:cubicBezTo>
                  <a:pt x="6" y="67"/>
                  <a:pt x="6" y="67"/>
                  <a:pt x="6" y="67"/>
                </a:cubicBezTo>
                <a:cubicBezTo>
                  <a:pt x="7" y="67"/>
                  <a:pt x="7" y="67"/>
                  <a:pt x="7" y="67"/>
                </a:cubicBezTo>
                <a:cubicBezTo>
                  <a:pt x="7" y="92"/>
                  <a:pt x="7" y="92"/>
                  <a:pt x="7" y="92"/>
                </a:cubicBezTo>
                <a:cubicBezTo>
                  <a:pt x="4" y="92"/>
                  <a:pt x="4" y="92"/>
                  <a:pt x="4" y="92"/>
                </a:cubicBezTo>
                <a:cubicBezTo>
                  <a:pt x="4" y="98"/>
                  <a:pt x="4" y="98"/>
                  <a:pt x="4" y="98"/>
                </a:cubicBezTo>
                <a:cubicBezTo>
                  <a:pt x="0" y="98"/>
                  <a:pt x="0" y="98"/>
                  <a:pt x="0" y="98"/>
                </a:cubicBezTo>
                <a:cubicBezTo>
                  <a:pt x="0" y="104"/>
                  <a:pt x="0" y="104"/>
                  <a:pt x="0" y="104"/>
                </a:cubicBezTo>
                <a:cubicBezTo>
                  <a:pt x="121" y="104"/>
                  <a:pt x="121" y="104"/>
                  <a:pt x="121" y="104"/>
                </a:cubicBezTo>
                <a:cubicBezTo>
                  <a:pt x="121" y="98"/>
                  <a:pt x="121" y="98"/>
                  <a:pt x="121" y="98"/>
                </a:cubicBezTo>
                <a:lnTo>
                  <a:pt x="118" y="98"/>
                </a:lnTo>
                <a:close/>
                <a:moveTo>
                  <a:pt x="69" y="47"/>
                </a:moveTo>
                <a:cubicBezTo>
                  <a:pt x="75" y="47"/>
                  <a:pt x="75" y="47"/>
                  <a:pt x="75" y="47"/>
                </a:cubicBezTo>
                <a:cubicBezTo>
                  <a:pt x="75" y="55"/>
                  <a:pt x="75" y="55"/>
                  <a:pt x="75" y="55"/>
                </a:cubicBezTo>
                <a:cubicBezTo>
                  <a:pt x="69" y="55"/>
                  <a:pt x="69" y="55"/>
                  <a:pt x="69" y="55"/>
                </a:cubicBezTo>
                <a:lnTo>
                  <a:pt x="69" y="47"/>
                </a:lnTo>
                <a:close/>
                <a:moveTo>
                  <a:pt x="58" y="47"/>
                </a:moveTo>
                <a:cubicBezTo>
                  <a:pt x="64" y="47"/>
                  <a:pt x="64" y="47"/>
                  <a:pt x="64" y="47"/>
                </a:cubicBezTo>
                <a:cubicBezTo>
                  <a:pt x="64" y="55"/>
                  <a:pt x="64" y="55"/>
                  <a:pt x="64" y="55"/>
                </a:cubicBezTo>
                <a:cubicBezTo>
                  <a:pt x="58" y="55"/>
                  <a:pt x="58" y="55"/>
                  <a:pt x="58" y="55"/>
                </a:cubicBezTo>
                <a:lnTo>
                  <a:pt x="58" y="47"/>
                </a:lnTo>
                <a:close/>
                <a:moveTo>
                  <a:pt x="47" y="47"/>
                </a:moveTo>
                <a:cubicBezTo>
                  <a:pt x="52" y="47"/>
                  <a:pt x="52" y="47"/>
                  <a:pt x="52" y="47"/>
                </a:cubicBezTo>
                <a:cubicBezTo>
                  <a:pt x="52" y="55"/>
                  <a:pt x="52" y="55"/>
                  <a:pt x="52" y="55"/>
                </a:cubicBezTo>
                <a:cubicBezTo>
                  <a:pt x="47" y="55"/>
                  <a:pt x="47" y="55"/>
                  <a:pt x="47" y="55"/>
                </a:cubicBezTo>
                <a:lnTo>
                  <a:pt x="47" y="47"/>
                </a:lnTo>
                <a:close/>
                <a:moveTo>
                  <a:pt x="21" y="94"/>
                </a:moveTo>
                <a:cubicBezTo>
                  <a:pt x="15" y="94"/>
                  <a:pt x="15" y="94"/>
                  <a:pt x="15" y="94"/>
                </a:cubicBezTo>
                <a:cubicBezTo>
                  <a:pt x="15" y="86"/>
                  <a:pt x="15" y="86"/>
                  <a:pt x="15" y="86"/>
                </a:cubicBezTo>
                <a:cubicBezTo>
                  <a:pt x="21" y="86"/>
                  <a:pt x="21" y="86"/>
                  <a:pt x="21" y="86"/>
                </a:cubicBezTo>
                <a:lnTo>
                  <a:pt x="21" y="94"/>
                </a:lnTo>
                <a:close/>
                <a:moveTo>
                  <a:pt x="21" y="78"/>
                </a:moveTo>
                <a:cubicBezTo>
                  <a:pt x="15" y="78"/>
                  <a:pt x="15" y="78"/>
                  <a:pt x="15" y="78"/>
                </a:cubicBezTo>
                <a:cubicBezTo>
                  <a:pt x="15" y="70"/>
                  <a:pt x="15" y="70"/>
                  <a:pt x="15" y="70"/>
                </a:cubicBezTo>
                <a:cubicBezTo>
                  <a:pt x="21" y="70"/>
                  <a:pt x="21" y="70"/>
                  <a:pt x="21" y="70"/>
                </a:cubicBezTo>
                <a:lnTo>
                  <a:pt x="21" y="78"/>
                </a:lnTo>
                <a:close/>
                <a:moveTo>
                  <a:pt x="32" y="94"/>
                </a:moveTo>
                <a:cubicBezTo>
                  <a:pt x="27" y="94"/>
                  <a:pt x="27" y="94"/>
                  <a:pt x="27" y="94"/>
                </a:cubicBezTo>
                <a:cubicBezTo>
                  <a:pt x="27" y="86"/>
                  <a:pt x="27" y="86"/>
                  <a:pt x="27" y="86"/>
                </a:cubicBezTo>
                <a:cubicBezTo>
                  <a:pt x="32" y="86"/>
                  <a:pt x="32" y="86"/>
                  <a:pt x="32" y="86"/>
                </a:cubicBezTo>
                <a:lnTo>
                  <a:pt x="32" y="94"/>
                </a:lnTo>
                <a:close/>
                <a:moveTo>
                  <a:pt x="32" y="78"/>
                </a:moveTo>
                <a:cubicBezTo>
                  <a:pt x="27" y="78"/>
                  <a:pt x="27" y="78"/>
                  <a:pt x="27" y="78"/>
                </a:cubicBezTo>
                <a:cubicBezTo>
                  <a:pt x="27" y="70"/>
                  <a:pt x="27" y="70"/>
                  <a:pt x="27" y="70"/>
                </a:cubicBezTo>
                <a:cubicBezTo>
                  <a:pt x="32" y="70"/>
                  <a:pt x="32" y="70"/>
                  <a:pt x="32" y="70"/>
                </a:cubicBezTo>
                <a:lnTo>
                  <a:pt x="32" y="78"/>
                </a:lnTo>
                <a:close/>
                <a:moveTo>
                  <a:pt x="84" y="74"/>
                </a:moveTo>
                <a:cubicBezTo>
                  <a:pt x="80" y="74"/>
                  <a:pt x="80" y="74"/>
                  <a:pt x="80" y="74"/>
                </a:cubicBezTo>
                <a:cubicBezTo>
                  <a:pt x="80" y="98"/>
                  <a:pt x="80" y="98"/>
                  <a:pt x="80" y="98"/>
                </a:cubicBezTo>
                <a:cubicBezTo>
                  <a:pt x="74" y="98"/>
                  <a:pt x="74" y="98"/>
                  <a:pt x="74" y="98"/>
                </a:cubicBezTo>
                <a:cubicBezTo>
                  <a:pt x="74" y="74"/>
                  <a:pt x="74" y="74"/>
                  <a:pt x="74" y="74"/>
                </a:cubicBezTo>
                <a:cubicBezTo>
                  <a:pt x="69" y="74"/>
                  <a:pt x="69" y="74"/>
                  <a:pt x="69" y="74"/>
                </a:cubicBezTo>
                <a:cubicBezTo>
                  <a:pt x="69" y="98"/>
                  <a:pt x="69" y="98"/>
                  <a:pt x="69" y="98"/>
                </a:cubicBezTo>
                <a:cubicBezTo>
                  <a:pt x="64" y="98"/>
                  <a:pt x="64" y="98"/>
                  <a:pt x="64" y="98"/>
                </a:cubicBezTo>
                <a:cubicBezTo>
                  <a:pt x="64" y="74"/>
                  <a:pt x="64" y="74"/>
                  <a:pt x="64" y="74"/>
                </a:cubicBezTo>
                <a:cubicBezTo>
                  <a:pt x="58" y="74"/>
                  <a:pt x="58" y="74"/>
                  <a:pt x="58" y="74"/>
                </a:cubicBezTo>
                <a:cubicBezTo>
                  <a:pt x="58" y="98"/>
                  <a:pt x="58" y="98"/>
                  <a:pt x="58" y="98"/>
                </a:cubicBezTo>
                <a:cubicBezTo>
                  <a:pt x="53" y="98"/>
                  <a:pt x="53" y="98"/>
                  <a:pt x="53" y="98"/>
                </a:cubicBezTo>
                <a:cubicBezTo>
                  <a:pt x="53" y="74"/>
                  <a:pt x="53" y="74"/>
                  <a:pt x="53" y="74"/>
                </a:cubicBezTo>
                <a:cubicBezTo>
                  <a:pt x="47" y="74"/>
                  <a:pt x="47" y="74"/>
                  <a:pt x="47" y="74"/>
                </a:cubicBezTo>
                <a:cubicBezTo>
                  <a:pt x="47" y="98"/>
                  <a:pt x="47" y="98"/>
                  <a:pt x="47" y="98"/>
                </a:cubicBezTo>
                <a:cubicBezTo>
                  <a:pt x="42" y="98"/>
                  <a:pt x="42" y="98"/>
                  <a:pt x="42" y="98"/>
                </a:cubicBezTo>
                <a:cubicBezTo>
                  <a:pt x="42" y="74"/>
                  <a:pt x="42" y="74"/>
                  <a:pt x="42" y="74"/>
                </a:cubicBezTo>
                <a:cubicBezTo>
                  <a:pt x="38" y="74"/>
                  <a:pt x="38" y="74"/>
                  <a:pt x="38" y="74"/>
                </a:cubicBezTo>
                <a:cubicBezTo>
                  <a:pt x="38" y="69"/>
                  <a:pt x="38" y="69"/>
                  <a:pt x="38" y="69"/>
                </a:cubicBezTo>
                <a:cubicBezTo>
                  <a:pt x="61" y="61"/>
                  <a:pt x="61" y="61"/>
                  <a:pt x="61" y="61"/>
                </a:cubicBezTo>
                <a:cubicBezTo>
                  <a:pt x="84" y="69"/>
                  <a:pt x="84" y="69"/>
                  <a:pt x="84" y="69"/>
                </a:cubicBezTo>
                <a:lnTo>
                  <a:pt x="84" y="74"/>
                </a:lnTo>
                <a:close/>
                <a:moveTo>
                  <a:pt x="95" y="94"/>
                </a:moveTo>
                <a:cubicBezTo>
                  <a:pt x="89" y="94"/>
                  <a:pt x="89" y="94"/>
                  <a:pt x="89" y="94"/>
                </a:cubicBezTo>
                <a:cubicBezTo>
                  <a:pt x="89" y="86"/>
                  <a:pt x="89" y="86"/>
                  <a:pt x="89" y="86"/>
                </a:cubicBezTo>
                <a:cubicBezTo>
                  <a:pt x="95" y="86"/>
                  <a:pt x="95" y="86"/>
                  <a:pt x="95" y="86"/>
                </a:cubicBezTo>
                <a:lnTo>
                  <a:pt x="95" y="94"/>
                </a:lnTo>
                <a:close/>
                <a:moveTo>
                  <a:pt x="95" y="78"/>
                </a:moveTo>
                <a:cubicBezTo>
                  <a:pt x="89" y="78"/>
                  <a:pt x="89" y="78"/>
                  <a:pt x="89" y="78"/>
                </a:cubicBezTo>
                <a:cubicBezTo>
                  <a:pt x="89" y="70"/>
                  <a:pt x="89" y="70"/>
                  <a:pt x="89" y="70"/>
                </a:cubicBezTo>
                <a:cubicBezTo>
                  <a:pt x="95" y="70"/>
                  <a:pt x="95" y="70"/>
                  <a:pt x="95" y="70"/>
                </a:cubicBezTo>
                <a:lnTo>
                  <a:pt x="95" y="78"/>
                </a:lnTo>
                <a:close/>
                <a:moveTo>
                  <a:pt x="106" y="94"/>
                </a:moveTo>
                <a:cubicBezTo>
                  <a:pt x="101" y="94"/>
                  <a:pt x="101" y="94"/>
                  <a:pt x="101" y="94"/>
                </a:cubicBezTo>
                <a:cubicBezTo>
                  <a:pt x="101" y="86"/>
                  <a:pt x="101" y="86"/>
                  <a:pt x="101" y="86"/>
                </a:cubicBezTo>
                <a:cubicBezTo>
                  <a:pt x="106" y="86"/>
                  <a:pt x="106" y="86"/>
                  <a:pt x="106" y="86"/>
                </a:cubicBezTo>
                <a:lnTo>
                  <a:pt x="106" y="94"/>
                </a:lnTo>
                <a:close/>
                <a:moveTo>
                  <a:pt x="106" y="78"/>
                </a:moveTo>
                <a:cubicBezTo>
                  <a:pt x="101" y="78"/>
                  <a:pt x="101" y="78"/>
                  <a:pt x="101" y="78"/>
                </a:cubicBezTo>
                <a:cubicBezTo>
                  <a:pt x="101" y="70"/>
                  <a:pt x="101" y="70"/>
                  <a:pt x="101" y="70"/>
                </a:cubicBezTo>
                <a:cubicBezTo>
                  <a:pt x="106" y="70"/>
                  <a:pt x="106" y="70"/>
                  <a:pt x="106" y="70"/>
                </a:cubicBezTo>
                <a:lnTo>
                  <a:pt x="106" y="7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1225184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163133" y="1004799"/>
            <a:ext cx="9375820" cy="2999383"/>
            <a:chOff x="-3772046" y="2536362"/>
            <a:chExt cx="17905282" cy="5728013"/>
          </a:xfrm>
        </p:grpSpPr>
        <p:sp>
          <p:nvSpPr>
            <p:cNvPr id="11" name="Rechteck 10"/>
            <p:cNvSpPr/>
            <p:nvPr/>
          </p:nvSpPr>
          <p:spPr>
            <a:xfrm>
              <a:off x="-3772046" y="6614360"/>
              <a:ext cx="17905282" cy="3929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1"/>
                </a:solidFill>
              </a:endParaRPr>
            </a:p>
          </p:txBody>
        </p:sp>
        <p:sp>
          <p:nvSpPr>
            <p:cNvPr id="12" name="Rechteck 11"/>
            <p:cNvSpPr/>
            <p:nvPr/>
          </p:nvSpPr>
          <p:spPr>
            <a:xfrm>
              <a:off x="-3772044" y="3584409"/>
              <a:ext cx="17905280" cy="39290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itel 1"/>
            <p:cNvSpPr txBox="1">
              <a:spLocks/>
            </p:cNvSpPr>
            <p:nvPr/>
          </p:nvSpPr>
          <p:spPr>
            <a:xfrm>
              <a:off x="-448244" y="3504178"/>
              <a:ext cx="2496138" cy="578958"/>
            </a:xfrm>
            <a:prstGeom prst="rect">
              <a:avLst/>
            </a:prstGeom>
            <a:no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non-SMEs</a:t>
              </a:r>
              <a:endParaRPr lang="en-US" sz="1050" b="1" dirty="0">
                <a:solidFill>
                  <a:schemeClr val="bg1"/>
                </a:solidFill>
              </a:endParaRPr>
            </a:p>
          </p:txBody>
        </p:sp>
        <p:sp>
          <p:nvSpPr>
            <p:cNvPr id="14" name="Rechteck 13"/>
            <p:cNvSpPr/>
            <p:nvPr/>
          </p:nvSpPr>
          <p:spPr>
            <a:xfrm>
              <a:off x="3824320" y="4427734"/>
              <a:ext cx="1439999" cy="793489"/>
            </a:xfrm>
            <a:prstGeom prst="rect">
              <a:avLst/>
            </a:prstGeom>
          </p:spPr>
          <p:txBody>
            <a:bodyPr wrap="square">
              <a:spAutoFit/>
            </a:bodyPr>
            <a:lstStyle/>
            <a:p>
              <a:pPr algn="r"/>
              <a:r>
                <a:rPr lang="en-GB" sz="700" b="1" dirty="0">
                  <a:solidFill>
                    <a:srgbClr val="F1B803"/>
                  </a:solidFill>
                </a:rPr>
                <a:t>Identification of obligated companies</a:t>
              </a:r>
              <a:endParaRPr lang="en-US" sz="700" b="1" dirty="0">
                <a:solidFill>
                  <a:srgbClr val="F1B803"/>
                </a:solidFill>
              </a:endParaRPr>
            </a:p>
          </p:txBody>
        </p:sp>
        <p:sp>
          <p:nvSpPr>
            <p:cNvPr id="15" name="Rechteck 14"/>
            <p:cNvSpPr/>
            <p:nvPr/>
          </p:nvSpPr>
          <p:spPr>
            <a:xfrm>
              <a:off x="2096993" y="4416635"/>
              <a:ext cx="1439999" cy="793489"/>
            </a:xfrm>
            <a:prstGeom prst="rect">
              <a:avLst/>
            </a:prstGeom>
          </p:spPr>
          <p:txBody>
            <a:bodyPr wrap="square">
              <a:spAutoFit/>
            </a:bodyPr>
            <a:lstStyle/>
            <a:p>
              <a:pPr algn="r"/>
              <a:r>
                <a:rPr lang="en-GB" sz="700" b="1" dirty="0">
                  <a:solidFill>
                    <a:srgbClr val="E44802"/>
                  </a:solidFill>
                  <a:latin typeface="Garamond" panose="02020404030301010803" pitchFamily="18" charset="0"/>
                  <a:ea typeface="Times New Roman" panose="02020603050405020304" pitchFamily="18" charset="0"/>
                  <a:cs typeface="Times New Roman" panose="02020603050405020304" pitchFamily="18" charset="0"/>
                </a:rPr>
                <a:t>Limited resources for transposition</a:t>
              </a:r>
              <a:endParaRPr lang="en-US" sz="700" b="1" dirty="0">
                <a:solidFill>
                  <a:srgbClr val="E44802"/>
                </a:solidFill>
              </a:endParaRPr>
            </a:p>
          </p:txBody>
        </p:sp>
        <p:sp>
          <p:nvSpPr>
            <p:cNvPr id="16" name="Rechteck 15"/>
            <p:cNvSpPr/>
            <p:nvPr/>
          </p:nvSpPr>
          <p:spPr>
            <a:xfrm>
              <a:off x="5576726" y="4440079"/>
              <a:ext cx="1439999" cy="587771"/>
            </a:xfrm>
            <a:prstGeom prst="rect">
              <a:avLst/>
            </a:prstGeom>
          </p:spPr>
          <p:txBody>
            <a:bodyPr wrap="square">
              <a:spAutoFit/>
            </a:bodyPr>
            <a:lstStyle/>
            <a:p>
              <a:pPr algn="r"/>
              <a:r>
                <a:rPr lang="en-GB" sz="700" b="1" dirty="0">
                  <a:solidFill>
                    <a:srgbClr val="E5243B"/>
                  </a:solidFill>
                  <a:latin typeface="Garamond" panose="02020404030301010803" pitchFamily="18" charset="0"/>
                  <a:ea typeface="Times New Roman" panose="02020603050405020304" pitchFamily="18" charset="0"/>
                  <a:cs typeface="Times New Roman" panose="02020603050405020304" pitchFamily="18" charset="0"/>
                </a:rPr>
                <a:t>Ensuring compliance</a:t>
              </a:r>
              <a:endParaRPr lang="en-US" sz="700" b="1" dirty="0">
                <a:solidFill>
                  <a:srgbClr val="E5243B"/>
                </a:solidFill>
              </a:endParaRPr>
            </a:p>
          </p:txBody>
        </p:sp>
        <p:sp>
          <p:nvSpPr>
            <p:cNvPr id="17" name="Rechteck 16"/>
            <p:cNvSpPr/>
            <p:nvPr/>
          </p:nvSpPr>
          <p:spPr>
            <a:xfrm>
              <a:off x="7315652" y="4440079"/>
              <a:ext cx="1439999" cy="587771"/>
            </a:xfrm>
            <a:prstGeom prst="rect">
              <a:avLst/>
            </a:prstGeom>
          </p:spPr>
          <p:txBody>
            <a:bodyPr wrap="square">
              <a:spAutoFit/>
            </a:bodyPr>
            <a:lstStyle/>
            <a:p>
              <a:pPr algn="r"/>
              <a:r>
                <a:rPr lang="en-GB" sz="700" b="1" dirty="0">
                  <a:solidFill>
                    <a:srgbClr val="00689D"/>
                  </a:solidFill>
                  <a:latin typeface="Garamond" panose="02020404030301010803" pitchFamily="18" charset="0"/>
                  <a:ea typeface="Times New Roman" panose="02020603050405020304" pitchFamily="18" charset="0"/>
                  <a:cs typeface="Times New Roman" panose="02020603050405020304" pitchFamily="18" charset="0"/>
                </a:rPr>
                <a:t>Quality of audits</a:t>
              </a:r>
              <a:endParaRPr lang="en-US" sz="700" b="1" dirty="0">
                <a:solidFill>
                  <a:srgbClr val="00689D"/>
                </a:solidFill>
              </a:endParaRPr>
            </a:p>
          </p:txBody>
        </p:sp>
        <p:sp>
          <p:nvSpPr>
            <p:cNvPr id="18" name="Rechteck 17"/>
            <p:cNvSpPr/>
            <p:nvPr/>
          </p:nvSpPr>
          <p:spPr>
            <a:xfrm>
              <a:off x="8815706" y="4440079"/>
              <a:ext cx="1727144" cy="793489"/>
            </a:xfrm>
            <a:prstGeom prst="rect">
              <a:avLst/>
            </a:prstGeom>
          </p:spPr>
          <p:txBody>
            <a:bodyPr wrap="square">
              <a:spAutoFit/>
            </a:bodyPr>
            <a:lstStyle/>
            <a:p>
              <a:pPr algn="r"/>
              <a:r>
                <a:rPr lang="en-GB" sz="700" b="1" dirty="0">
                  <a:solidFill>
                    <a:srgbClr val="BF8B2E"/>
                  </a:solidFill>
                  <a:latin typeface="Garamond" panose="02020404030301010803" pitchFamily="18" charset="0"/>
                  <a:ea typeface="Times New Roman" panose="02020603050405020304" pitchFamily="18" charset="0"/>
                  <a:cs typeface="Times New Roman" panose="02020603050405020304" pitchFamily="18" charset="0"/>
                </a:rPr>
                <a:t>Compromise between reporting and monitoring</a:t>
              </a:r>
              <a:endParaRPr lang="en-US" sz="700" b="1" dirty="0">
                <a:solidFill>
                  <a:srgbClr val="BF8B2E"/>
                </a:solidFill>
              </a:endParaRPr>
            </a:p>
          </p:txBody>
        </p:sp>
        <p:sp>
          <p:nvSpPr>
            <p:cNvPr id="19" name="Rechteck 18"/>
            <p:cNvSpPr/>
            <p:nvPr/>
          </p:nvSpPr>
          <p:spPr>
            <a:xfrm>
              <a:off x="10815249" y="4440079"/>
              <a:ext cx="1439999" cy="793489"/>
            </a:xfrm>
            <a:prstGeom prst="rect">
              <a:avLst/>
            </a:prstGeom>
          </p:spPr>
          <p:txBody>
            <a:bodyPr wrap="square">
              <a:spAutoFit/>
            </a:bodyPr>
            <a:lstStyle/>
            <a:p>
              <a:pPr algn="r"/>
              <a:r>
                <a:rPr lang="en-GB" sz="7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Enhancing the uptake of measures</a:t>
              </a:r>
              <a:endParaRPr lang="en-US" sz="700" b="1" dirty="0">
                <a:solidFill>
                  <a:schemeClr val="accent1"/>
                </a:solidFill>
              </a:endParaRPr>
            </a:p>
          </p:txBody>
        </p:sp>
        <p:sp>
          <p:nvSpPr>
            <p:cNvPr id="20" name="Rechteck 19"/>
            <p:cNvSpPr/>
            <p:nvPr/>
          </p:nvSpPr>
          <p:spPr>
            <a:xfrm>
              <a:off x="2064726" y="7470886"/>
              <a:ext cx="1439999" cy="793489"/>
            </a:xfrm>
            <a:prstGeom prst="rect">
              <a:avLst/>
            </a:prstGeom>
          </p:spPr>
          <p:txBody>
            <a:bodyPr wrap="square">
              <a:spAutoFit/>
            </a:bodyPr>
            <a:lstStyle/>
            <a:p>
              <a:pPr algn="r"/>
              <a:r>
                <a:rPr lang="en-GB" sz="700" b="1" dirty="0">
                  <a:solidFill>
                    <a:srgbClr val="19486A"/>
                  </a:solidFill>
                  <a:latin typeface="Garamond" panose="02020404030301010803" pitchFamily="18" charset="0"/>
                  <a:ea typeface="Times New Roman" panose="02020603050405020304" pitchFamily="18" charset="0"/>
                  <a:cs typeface="Times New Roman" panose="02020603050405020304" pitchFamily="18" charset="0"/>
                </a:rPr>
                <a:t>Creation of support mechanisms</a:t>
              </a:r>
              <a:endParaRPr lang="en-US" sz="700" b="1" dirty="0">
                <a:solidFill>
                  <a:srgbClr val="19486A"/>
                </a:solidFill>
              </a:endParaRPr>
            </a:p>
          </p:txBody>
        </p:sp>
        <p:sp>
          <p:nvSpPr>
            <p:cNvPr id="21" name="Rechteck 20"/>
            <p:cNvSpPr/>
            <p:nvPr/>
          </p:nvSpPr>
          <p:spPr>
            <a:xfrm>
              <a:off x="3823218" y="7470884"/>
              <a:ext cx="1439999" cy="793489"/>
            </a:xfrm>
            <a:prstGeom prst="rect">
              <a:avLst/>
            </a:prstGeom>
          </p:spPr>
          <p:txBody>
            <a:bodyPr wrap="square">
              <a:spAutoFit/>
            </a:bodyPr>
            <a:lstStyle/>
            <a:p>
              <a:pPr algn="r"/>
              <a:r>
                <a:rPr lang="en-GB" sz="700" b="1" dirty="0">
                  <a:solidFill>
                    <a:srgbClr val="A21942"/>
                  </a:solidFill>
                  <a:latin typeface="Garamond" panose="02020404030301010803" pitchFamily="18" charset="0"/>
                  <a:ea typeface="Times New Roman" panose="02020603050405020304" pitchFamily="18" charset="0"/>
                  <a:cs typeface="Times New Roman" panose="02020603050405020304" pitchFamily="18" charset="0"/>
                </a:rPr>
                <a:t>Limited available resources</a:t>
              </a:r>
              <a:endParaRPr lang="en-US" sz="700" b="1" dirty="0">
                <a:solidFill>
                  <a:srgbClr val="A21942"/>
                </a:solidFill>
              </a:endParaRPr>
            </a:p>
          </p:txBody>
        </p:sp>
        <p:sp>
          <p:nvSpPr>
            <p:cNvPr id="22" name="Rechteck 21"/>
            <p:cNvSpPr/>
            <p:nvPr/>
          </p:nvSpPr>
          <p:spPr>
            <a:xfrm>
              <a:off x="5551270" y="7470884"/>
              <a:ext cx="1439999" cy="587771"/>
            </a:xfrm>
            <a:prstGeom prst="rect">
              <a:avLst/>
            </a:prstGeom>
          </p:spPr>
          <p:txBody>
            <a:bodyPr wrap="square">
              <a:spAutoFit/>
            </a:bodyPr>
            <a:lstStyle/>
            <a:p>
              <a:pPr algn="r"/>
              <a:r>
                <a:rPr lang="en-GB" sz="700" b="1" dirty="0">
                  <a:solidFill>
                    <a:srgbClr val="0A97D9"/>
                  </a:solidFill>
                  <a:latin typeface="Garamond" panose="02020404030301010803" pitchFamily="18" charset="0"/>
                  <a:ea typeface="Times New Roman" panose="02020603050405020304" pitchFamily="18" charset="0"/>
                  <a:cs typeface="Calibri" panose="020F0502020204030204" pitchFamily="34" charset="0"/>
                </a:rPr>
                <a:t>Guiding SMEs to action</a:t>
              </a:r>
              <a:endParaRPr lang="en-US" sz="700" b="1" dirty="0">
                <a:solidFill>
                  <a:srgbClr val="0A97D9"/>
                </a:solidFill>
              </a:endParaRPr>
            </a:p>
          </p:txBody>
        </p:sp>
        <p:sp>
          <p:nvSpPr>
            <p:cNvPr id="23" name="Rechteck 22"/>
            <p:cNvSpPr/>
            <p:nvPr/>
          </p:nvSpPr>
          <p:spPr>
            <a:xfrm>
              <a:off x="7306525" y="7470884"/>
              <a:ext cx="1439999" cy="793489"/>
            </a:xfrm>
            <a:prstGeom prst="rect">
              <a:avLst/>
            </a:prstGeom>
          </p:spPr>
          <p:txBody>
            <a:bodyPr wrap="square">
              <a:spAutoFit/>
            </a:bodyPr>
            <a:lstStyle/>
            <a:p>
              <a:pPr algn="r"/>
              <a:r>
                <a:rPr lang="en-GB" sz="700" b="1" dirty="0">
                  <a:solidFill>
                    <a:srgbClr val="7CB449"/>
                  </a:solidFill>
                  <a:latin typeface="Garamond" panose="02020404030301010803" pitchFamily="18" charset="0"/>
                  <a:ea typeface="Times New Roman" panose="02020603050405020304" pitchFamily="18" charset="0"/>
                  <a:cs typeface="Times New Roman" panose="02020603050405020304" pitchFamily="18" charset="0"/>
                </a:rPr>
                <a:t>Raising awareness on opportunities</a:t>
              </a:r>
              <a:endParaRPr lang="en-US" sz="700" b="1" dirty="0">
                <a:solidFill>
                  <a:srgbClr val="7CB449"/>
                </a:solidFill>
              </a:endParaRPr>
            </a:p>
          </p:txBody>
        </p:sp>
        <p:grpSp>
          <p:nvGrpSpPr>
            <p:cNvPr id="24" name="Gruppieren 23"/>
            <p:cNvGrpSpPr/>
            <p:nvPr/>
          </p:nvGrpSpPr>
          <p:grpSpPr>
            <a:xfrm>
              <a:off x="2013201" y="3044411"/>
              <a:ext cx="1440000" cy="1440000"/>
              <a:chOff x="808852" y="3158037"/>
              <a:chExt cx="1440000" cy="1440000"/>
            </a:xfrm>
            <a:solidFill>
              <a:srgbClr val="E44802"/>
            </a:solidFill>
          </p:grpSpPr>
          <p:sp>
            <p:nvSpPr>
              <p:cNvPr id="25" name="Rechteck 24"/>
              <p:cNvSpPr/>
              <p:nvPr/>
            </p:nvSpPr>
            <p:spPr>
              <a:xfrm>
                <a:off x="808852" y="3158037"/>
                <a:ext cx="1440000" cy="1440000"/>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6" name="Graphic 15" descr="Coins with solid fill">
                <a:hlinkClick r:id="" action="ppaction://noaction"/>
                <a:extLst>
                  <a:ext uri="{FF2B5EF4-FFF2-40B4-BE49-F238E27FC236}">
                    <a16:creationId xmlns:a16="http://schemas.microsoft.com/office/drawing/2014/main" id="{EB54AC91-4AE8-4C0C-AE31-3F4526EAEC2B}"/>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982184" y="3343248"/>
                <a:ext cx="1128030" cy="1111274"/>
              </a:xfrm>
              <a:prstGeom prst="rect">
                <a:avLst/>
              </a:prstGeom>
              <a:grpFill/>
            </p:spPr>
          </p:pic>
        </p:grpSp>
        <p:sp>
          <p:nvSpPr>
            <p:cNvPr id="27" name="Rechteck 26"/>
            <p:cNvSpPr/>
            <p:nvPr/>
          </p:nvSpPr>
          <p:spPr>
            <a:xfrm>
              <a:off x="3760668" y="3044411"/>
              <a:ext cx="1440000" cy="1440000"/>
            </a:xfrm>
            <a:prstGeom prst="rect">
              <a:avLst/>
            </a:prstGeom>
            <a:solidFill>
              <a:srgbClr val="F1B8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Rechteck 27"/>
            <p:cNvSpPr/>
            <p:nvPr/>
          </p:nvSpPr>
          <p:spPr>
            <a:xfrm>
              <a:off x="5508135" y="3044411"/>
              <a:ext cx="1440000" cy="1440000"/>
            </a:xfrm>
            <a:prstGeom prst="rect">
              <a:avLst/>
            </a:prstGeom>
            <a:solidFill>
              <a:srgbClr val="E5243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hteck 28"/>
            <p:cNvSpPr/>
            <p:nvPr/>
          </p:nvSpPr>
          <p:spPr>
            <a:xfrm>
              <a:off x="7255602" y="3044411"/>
              <a:ext cx="1440000" cy="1440000"/>
            </a:xfrm>
            <a:prstGeom prst="rect">
              <a:avLst/>
            </a:prstGeom>
            <a:solidFill>
              <a:srgbClr val="0068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Rechteck 29"/>
            <p:cNvSpPr/>
            <p:nvPr/>
          </p:nvSpPr>
          <p:spPr>
            <a:xfrm>
              <a:off x="9003069" y="3044411"/>
              <a:ext cx="1440000" cy="1440000"/>
            </a:xfrm>
            <a:prstGeom prst="rect">
              <a:avLst/>
            </a:prstGeom>
            <a:solidFill>
              <a:srgbClr val="BF8B2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Rechteck 31"/>
            <p:cNvSpPr/>
            <p:nvPr/>
          </p:nvSpPr>
          <p:spPr>
            <a:xfrm>
              <a:off x="10750536" y="3044411"/>
              <a:ext cx="1440000" cy="1440000"/>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4" name="Graphic 13" descr="Magnifying glass with solid fill">
              <a:hlinkClick r:id="" action="ppaction://noaction"/>
              <a:extLst>
                <a:ext uri="{FF2B5EF4-FFF2-40B4-BE49-F238E27FC236}">
                  <a16:creationId xmlns:a16="http://schemas.microsoft.com/office/drawing/2014/main" id="{C70DEF29-ADB4-46B4-B9CA-F17EA97D52A4}"/>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3918012" y="3215792"/>
              <a:ext cx="1161668" cy="1174802"/>
            </a:xfrm>
            <a:prstGeom prst="rect">
              <a:avLst/>
            </a:prstGeom>
          </p:spPr>
        </p:pic>
        <p:pic>
          <p:nvPicPr>
            <p:cNvPr id="35" name="Graphic 12" descr="Police male with solid fill">
              <a:hlinkClick r:id="" action="ppaction://noaction"/>
              <a:extLst>
                <a:ext uri="{FF2B5EF4-FFF2-40B4-BE49-F238E27FC236}">
                  <a16:creationId xmlns:a16="http://schemas.microsoft.com/office/drawing/2014/main" id="{826AED66-12B7-47E5-854D-C1A3BA54532C}"/>
                </a:ext>
              </a:extLst>
            </p:cNvPr>
            <p:cNvPicPr>
              <a:picLocks noChangeAspect="1"/>
            </p:cNvPicPr>
            <p:nvPr/>
          </p:nvPicPr>
          <p:blipFill>
            <a:blip r:embed="rId8">
              <a:extLst>
                <a:ext uri="{96DAC541-7B7A-43D3-8B79-37D633B846F1}">
                  <asvg:svgBlip xmlns:asvg="http://schemas.microsoft.com/office/drawing/2016/SVG/main" xmlns="" r:embed="rId10"/>
                </a:ext>
              </a:extLst>
            </a:blip>
            <a:stretch>
              <a:fillRect/>
            </a:stretch>
          </p:blipFill>
          <p:spPr>
            <a:xfrm>
              <a:off x="5710084" y="3255956"/>
              <a:ext cx="1064181" cy="1076213"/>
            </a:xfrm>
            <a:prstGeom prst="rect">
              <a:avLst/>
            </a:prstGeom>
          </p:spPr>
        </p:pic>
        <p:pic>
          <p:nvPicPr>
            <p:cNvPr id="36" name="Graphic 9" descr="Checkbox Checked with solid fill">
              <a:hlinkClick r:id="" action="ppaction://noaction"/>
              <a:extLst>
                <a:ext uri="{FF2B5EF4-FFF2-40B4-BE49-F238E27FC236}">
                  <a16:creationId xmlns:a16="http://schemas.microsoft.com/office/drawing/2014/main" id="{4EE91AC6-1803-4378-9FA4-EB9B62AE54CB}"/>
                </a:ext>
              </a:extLst>
            </p:cNvPr>
            <p:cNvPicPr>
              <a:picLocks noChangeAspect="1"/>
            </p:cNvPicPr>
            <p:nvPr/>
          </p:nvPicPr>
          <p:blipFill>
            <a:blip r:embed="rId11">
              <a:extLst>
                <a:ext uri="{96DAC541-7B7A-43D3-8B79-37D633B846F1}">
                  <asvg:svgBlip xmlns:asvg="http://schemas.microsoft.com/office/drawing/2016/SVG/main" xmlns="" r:embed="rId13"/>
                </a:ext>
              </a:extLst>
            </a:blip>
            <a:stretch>
              <a:fillRect/>
            </a:stretch>
          </p:blipFill>
          <p:spPr>
            <a:xfrm>
              <a:off x="7384895" y="3199131"/>
              <a:ext cx="1225397" cy="1207195"/>
            </a:xfrm>
            <a:prstGeom prst="rect">
              <a:avLst/>
            </a:prstGeom>
          </p:spPr>
        </p:pic>
        <p:pic>
          <p:nvPicPr>
            <p:cNvPr id="37" name="Graphic 8" descr="Clipboard with solid fill">
              <a:hlinkClick r:id="" action="ppaction://noaction"/>
              <a:extLst>
                <a:ext uri="{FF2B5EF4-FFF2-40B4-BE49-F238E27FC236}">
                  <a16:creationId xmlns:a16="http://schemas.microsoft.com/office/drawing/2014/main" id="{D9C8A58E-C06A-4815-A79E-97D3BBA018FD}"/>
                </a:ext>
              </a:extLst>
            </p:cNvPr>
            <p:cNvPicPr>
              <a:picLocks noChangeAspect="1"/>
            </p:cNvPicPr>
            <p:nvPr/>
          </p:nvPicPr>
          <p:blipFill>
            <a:blip r:embed="rId14">
              <a:extLst>
                <a:ext uri="{96DAC541-7B7A-43D3-8B79-37D633B846F1}">
                  <asvg:svgBlip xmlns:asvg="http://schemas.microsoft.com/office/drawing/2016/SVG/main" xmlns="" r:embed="rId16"/>
                </a:ext>
              </a:extLst>
            </a:blip>
            <a:stretch>
              <a:fillRect/>
            </a:stretch>
          </p:blipFill>
          <p:spPr>
            <a:xfrm>
              <a:off x="9252082" y="3242565"/>
              <a:ext cx="1052821" cy="1048913"/>
            </a:xfrm>
            <a:prstGeom prst="rect">
              <a:avLst/>
            </a:prstGeom>
          </p:spPr>
        </p:pic>
        <p:pic>
          <p:nvPicPr>
            <p:cNvPr id="38"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17">
              <a:extLst>
                <a:ext uri="{96DAC541-7B7A-43D3-8B79-37D633B846F1}">
                  <asvg:svgBlip xmlns:asvg="http://schemas.microsoft.com/office/drawing/2016/SVG/main" xmlns="" r:embed="rId19"/>
                </a:ext>
              </a:extLst>
            </a:blip>
            <a:stretch>
              <a:fillRect/>
            </a:stretch>
          </p:blipFill>
          <p:spPr>
            <a:xfrm>
              <a:off x="10954192" y="3185659"/>
              <a:ext cx="1112822" cy="1125405"/>
            </a:xfrm>
            <a:prstGeom prst="rect">
              <a:avLst/>
            </a:prstGeom>
          </p:spPr>
        </p:pic>
        <p:sp>
          <p:nvSpPr>
            <p:cNvPr id="39" name="Rechteck 38"/>
            <p:cNvSpPr/>
            <p:nvPr/>
          </p:nvSpPr>
          <p:spPr>
            <a:xfrm>
              <a:off x="2009659" y="6084156"/>
              <a:ext cx="1440000" cy="1440000"/>
            </a:xfrm>
            <a:prstGeom prst="rect">
              <a:avLst/>
            </a:prstGeom>
            <a:solidFill>
              <a:srgbClr val="19486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echteck 39"/>
            <p:cNvSpPr/>
            <p:nvPr/>
          </p:nvSpPr>
          <p:spPr>
            <a:xfrm>
              <a:off x="3757126" y="6084156"/>
              <a:ext cx="1440000" cy="1440000"/>
            </a:xfrm>
            <a:prstGeom prst="rect">
              <a:avLst/>
            </a:prstGeom>
            <a:solidFill>
              <a:srgbClr val="A2194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hteck 40"/>
            <p:cNvSpPr/>
            <p:nvPr/>
          </p:nvSpPr>
          <p:spPr>
            <a:xfrm>
              <a:off x="5504593" y="6084156"/>
              <a:ext cx="1440000" cy="1440000"/>
            </a:xfrm>
            <a:prstGeom prst="rect">
              <a:avLst/>
            </a:prstGeom>
            <a:solidFill>
              <a:srgbClr val="0A97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hteck 41"/>
            <p:cNvSpPr/>
            <p:nvPr/>
          </p:nvSpPr>
          <p:spPr>
            <a:xfrm>
              <a:off x="7252060" y="6084156"/>
              <a:ext cx="1440000" cy="1440000"/>
            </a:xfrm>
            <a:prstGeom prst="rect">
              <a:avLst/>
            </a:prstGeom>
            <a:solidFill>
              <a:srgbClr val="7CB4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3" name="Graphic 6" descr="Cheers with solid fill">
              <a:hlinkClick r:id="" action="ppaction://noaction"/>
              <a:extLst>
                <a:ext uri="{FF2B5EF4-FFF2-40B4-BE49-F238E27FC236}">
                  <a16:creationId xmlns:a16="http://schemas.microsoft.com/office/drawing/2014/main" id="{DD34F785-0CA3-4480-838A-693206CCC427}"/>
                </a:ext>
              </a:extLst>
            </p:cNvPr>
            <p:cNvPicPr>
              <a:picLocks noChangeAspect="1"/>
            </p:cNvPicPr>
            <p:nvPr/>
          </p:nvPicPr>
          <p:blipFill>
            <a:blip r:embed="rId20">
              <a:extLst>
                <a:ext uri="{96DAC541-7B7A-43D3-8B79-37D633B846F1}">
                  <asvg:svgBlip xmlns:asvg="http://schemas.microsoft.com/office/drawing/2016/SVG/main" xmlns="" r:embed="rId22"/>
                </a:ext>
              </a:extLst>
            </a:blip>
            <a:stretch>
              <a:fillRect/>
            </a:stretch>
          </p:blipFill>
          <p:spPr>
            <a:xfrm>
              <a:off x="2207693" y="6321391"/>
              <a:ext cx="1051103" cy="1062988"/>
            </a:xfrm>
            <a:prstGeom prst="rect">
              <a:avLst/>
            </a:prstGeom>
          </p:spPr>
        </p:pic>
        <p:pic>
          <p:nvPicPr>
            <p:cNvPr id="44" name="Graphic 14" descr="Piggy Bank with solid fill">
              <a:hlinkClick r:id="" action="ppaction://noaction"/>
              <a:extLst>
                <a:ext uri="{FF2B5EF4-FFF2-40B4-BE49-F238E27FC236}">
                  <a16:creationId xmlns:a16="http://schemas.microsoft.com/office/drawing/2014/main" id="{95610F8D-D9AD-4D27-A174-C77101707DFF}"/>
                </a:ext>
              </a:extLst>
            </p:cNvPr>
            <p:cNvPicPr>
              <a:picLocks noChangeAspect="1"/>
            </p:cNvPicPr>
            <p:nvPr/>
          </p:nvPicPr>
          <p:blipFill>
            <a:blip r:embed="rId23">
              <a:extLst>
                <a:ext uri="{96DAC541-7B7A-43D3-8B79-37D633B846F1}">
                  <asvg:svgBlip xmlns:asvg="http://schemas.microsoft.com/office/drawing/2016/SVG/main" xmlns="" r:embed="rId25"/>
                </a:ext>
              </a:extLst>
            </a:blip>
            <a:stretch>
              <a:fillRect/>
            </a:stretch>
          </p:blipFill>
          <p:spPr>
            <a:xfrm>
              <a:off x="3940669" y="6219356"/>
              <a:ext cx="1178004" cy="1160506"/>
            </a:xfrm>
            <a:prstGeom prst="rect">
              <a:avLst/>
            </a:prstGeom>
          </p:spPr>
        </p:pic>
        <p:pic>
          <p:nvPicPr>
            <p:cNvPr id="45" name="Graphic 5" descr="Compass with solid fill">
              <a:hlinkClick r:id="" action="ppaction://noaction"/>
              <a:extLst>
                <a:ext uri="{FF2B5EF4-FFF2-40B4-BE49-F238E27FC236}">
                  <a16:creationId xmlns:a16="http://schemas.microsoft.com/office/drawing/2014/main" id="{6CA7D9BB-D8C3-45C2-9465-FA74D5077BC1}"/>
                </a:ext>
              </a:extLst>
            </p:cNvPr>
            <p:cNvPicPr>
              <a:picLocks noChangeAspect="1"/>
            </p:cNvPicPr>
            <p:nvPr/>
          </p:nvPicPr>
          <p:blipFill>
            <a:blip r:embed="rId26">
              <a:extLst>
                <a:ext uri="{96DAC541-7B7A-43D3-8B79-37D633B846F1}">
                  <asvg:svgBlip xmlns:asvg="http://schemas.microsoft.com/office/drawing/2016/SVG/main" xmlns="" r:embed="rId28"/>
                </a:ext>
              </a:extLst>
            </a:blip>
            <a:stretch>
              <a:fillRect/>
            </a:stretch>
          </p:blipFill>
          <p:spPr>
            <a:xfrm>
              <a:off x="5673636" y="6296408"/>
              <a:ext cx="1121637" cy="1109097"/>
            </a:xfrm>
            <a:prstGeom prst="rect">
              <a:avLst/>
            </a:prstGeom>
          </p:spPr>
        </p:pic>
        <p:pic>
          <p:nvPicPr>
            <p:cNvPr id="46" name="Graphic 4" descr="Megaphone with solid fill">
              <a:hlinkClick r:id="" action="ppaction://noaction"/>
              <a:extLst>
                <a:ext uri="{FF2B5EF4-FFF2-40B4-BE49-F238E27FC236}">
                  <a16:creationId xmlns:a16="http://schemas.microsoft.com/office/drawing/2014/main" id="{B7401549-C730-4F88-B97D-81CB398C9FAE}"/>
                </a:ext>
              </a:extLst>
            </p:cNvPr>
            <p:cNvPicPr>
              <a:picLocks noChangeAspect="1"/>
            </p:cNvPicPr>
            <p:nvPr/>
          </p:nvPicPr>
          <p:blipFill>
            <a:blip r:embed="rId29">
              <a:extLst>
                <a:ext uri="{96DAC541-7B7A-43D3-8B79-37D633B846F1}">
                  <asvg:svgBlip xmlns:asvg="http://schemas.microsoft.com/office/drawing/2016/SVG/main" xmlns="" r:embed="rId31"/>
                </a:ext>
              </a:extLst>
            </a:blip>
            <a:stretch>
              <a:fillRect/>
            </a:stretch>
          </p:blipFill>
          <p:spPr>
            <a:xfrm>
              <a:off x="7383154" y="6196360"/>
              <a:ext cx="1196884" cy="1183502"/>
            </a:xfrm>
            <a:prstGeom prst="rect">
              <a:avLst/>
            </a:prstGeom>
          </p:spPr>
        </p:pic>
        <p:sp>
          <p:nvSpPr>
            <p:cNvPr id="47" name="Titel 1"/>
            <p:cNvSpPr txBox="1">
              <a:spLocks/>
            </p:cNvSpPr>
            <p:nvPr/>
          </p:nvSpPr>
          <p:spPr>
            <a:xfrm>
              <a:off x="-448244" y="6539305"/>
              <a:ext cx="2556826" cy="578958"/>
            </a:xfrm>
            <a:prstGeom prst="rect">
              <a:avLst/>
            </a:prstGeom>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50" b="1" dirty="0">
                  <a:solidFill>
                    <a:schemeClr val="bg1"/>
                  </a:solidFill>
                </a:rPr>
                <a:t>SMEs</a:t>
              </a:r>
              <a:endParaRPr lang="en-US" sz="1050" b="1" dirty="0">
                <a:solidFill>
                  <a:schemeClr val="bg1"/>
                </a:solidFill>
              </a:endParaRPr>
            </a:p>
          </p:txBody>
        </p:sp>
        <p:sp>
          <p:nvSpPr>
            <p:cNvPr id="48" name="Titel 1"/>
            <p:cNvSpPr txBox="1">
              <a:spLocks/>
            </p:cNvSpPr>
            <p:nvPr/>
          </p:nvSpPr>
          <p:spPr>
            <a:xfrm>
              <a:off x="7986581" y="5559763"/>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7CB449"/>
                  </a:solidFill>
                </a:rPr>
                <a:t>10</a:t>
              </a:r>
              <a:endParaRPr lang="en-US" sz="2000" b="1" dirty="0">
                <a:solidFill>
                  <a:srgbClr val="7CB449"/>
                </a:solidFill>
              </a:endParaRPr>
            </a:p>
          </p:txBody>
        </p:sp>
        <p:sp>
          <p:nvSpPr>
            <p:cNvPr id="49" name="Titel 1"/>
            <p:cNvSpPr txBox="1">
              <a:spLocks/>
            </p:cNvSpPr>
            <p:nvPr/>
          </p:nvSpPr>
          <p:spPr>
            <a:xfrm>
              <a:off x="6332650" y="55597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A97D9"/>
                  </a:solidFill>
                </a:rPr>
                <a:t>9</a:t>
              </a:r>
              <a:endParaRPr lang="en-US" sz="2000" b="1" dirty="0">
                <a:solidFill>
                  <a:srgbClr val="0A97D9"/>
                </a:solidFill>
              </a:endParaRPr>
            </a:p>
          </p:txBody>
        </p:sp>
        <p:sp>
          <p:nvSpPr>
            <p:cNvPr id="50" name="Titel 1"/>
            <p:cNvSpPr txBox="1">
              <a:spLocks/>
            </p:cNvSpPr>
            <p:nvPr/>
          </p:nvSpPr>
          <p:spPr>
            <a:xfrm>
              <a:off x="4614732" y="5559761"/>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A21942"/>
                  </a:solidFill>
                </a:rPr>
                <a:t>8</a:t>
              </a:r>
              <a:endParaRPr lang="en-US" sz="2000" b="1" dirty="0">
                <a:solidFill>
                  <a:srgbClr val="A21942"/>
                </a:solidFill>
              </a:endParaRPr>
            </a:p>
          </p:txBody>
        </p:sp>
        <p:sp>
          <p:nvSpPr>
            <p:cNvPr id="51" name="Titel 1"/>
            <p:cNvSpPr txBox="1">
              <a:spLocks/>
            </p:cNvSpPr>
            <p:nvPr/>
          </p:nvSpPr>
          <p:spPr>
            <a:xfrm>
              <a:off x="2866136" y="5557539"/>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19486A"/>
                  </a:solidFill>
                </a:rPr>
                <a:t>7</a:t>
              </a:r>
              <a:endParaRPr lang="en-US" sz="2000" b="1" dirty="0">
                <a:solidFill>
                  <a:srgbClr val="19486A"/>
                </a:solidFill>
              </a:endParaRPr>
            </a:p>
          </p:txBody>
        </p:sp>
        <p:sp>
          <p:nvSpPr>
            <p:cNvPr id="52" name="Titel 1"/>
            <p:cNvSpPr txBox="1">
              <a:spLocks/>
            </p:cNvSpPr>
            <p:nvPr/>
          </p:nvSpPr>
          <p:spPr>
            <a:xfrm>
              <a:off x="2856731" y="2537471"/>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44802"/>
                  </a:solidFill>
                </a:rPr>
                <a:t>1</a:t>
              </a:r>
              <a:endParaRPr lang="en-US" sz="2000" b="1" dirty="0">
                <a:solidFill>
                  <a:srgbClr val="E44802"/>
                </a:solidFill>
              </a:endParaRPr>
            </a:p>
          </p:txBody>
        </p:sp>
        <p:sp>
          <p:nvSpPr>
            <p:cNvPr id="53" name="Titel 1"/>
            <p:cNvSpPr txBox="1">
              <a:spLocks/>
            </p:cNvSpPr>
            <p:nvPr/>
          </p:nvSpPr>
          <p:spPr>
            <a:xfrm>
              <a:off x="4567142" y="25363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F1B803"/>
                  </a:solidFill>
                </a:rPr>
                <a:t>2</a:t>
              </a:r>
              <a:endParaRPr lang="en-US" sz="2000" b="1" dirty="0">
                <a:solidFill>
                  <a:srgbClr val="F1B803"/>
                </a:solidFill>
              </a:endParaRPr>
            </a:p>
          </p:txBody>
        </p:sp>
        <p:sp>
          <p:nvSpPr>
            <p:cNvPr id="54" name="Titel 1"/>
            <p:cNvSpPr txBox="1">
              <a:spLocks/>
            </p:cNvSpPr>
            <p:nvPr/>
          </p:nvSpPr>
          <p:spPr>
            <a:xfrm>
              <a:off x="6349566" y="25363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E5243B"/>
                  </a:solidFill>
                </a:rPr>
                <a:t>3</a:t>
              </a:r>
              <a:endParaRPr lang="en-US" sz="2000" b="1" dirty="0">
                <a:solidFill>
                  <a:srgbClr val="E5243B"/>
                </a:solidFill>
              </a:endParaRPr>
            </a:p>
          </p:txBody>
        </p:sp>
        <p:sp>
          <p:nvSpPr>
            <p:cNvPr id="55" name="Titel 1"/>
            <p:cNvSpPr txBox="1">
              <a:spLocks/>
            </p:cNvSpPr>
            <p:nvPr/>
          </p:nvSpPr>
          <p:spPr>
            <a:xfrm>
              <a:off x="8103445" y="2536362"/>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689D"/>
                  </a:solidFill>
                </a:rPr>
                <a:t>4</a:t>
              </a:r>
              <a:endParaRPr lang="en-US" sz="2000" b="1" dirty="0">
                <a:solidFill>
                  <a:srgbClr val="00689D"/>
                </a:solidFill>
              </a:endParaRPr>
            </a:p>
          </p:txBody>
        </p:sp>
        <p:sp>
          <p:nvSpPr>
            <p:cNvPr id="56" name="Titel 1"/>
            <p:cNvSpPr txBox="1">
              <a:spLocks/>
            </p:cNvSpPr>
            <p:nvPr/>
          </p:nvSpPr>
          <p:spPr>
            <a:xfrm>
              <a:off x="9817394" y="2547220"/>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BF8B2E"/>
                  </a:solidFill>
                </a:rPr>
                <a:t>5</a:t>
              </a:r>
              <a:endParaRPr lang="en-US" sz="2000" b="1" dirty="0">
                <a:solidFill>
                  <a:srgbClr val="BF8B2E"/>
                </a:solidFill>
              </a:endParaRPr>
            </a:p>
          </p:txBody>
        </p:sp>
        <p:sp>
          <p:nvSpPr>
            <p:cNvPr id="57" name="Titel 1"/>
            <p:cNvSpPr txBox="1">
              <a:spLocks/>
            </p:cNvSpPr>
            <p:nvPr/>
          </p:nvSpPr>
          <p:spPr>
            <a:xfrm>
              <a:off x="11573452" y="2549756"/>
              <a:ext cx="860312"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2000" b="1" dirty="0">
                  <a:solidFill>
                    <a:srgbClr val="008037"/>
                  </a:solidFill>
                </a:rPr>
                <a:t>6</a:t>
              </a:r>
              <a:endParaRPr lang="en-US" sz="2000" b="1" dirty="0">
                <a:solidFill>
                  <a:srgbClr val="008037"/>
                </a:solidFill>
              </a:endParaRPr>
            </a:p>
          </p:txBody>
        </p:sp>
        <p:sp>
          <p:nvSpPr>
            <p:cNvPr id="58" name="Rechteck 57"/>
            <p:cNvSpPr/>
            <p:nvPr/>
          </p:nvSpPr>
          <p:spPr>
            <a:xfrm>
              <a:off x="10743940" y="6065647"/>
              <a:ext cx="1440000" cy="1440000"/>
            </a:xfrm>
            <a:prstGeom prst="rect">
              <a:avLst/>
            </a:prstGeom>
            <a:solidFill>
              <a:srgbClr val="53535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9" name="Graphic 4" descr="Stars with solid fill">
              <a:hlinkClick r:id="" action="ppaction://noaction"/>
              <a:extLst>
                <a:ext uri="{FF2B5EF4-FFF2-40B4-BE49-F238E27FC236}">
                  <a16:creationId xmlns:a16="http://schemas.microsoft.com/office/drawing/2014/main" id="{F9F53C11-99A4-4951-9505-0C14EFF467CC}"/>
                </a:ext>
              </a:extLst>
            </p:cNvPr>
            <p:cNvPicPr>
              <a:picLocks noChangeAspect="1"/>
            </p:cNvPicPr>
            <p:nvPr/>
          </p:nvPicPr>
          <p:blipFill>
            <a:blip r:embed="rId32">
              <a:extLst>
                <a:ext uri="{96DAC541-7B7A-43D3-8B79-37D633B846F1}">
                  <asvg:svgBlip xmlns:asvg="http://schemas.microsoft.com/office/drawing/2016/SVG/main" xmlns="" r:embed="rId34"/>
                </a:ext>
              </a:extLst>
            </a:blip>
            <a:stretch>
              <a:fillRect/>
            </a:stretch>
          </p:blipFill>
          <p:spPr>
            <a:xfrm>
              <a:off x="10867108" y="6171405"/>
              <a:ext cx="1208651" cy="1208651"/>
            </a:xfrm>
            <a:prstGeom prst="rect">
              <a:avLst/>
            </a:prstGeom>
          </p:spPr>
        </p:pic>
        <p:sp>
          <p:nvSpPr>
            <p:cNvPr id="60" name="Rechteck 59"/>
            <p:cNvSpPr/>
            <p:nvPr/>
          </p:nvSpPr>
          <p:spPr>
            <a:xfrm>
              <a:off x="10609960" y="7480614"/>
              <a:ext cx="1641092" cy="587771"/>
            </a:xfrm>
            <a:prstGeom prst="rect">
              <a:avLst/>
            </a:prstGeom>
          </p:spPr>
          <p:txBody>
            <a:bodyPr wrap="square">
              <a:spAutoFit/>
            </a:bodyPr>
            <a:lstStyle/>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Non-energy</a:t>
              </a:r>
            </a:p>
            <a:p>
              <a:pPr algn="r"/>
              <a:r>
                <a:rPr lang="en-GB" sz="7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benefits</a:t>
              </a:r>
              <a:endParaRPr lang="en-US" sz="700" b="1" dirty="0">
                <a:solidFill>
                  <a:srgbClr val="535353"/>
                </a:solidFill>
              </a:endParaRPr>
            </a:p>
          </p:txBody>
        </p:sp>
        <p:sp>
          <p:nvSpPr>
            <p:cNvPr id="61" name="Titel 1"/>
            <p:cNvSpPr txBox="1">
              <a:spLocks/>
            </p:cNvSpPr>
            <p:nvPr/>
          </p:nvSpPr>
          <p:spPr>
            <a:xfrm>
              <a:off x="10734856" y="5552733"/>
              <a:ext cx="1512830" cy="573533"/>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r>
                <a:rPr lang="de-DE" sz="1600" b="1" dirty="0">
                  <a:solidFill>
                    <a:srgbClr val="535353"/>
                  </a:solidFill>
                </a:rPr>
                <a:t>11</a:t>
              </a:r>
              <a:endParaRPr lang="en-US" sz="1600" b="1" dirty="0">
                <a:solidFill>
                  <a:srgbClr val="535353"/>
                </a:solidFill>
              </a:endParaRPr>
            </a:p>
          </p:txBody>
        </p:sp>
      </p:grpSp>
      <p:sp>
        <p:nvSpPr>
          <p:cNvPr id="5" name="Rechteck 4"/>
          <p:cNvSpPr/>
          <p:nvPr/>
        </p:nvSpPr>
        <p:spPr>
          <a:xfrm>
            <a:off x="-183717" y="997379"/>
            <a:ext cx="7616896" cy="140533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Rechteck 62"/>
          <p:cNvSpPr/>
          <p:nvPr/>
        </p:nvSpPr>
        <p:spPr>
          <a:xfrm>
            <a:off x="-159998" y="2586790"/>
            <a:ext cx="9583398" cy="140533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hteck 63"/>
          <p:cNvSpPr/>
          <p:nvPr/>
        </p:nvSpPr>
        <p:spPr>
          <a:xfrm>
            <a:off x="8211739" y="916971"/>
            <a:ext cx="1135300" cy="1405335"/>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Title 1">
            <a:extLst>
              <a:ext uri="{FF2B5EF4-FFF2-40B4-BE49-F238E27FC236}">
                <a16:creationId xmlns:a16="http://schemas.microsoft.com/office/drawing/2014/main" id="{122C4AE7-5A79-416C-841D-99CE13E9E5C7}"/>
              </a:ext>
            </a:extLst>
          </p:cNvPr>
          <p:cNvSpPr>
            <a:spLocks noGrp="1"/>
          </p:cNvSpPr>
          <p:nvPr>
            <p:ph type="title"/>
          </p:nvPr>
        </p:nvSpPr>
        <p:spPr>
          <a:xfrm>
            <a:off x="645160" y="-4887"/>
            <a:ext cx="8335708" cy="1365103"/>
          </a:xfrm>
        </p:spPr>
        <p:txBody>
          <a:bodyPr>
            <a:normAutofit/>
          </a:bodyPr>
          <a:lstStyle/>
          <a:p>
            <a:r>
              <a:rPr lang="de-DE" sz="2600" b="0" dirty="0" err="1" smtClean="0">
                <a:cs typeface="Arial"/>
              </a:rPr>
              <a:t>Challenges</a:t>
            </a:r>
            <a:r>
              <a:rPr lang="de-DE" sz="2600" b="0" dirty="0" smtClean="0">
                <a:cs typeface="Arial"/>
              </a:rPr>
              <a:t> in </a:t>
            </a:r>
            <a:r>
              <a:rPr lang="de-DE" sz="2600" b="0" dirty="0" err="1" smtClean="0">
                <a:cs typeface="Arial"/>
              </a:rPr>
              <a:t>transposition</a:t>
            </a:r>
            <a:r>
              <a:rPr lang="de-DE" sz="2600" b="0" dirty="0" smtClean="0">
                <a:cs typeface="Arial"/>
              </a:rPr>
              <a:t> </a:t>
            </a:r>
            <a:r>
              <a:rPr lang="de-DE" sz="2600" b="0" dirty="0" err="1" smtClean="0">
                <a:cs typeface="Arial"/>
              </a:rPr>
              <a:t>of</a:t>
            </a:r>
            <a:r>
              <a:rPr lang="de-DE" sz="2600" b="0" dirty="0" smtClean="0">
                <a:cs typeface="Arial"/>
              </a:rPr>
              <a:t> Art. 8 EED</a:t>
            </a:r>
            <a:endParaRPr lang="fr-FR" sz="2600" b="0" dirty="0">
              <a:cs typeface="Arial"/>
            </a:endParaRPr>
          </a:p>
        </p:txBody>
      </p:sp>
      <p:sp>
        <p:nvSpPr>
          <p:cNvPr id="65" name="Rechteck 64"/>
          <p:cNvSpPr/>
          <p:nvPr/>
        </p:nvSpPr>
        <p:spPr>
          <a:xfrm>
            <a:off x="0" y="289187"/>
            <a:ext cx="645160" cy="7524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Rechteck 65"/>
          <p:cNvSpPr/>
          <p:nvPr/>
        </p:nvSpPr>
        <p:spPr>
          <a:xfrm>
            <a:off x="-102930" y="664761"/>
            <a:ext cx="825867" cy="415498"/>
          </a:xfrm>
          <a:prstGeom prst="rect">
            <a:avLst/>
          </a:prstGeom>
        </p:spPr>
        <p:txBody>
          <a:bodyPr wrap="none">
            <a:spAutoFit/>
          </a:bodyPr>
          <a:lstStyle/>
          <a:p>
            <a:pPr algn="ctr"/>
            <a:r>
              <a:rPr lang="en-GB" sz="1050" b="1" dirty="0" smtClean="0">
                <a:solidFill>
                  <a:schemeClr val="bg1"/>
                </a:solidFill>
              </a:rPr>
              <a:t>national</a:t>
            </a:r>
            <a:br>
              <a:rPr lang="en-GB" sz="1050" b="1" dirty="0" smtClean="0">
                <a:solidFill>
                  <a:schemeClr val="bg1"/>
                </a:solidFill>
              </a:rPr>
            </a:br>
            <a:r>
              <a:rPr lang="en-GB" sz="1050" b="1" dirty="0" smtClean="0">
                <a:solidFill>
                  <a:schemeClr val="bg1"/>
                </a:solidFill>
              </a:rPr>
              <a:t> authorities</a:t>
            </a:r>
            <a:endParaRPr lang="en-GB" sz="1050" b="1" dirty="0">
              <a:solidFill>
                <a:schemeClr val="bg1"/>
              </a:solidFill>
            </a:endParaRPr>
          </a:p>
        </p:txBody>
      </p:sp>
      <p:sp>
        <p:nvSpPr>
          <p:cNvPr id="67" name="Freeform 64"/>
          <p:cNvSpPr>
            <a:spLocks noChangeAspect="1" noEditPoints="1"/>
          </p:cNvSpPr>
          <p:nvPr/>
        </p:nvSpPr>
        <p:spPr bwMode="gray">
          <a:xfrm>
            <a:off x="94084" y="321186"/>
            <a:ext cx="429819" cy="369694"/>
          </a:xfrm>
          <a:custGeom>
            <a:avLst/>
            <a:gdLst/>
            <a:ahLst/>
            <a:cxnLst>
              <a:cxn ang="0">
                <a:pos x="118" y="92"/>
              </a:cxn>
              <a:cxn ang="0">
                <a:pos x="114" y="67"/>
              </a:cxn>
              <a:cxn ang="0">
                <a:pos x="116" y="62"/>
              </a:cxn>
              <a:cxn ang="0">
                <a:pos x="114" y="62"/>
              </a:cxn>
              <a:cxn ang="0">
                <a:pos x="84" y="45"/>
              </a:cxn>
              <a:cxn ang="0">
                <a:pos x="85" y="41"/>
              </a:cxn>
              <a:cxn ang="0">
                <a:pos x="64" y="21"/>
              </a:cxn>
              <a:cxn ang="0">
                <a:pos x="62" y="17"/>
              </a:cxn>
              <a:cxn ang="0">
                <a:pos x="59" y="17"/>
              </a:cxn>
              <a:cxn ang="0">
                <a:pos x="57" y="21"/>
              </a:cxn>
              <a:cxn ang="0">
                <a:pos x="54" y="38"/>
              </a:cxn>
              <a:cxn ang="0">
                <a:pos x="54" y="41"/>
              </a:cxn>
              <a:cxn ang="0">
                <a:pos x="36" y="45"/>
              </a:cxn>
              <a:cxn ang="0">
                <a:pos x="38" y="56"/>
              </a:cxn>
              <a:cxn ang="0">
                <a:pos x="6" y="62"/>
              </a:cxn>
              <a:cxn ang="0">
                <a:pos x="7" y="67"/>
              </a:cxn>
              <a:cxn ang="0">
                <a:pos x="4" y="92"/>
              </a:cxn>
              <a:cxn ang="0">
                <a:pos x="0" y="98"/>
              </a:cxn>
              <a:cxn ang="0">
                <a:pos x="121" y="104"/>
              </a:cxn>
              <a:cxn ang="0">
                <a:pos x="118" y="98"/>
              </a:cxn>
              <a:cxn ang="0">
                <a:pos x="75" y="47"/>
              </a:cxn>
              <a:cxn ang="0">
                <a:pos x="69" y="55"/>
              </a:cxn>
              <a:cxn ang="0">
                <a:pos x="58" y="47"/>
              </a:cxn>
              <a:cxn ang="0">
                <a:pos x="64" y="55"/>
              </a:cxn>
              <a:cxn ang="0">
                <a:pos x="58" y="47"/>
              </a:cxn>
              <a:cxn ang="0">
                <a:pos x="52" y="47"/>
              </a:cxn>
              <a:cxn ang="0">
                <a:pos x="47" y="55"/>
              </a:cxn>
              <a:cxn ang="0">
                <a:pos x="21" y="94"/>
              </a:cxn>
              <a:cxn ang="0">
                <a:pos x="15" y="86"/>
              </a:cxn>
              <a:cxn ang="0">
                <a:pos x="21" y="94"/>
              </a:cxn>
              <a:cxn ang="0">
                <a:pos x="15" y="78"/>
              </a:cxn>
              <a:cxn ang="0">
                <a:pos x="21" y="70"/>
              </a:cxn>
              <a:cxn ang="0">
                <a:pos x="32" y="94"/>
              </a:cxn>
              <a:cxn ang="0">
                <a:pos x="27" y="86"/>
              </a:cxn>
              <a:cxn ang="0">
                <a:pos x="32" y="94"/>
              </a:cxn>
              <a:cxn ang="0">
                <a:pos x="27" y="78"/>
              </a:cxn>
              <a:cxn ang="0">
                <a:pos x="32" y="70"/>
              </a:cxn>
              <a:cxn ang="0">
                <a:pos x="84" y="74"/>
              </a:cxn>
              <a:cxn ang="0">
                <a:pos x="80" y="98"/>
              </a:cxn>
              <a:cxn ang="0">
                <a:pos x="74" y="74"/>
              </a:cxn>
              <a:cxn ang="0">
                <a:pos x="69" y="98"/>
              </a:cxn>
              <a:cxn ang="0">
                <a:pos x="64" y="74"/>
              </a:cxn>
              <a:cxn ang="0">
                <a:pos x="58" y="98"/>
              </a:cxn>
              <a:cxn ang="0">
                <a:pos x="53" y="74"/>
              </a:cxn>
              <a:cxn ang="0">
                <a:pos x="47" y="98"/>
              </a:cxn>
              <a:cxn ang="0">
                <a:pos x="42" y="74"/>
              </a:cxn>
              <a:cxn ang="0">
                <a:pos x="38" y="69"/>
              </a:cxn>
              <a:cxn ang="0">
                <a:pos x="84" y="69"/>
              </a:cxn>
              <a:cxn ang="0">
                <a:pos x="95" y="94"/>
              </a:cxn>
              <a:cxn ang="0">
                <a:pos x="89" y="86"/>
              </a:cxn>
              <a:cxn ang="0">
                <a:pos x="95" y="94"/>
              </a:cxn>
              <a:cxn ang="0">
                <a:pos x="89" y="78"/>
              </a:cxn>
              <a:cxn ang="0">
                <a:pos x="95" y="70"/>
              </a:cxn>
              <a:cxn ang="0">
                <a:pos x="106" y="94"/>
              </a:cxn>
              <a:cxn ang="0">
                <a:pos x="101" y="86"/>
              </a:cxn>
              <a:cxn ang="0">
                <a:pos x="106" y="94"/>
              </a:cxn>
              <a:cxn ang="0">
                <a:pos x="101" y="78"/>
              </a:cxn>
              <a:cxn ang="0">
                <a:pos x="106" y="70"/>
              </a:cxn>
            </a:cxnLst>
            <a:rect l="0" t="0" r="r" b="b"/>
            <a:pathLst>
              <a:path w="121" h="104">
                <a:moveTo>
                  <a:pt x="118" y="98"/>
                </a:moveTo>
                <a:cubicBezTo>
                  <a:pt x="118" y="92"/>
                  <a:pt x="118" y="92"/>
                  <a:pt x="118" y="92"/>
                </a:cubicBezTo>
                <a:cubicBezTo>
                  <a:pt x="114" y="92"/>
                  <a:pt x="114" y="92"/>
                  <a:pt x="114" y="92"/>
                </a:cubicBezTo>
                <a:cubicBezTo>
                  <a:pt x="114" y="67"/>
                  <a:pt x="114" y="67"/>
                  <a:pt x="114" y="67"/>
                </a:cubicBezTo>
                <a:cubicBezTo>
                  <a:pt x="116" y="67"/>
                  <a:pt x="116" y="67"/>
                  <a:pt x="116" y="67"/>
                </a:cubicBezTo>
                <a:cubicBezTo>
                  <a:pt x="116" y="62"/>
                  <a:pt x="116" y="62"/>
                  <a:pt x="116" y="62"/>
                </a:cubicBezTo>
                <a:cubicBezTo>
                  <a:pt x="114" y="62"/>
                  <a:pt x="114" y="62"/>
                  <a:pt x="114" y="62"/>
                </a:cubicBezTo>
                <a:cubicBezTo>
                  <a:pt x="114" y="62"/>
                  <a:pt x="114" y="62"/>
                  <a:pt x="114" y="62"/>
                </a:cubicBezTo>
                <a:cubicBezTo>
                  <a:pt x="84" y="56"/>
                  <a:pt x="84" y="56"/>
                  <a:pt x="84" y="56"/>
                </a:cubicBezTo>
                <a:cubicBezTo>
                  <a:pt x="84" y="45"/>
                  <a:pt x="84" y="45"/>
                  <a:pt x="84" y="45"/>
                </a:cubicBezTo>
                <a:cubicBezTo>
                  <a:pt x="85" y="45"/>
                  <a:pt x="85" y="45"/>
                  <a:pt x="85" y="45"/>
                </a:cubicBezTo>
                <a:cubicBezTo>
                  <a:pt x="85" y="41"/>
                  <a:pt x="85" y="41"/>
                  <a:pt x="85" y="41"/>
                </a:cubicBezTo>
                <a:cubicBezTo>
                  <a:pt x="83" y="41"/>
                  <a:pt x="83" y="41"/>
                  <a:pt x="83" y="41"/>
                </a:cubicBezTo>
                <a:cubicBezTo>
                  <a:pt x="82" y="30"/>
                  <a:pt x="74" y="22"/>
                  <a:pt x="64" y="21"/>
                </a:cubicBezTo>
                <a:cubicBezTo>
                  <a:pt x="64" y="20"/>
                  <a:pt x="64" y="20"/>
                  <a:pt x="64" y="20"/>
                </a:cubicBezTo>
                <a:cubicBezTo>
                  <a:pt x="64" y="19"/>
                  <a:pt x="64" y="18"/>
                  <a:pt x="62" y="17"/>
                </a:cubicBezTo>
                <a:cubicBezTo>
                  <a:pt x="62" y="13"/>
                  <a:pt x="61" y="0"/>
                  <a:pt x="61" y="0"/>
                </a:cubicBezTo>
                <a:cubicBezTo>
                  <a:pt x="61" y="0"/>
                  <a:pt x="60" y="13"/>
                  <a:pt x="59" y="17"/>
                </a:cubicBezTo>
                <a:cubicBezTo>
                  <a:pt x="58" y="18"/>
                  <a:pt x="57" y="19"/>
                  <a:pt x="57" y="20"/>
                </a:cubicBezTo>
                <a:cubicBezTo>
                  <a:pt x="57" y="20"/>
                  <a:pt x="57" y="20"/>
                  <a:pt x="57" y="21"/>
                </a:cubicBezTo>
                <a:cubicBezTo>
                  <a:pt x="48" y="22"/>
                  <a:pt x="41" y="29"/>
                  <a:pt x="39" y="38"/>
                </a:cubicBezTo>
                <a:cubicBezTo>
                  <a:pt x="54" y="38"/>
                  <a:pt x="54" y="38"/>
                  <a:pt x="54" y="38"/>
                </a:cubicBezTo>
                <a:cubicBezTo>
                  <a:pt x="55" y="38"/>
                  <a:pt x="55" y="39"/>
                  <a:pt x="55" y="39"/>
                </a:cubicBezTo>
                <a:cubicBezTo>
                  <a:pt x="55" y="40"/>
                  <a:pt x="55" y="41"/>
                  <a:pt x="54" y="41"/>
                </a:cubicBezTo>
                <a:cubicBezTo>
                  <a:pt x="36" y="41"/>
                  <a:pt x="36" y="41"/>
                  <a:pt x="36" y="41"/>
                </a:cubicBezTo>
                <a:cubicBezTo>
                  <a:pt x="36" y="45"/>
                  <a:pt x="36" y="45"/>
                  <a:pt x="36" y="45"/>
                </a:cubicBezTo>
                <a:cubicBezTo>
                  <a:pt x="38" y="45"/>
                  <a:pt x="38" y="45"/>
                  <a:pt x="38" y="45"/>
                </a:cubicBezTo>
                <a:cubicBezTo>
                  <a:pt x="38" y="56"/>
                  <a:pt x="38" y="56"/>
                  <a:pt x="38" y="56"/>
                </a:cubicBezTo>
                <a:cubicBezTo>
                  <a:pt x="8" y="62"/>
                  <a:pt x="8" y="62"/>
                  <a:pt x="8" y="62"/>
                </a:cubicBezTo>
                <a:cubicBezTo>
                  <a:pt x="6" y="62"/>
                  <a:pt x="6" y="62"/>
                  <a:pt x="6" y="62"/>
                </a:cubicBezTo>
                <a:cubicBezTo>
                  <a:pt x="6" y="67"/>
                  <a:pt x="6" y="67"/>
                  <a:pt x="6" y="67"/>
                </a:cubicBezTo>
                <a:cubicBezTo>
                  <a:pt x="7" y="67"/>
                  <a:pt x="7" y="67"/>
                  <a:pt x="7" y="67"/>
                </a:cubicBezTo>
                <a:cubicBezTo>
                  <a:pt x="7" y="92"/>
                  <a:pt x="7" y="92"/>
                  <a:pt x="7" y="92"/>
                </a:cubicBezTo>
                <a:cubicBezTo>
                  <a:pt x="4" y="92"/>
                  <a:pt x="4" y="92"/>
                  <a:pt x="4" y="92"/>
                </a:cubicBezTo>
                <a:cubicBezTo>
                  <a:pt x="4" y="98"/>
                  <a:pt x="4" y="98"/>
                  <a:pt x="4" y="98"/>
                </a:cubicBezTo>
                <a:cubicBezTo>
                  <a:pt x="0" y="98"/>
                  <a:pt x="0" y="98"/>
                  <a:pt x="0" y="98"/>
                </a:cubicBezTo>
                <a:cubicBezTo>
                  <a:pt x="0" y="104"/>
                  <a:pt x="0" y="104"/>
                  <a:pt x="0" y="104"/>
                </a:cubicBezTo>
                <a:cubicBezTo>
                  <a:pt x="121" y="104"/>
                  <a:pt x="121" y="104"/>
                  <a:pt x="121" y="104"/>
                </a:cubicBezTo>
                <a:cubicBezTo>
                  <a:pt x="121" y="98"/>
                  <a:pt x="121" y="98"/>
                  <a:pt x="121" y="98"/>
                </a:cubicBezTo>
                <a:lnTo>
                  <a:pt x="118" y="98"/>
                </a:lnTo>
                <a:close/>
                <a:moveTo>
                  <a:pt x="69" y="47"/>
                </a:moveTo>
                <a:cubicBezTo>
                  <a:pt x="75" y="47"/>
                  <a:pt x="75" y="47"/>
                  <a:pt x="75" y="47"/>
                </a:cubicBezTo>
                <a:cubicBezTo>
                  <a:pt x="75" y="55"/>
                  <a:pt x="75" y="55"/>
                  <a:pt x="75" y="55"/>
                </a:cubicBezTo>
                <a:cubicBezTo>
                  <a:pt x="69" y="55"/>
                  <a:pt x="69" y="55"/>
                  <a:pt x="69" y="55"/>
                </a:cubicBezTo>
                <a:lnTo>
                  <a:pt x="69" y="47"/>
                </a:lnTo>
                <a:close/>
                <a:moveTo>
                  <a:pt x="58" y="47"/>
                </a:moveTo>
                <a:cubicBezTo>
                  <a:pt x="64" y="47"/>
                  <a:pt x="64" y="47"/>
                  <a:pt x="64" y="47"/>
                </a:cubicBezTo>
                <a:cubicBezTo>
                  <a:pt x="64" y="55"/>
                  <a:pt x="64" y="55"/>
                  <a:pt x="64" y="55"/>
                </a:cubicBezTo>
                <a:cubicBezTo>
                  <a:pt x="58" y="55"/>
                  <a:pt x="58" y="55"/>
                  <a:pt x="58" y="55"/>
                </a:cubicBezTo>
                <a:lnTo>
                  <a:pt x="58" y="47"/>
                </a:lnTo>
                <a:close/>
                <a:moveTo>
                  <a:pt x="47" y="47"/>
                </a:moveTo>
                <a:cubicBezTo>
                  <a:pt x="52" y="47"/>
                  <a:pt x="52" y="47"/>
                  <a:pt x="52" y="47"/>
                </a:cubicBezTo>
                <a:cubicBezTo>
                  <a:pt x="52" y="55"/>
                  <a:pt x="52" y="55"/>
                  <a:pt x="52" y="55"/>
                </a:cubicBezTo>
                <a:cubicBezTo>
                  <a:pt x="47" y="55"/>
                  <a:pt x="47" y="55"/>
                  <a:pt x="47" y="55"/>
                </a:cubicBezTo>
                <a:lnTo>
                  <a:pt x="47" y="47"/>
                </a:lnTo>
                <a:close/>
                <a:moveTo>
                  <a:pt x="21" y="94"/>
                </a:moveTo>
                <a:cubicBezTo>
                  <a:pt x="15" y="94"/>
                  <a:pt x="15" y="94"/>
                  <a:pt x="15" y="94"/>
                </a:cubicBezTo>
                <a:cubicBezTo>
                  <a:pt x="15" y="86"/>
                  <a:pt x="15" y="86"/>
                  <a:pt x="15" y="86"/>
                </a:cubicBezTo>
                <a:cubicBezTo>
                  <a:pt x="21" y="86"/>
                  <a:pt x="21" y="86"/>
                  <a:pt x="21" y="86"/>
                </a:cubicBezTo>
                <a:lnTo>
                  <a:pt x="21" y="94"/>
                </a:lnTo>
                <a:close/>
                <a:moveTo>
                  <a:pt x="21" y="78"/>
                </a:moveTo>
                <a:cubicBezTo>
                  <a:pt x="15" y="78"/>
                  <a:pt x="15" y="78"/>
                  <a:pt x="15" y="78"/>
                </a:cubicBezTo>
                <a:cubicBezTo>
                  <a:pt x="15" y="70"/>
                  <a:pt x="15" y="70"/>
                  <a:pt x="15" y="70"/>
                </a:cubicBezTo>
                <a:cubicBezTo>
                  <a:pt x="21" y="70"/>
                  <a:pt x="21" y="70"/>
                  <a:pt x="21" y="70"/>
                </a:cubicBezTo>
                <a:lnTo>
                  <a:pt x="21" y="78"/>
                </a:lnTo>
                <a:close/>
                <a:moveTo>
                  <a:pt x="32" y="94"/>
                </a:moveTo>
                <a:cubicBezTo>
                  <a:pt x="27" y="94"/>
                  <a:pt x="27" y="94"/>
                  <a:pt x="27" y="94"/>
                </a:cubicBezTo>
                <a:cubicBezTo>
                  <a:pt x="27" y="86"/>
                  <a:pt x="27" y="86"/>
                  <a:pt x="27" y="86"/>
                </a:cubicBezTo>
                <a:cubicBezTo>
                  <a:pt x="32" y="86"/>
                  <a:pt x="32" y="86"/>
                  <a:pt x="32" y="86"/>
                </a:cubicBezTo>
                <a:lnTo>
                  <a:pt x="32" y="94"/>
                </a:lnTo>
                <a:close/>
                <a:moveTo>
                  <a:pt x="32" y="78"/>
                </a:moveTo>
                <a:cubicBezTo>
                  <a:pt x="27" y="78"/>
                  <a:pt x="27" y="78"/>
                  <a:pt x="27" y="78"/>
                </a:cubicBezTo>
                <a:cubicBezTo>
                  <a:pt x="27" y="70"/>
                  <a:pt x="27" y="70"/>
                  <a:pt x="27" y="70"/>
                </a:cubicBezTo>
                <a:cubicBezTo>
                  <a:pt x="32" y="70"/>
                  <a:pt x="32" y="70"/>
                  <a:pt x="32" y="70"/>
                </a:cubicBezTo>
                <a:lnTo>
                  <a:pt x="32" y="78"/>
                </a:lnTo>
                <a:close/>
                <a:moveTo>
                  <a:pt x="84" y="74"/>
                </a:moveTo>
                <a:cubicBezTo>
                  <a:pt x="80" y="74"/>
                  <a:pt x="80" y="74"/>
                  <a:pt x="80" y="74"/>
                </a:cubicBezTo>
                <a:cubicBezTo>
                  <a:pt x="80" y="98"/>
                  <a:pt x="80" y="98"/>
                  <a:pt x="80" y="98"/>
                </a:cubicBezTo>
                <a:cubicBezTo>
                  <a:pt x="74" y="98"/>
                  <a:pt x="74" y="98"/>
                  <a:pt x="74" y="98"/>
                </a:cubicBezTo>
                <a:cubicBezTo>
                  <a:pt x="74" y="74"/>
                  <a:pt x="74" y="74"/>
                  <a:pt x="74" y="74"/>
                </a:cubicBezTo>
                <a:cubicBezTo>
                  <a:pt x="69" y="74"/>
                  <a:pt x="69" y="74"/>
                  <a:pt x="69" y="74"/>
                </a:cubicBezTo>
                <a:cubicBezTo>
                  <a:pt x="69" y="98"/>
                  <a:pt x="69" y="98"/>
                  <a:pt x="69" y="98"/>
                </a:cubicBezTo>
                <a:cubicBezTo>
                  <a:pt x="64" y="98"/>
                  <a:pt x="64" y="98"/>
                  <a:pt x="64" y="98"/>
                </a:cubicBezTo>
                <a:cubicBezTo>
                  <a:pt x="64" y="74"/>
                  <a:pt x="64" y="74"/>
                  <a:pt x="64" y="74"/>
                </a:cubicBezTo>
                <a:cubicBezTo>
                  <a:pt x="58" y="74"/>
                  <a:pt x="58" y="74"/>
                  <a:pt x="58" y="74"/>
                </a:cubicBezTo>
                <a:cubicBezTo>
                  <a:pt x="58" y="98"/>
                  <a:pt x="58" y="98"/>
                  <a:pt x="58" y="98"/>
                </a:cubicBezTo>
                <a:cubicBezTo>
                  <a:pt x="53" y="98"/>
                  <a:pt x="53" y="98"/>
                  <a:pt x="53" y="98"/>
                </a:cubicBezTo>
                <a:cubicBezTo>
                  <a:pt x="53" y="74"/>
                  <a:pt x="53" y="74"/>
                  <a:pt x="53" y="74"/>
                </a:cubicBezTo>
                <a:cubicBezTo>
                  <a:pt x="47" y="74"/>
                  <a:pt x="47" y="74"/>
                  <a:pt x="47" y="74"/>
                </a:cubicBezTo>
                <a:cubicBezTo>
                  <a:pt x="47" y="98"/>
                  <a:pt x="47" y="98"/>
                  <a:pt x="47" y="98"/>
                </a:cubicBezTo>
                <a:cubicBezTo>
                  <a:pt x="42" y="98"/>
                  <a:pt x="42" y="98"/>
                  <a:pt x="42" y="98"/>
                </a:cubicBezTo>
                <a:cubicBezTo>
                  <a:pt x="42" y="74"/>
                  <a:pt x="42" y="74"/>
                  <a:pt x="42" y="74"/>
                </a:cubicBezTo>
                <a:cubicBezTo>
                  <a:pt x="38" y="74"/>
                  <a:pt x="38" y="74"/>
                  <a:pt x="38" y="74"/>
                </a:cubicBezTo>
                <a:cubicBezTo>
                  <a:pt x="38" y="69"/>
                  <a:pt x="38" y="69"/>
                  <a:pt x="38" y="69"/>
                </a:cubicBezTo>
                <a:cubicBezTo>
                  <a:pt x="61" y="61"/>
                  <a:pt x="61" y="61"/>
                  <a:pt x="61" y="61"/>
                </a:cubicBezTo>
                <a:cubicBezTo>
                  <a:pt x="84" y="69"/>
                  <a:pt x="84" y="69"/>
                  <a:pt x="84" y="69"/>
                </a:cubicBezTo>
                <a:lnTo>
                  <a:pt x="84" y="74"/>
                </a:lnTo>
                <a:close/>
                <a:moveTo>
                  <a:pt x="95" y="94"/>
                </a:moveTo>
                <a:cubicBezTo>
                  <a:pt x="89" y="94"/>
                  <a:pt x="89" y="94"/>
                  <a:pt x="89" y="94"/>
                </a:cubicBezTo>
                <a:cubicBezTo>
                  <a:pt x="89" y="86"/>
                  <a:pt x="89" y="86"/>
                  <a:pt x="89" y="86"/>
                </a:cubicBezTo>
                <a:cubicBezTo>
                  <a:pt x="95" y="86"/>
                  <a:pt x="95" y="86"/>
                  <a:pt x="95" y="86"/>
                </a:cubicBezTo>
                <a:lnTo>
                  <a:pt x="95" y="94"/>
                </a:lnTo>
                <a:close/>
                <a:moveTo>
                  <a:pt x="95" y="78"/>
                </a:moveTo>
                <a:cubicBezTo>
                  <a:pt x="89" y="78"/>
                  <a:pt x="89" y="78"/>
                  <a:pt x="89" y="78"/>
                </a:cubicBezTo>
                <a:cubicBezTo>
                  <a:pt x="89" y="70"/>
                  <a:pt x="89" y="70"/>
                  <a:pt x="89" y="70"/>
                </a:cubicBezTo>
                <a:cubicBezTo>
                  <a:pt x="95" y="70"/>
                  <a:pt x="95" y="70"/>
                  <a:pt x="95" y="70"/>
                </a:cubicBezTo>
                <a:lnTo>
                  <a:pt x="95" y="78"/>
                </a:lnTo>
                <a:close/>
                <a:moveTo>
                  <a:pt x="106" y="94"/>
                </a:moveTo>
                <a:cubicBezTo>
                  <a:pt x="101" y="94"/>
                  <a:pt x="101" y="94"/>
                  <a:pt x="101" y="94"/>
                </a:cubicBezTo>
                <a:cubicBezTo>
                  <a:pt x="101" y="86"/>
                  <a:pt x="101" y="86"/>
                  <a:pt x="101" y="86"/>
                </a:cubicBezTo>
                <a:cubicBezTo>
                  <a:pt x="106" y="86"/>
                  <a:pt x="106" y="86"/>
                  <a:pt x="106" y="86"/>
                </a:cubicBezTo>
                <a:lnTo>
                  <a:pt x="106" y="94"/>
                </a:lnTo>
                <a:close/>
                <a:moveTo>
                  <a:pt x="106" y="78"/>
                </a:moveTo>
                <a:cubicBezTo>
                  <a:pt x="101" y="78"/>
                  <a:pt x="101" y="78"/>
                  <a:pt x="101" y="78"/>
                </a:cubicBezTo>
                <a:cubicBezTo>
                  <a:pt x="101" y="70"/>
                  <a:pt x="101" y="70"/>
                  <a:pt x="101" y="70"/>
                </a:cubicBezTo>
                <a:cubicBezTo>
                  <a:pt x="106" y="70"/>
                  <a:pt x="106" y="70"/>
                  <a:pt x="106" y="70"/>
                </a:cubicBezTo>
                <a:lnTo>
                  <a:pt x="106" y="7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3659615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l="21078" t="9315" r="25108" b="9224"/>
          <a:stretch/>
        </p:blipFill>
        <p:spPr>
          <a:xfrm>
            <a:off x="7115952" y="294440"/>
            <a:ext cx="1682608" cy="1698865"/>
          </a:xfrm>
          <a:prstGeom prst="rect">
            <a:avLst/>
          </a:prstGeom>
        </p:spPr>
      </p:pic>
      <p:pic>
        <p:nvPicPr>
          <p:cNvPr id="6" name="Bildplatzhalter 11"/>
          <p:cNvPicPr>
            <a:picLocks noChangeAspect="1"/>
          </p:cNvPicPr>
          <p:nvPr/>
        </p:nvPicPr>
        <p:blipFill rotWithShape="1">
          <a:blip r:embed="rId4" cstate="print">
            <a:extLst>
              <a:ext uri="{28A0092B-C50C-407E-A947-70E740481C1C}">
                <a14:useLocalDpi xmlns:a14="http://schemas.microsoft.com/office/drawing/2010/main" val="0"/>
              </a:ext>
            </a:extLst>
          </a:blip>
          <a:srcRect l="39" r="1"/>
          <a:stretch/>
        </p:blipFill>
        <p:spPr>
          <a:xfrm>
            <a:off x="6313312" y="3005284"/>
            <a:ext cx="2558739" cy="727161"/>
          </a:xfrm>
        </p:spPr>
      </p:pic>
      <p:pic>
        <p:nvPicPr>
          <p:cNvPr id="8" name="Bildplatzhalter 11"/>
          <p:cNvPicPr>
            <a:picLocks noChangeAspect="1"/>
          </p:cNvPicPr>
          <p:nvPr/>
        </p:nvPicPr>
        <p:blipFill rotWithShape="1">
          <a:blip r:embed="rId4" cstate="print">
            <a:extLst>
              <a:ext uri="{28A0092B-C50C-407E-A947-70E740481C1C}">
                <a14:useLocalDpi xmlns:a14="http://schemas.microsoft.com/office/drawing/2010/main" val="0"/>
              </a:ext>
            </a:extLst>
          </a:blip>
          <a:srcRect l="39" r="1"/>
          <a:stretch/>
        </p:blipFill>
        <p:spPr>
          <a:xfrm>
            <a:off x="9244472" y="4498804"/>
            <a:ext cx="2558739" cy="727161"/>
          </a:xfrm>
        </p:spPr>
      </p:pic>
      <p:pic>
        <p:nvPicPr>
          <p:cNvPr id="10" name="Grafik 9"/>
          <p:cNvPicPr>
            <a:picLocks noChangeAspect="1"/>
          </p:cNvPicPr>
          <p:nvPr/>
        </p:nvPicPr>
        <p:blipFill>
          <a:blip r:embed="rId5"/>
          <a:stretch>
            <a:fillRect/>
          </a:stretch>
        </p:blipFill>
        <p:spPr>
          <a:xfrm>
            <a:off x="7059772" y="2053908"/>
            <a:ext cx="1738788" cy="557504"/>
          </a:xfrm>
          <a:prstGeom prst="rect">
            <a:avLst/>
          </a:prstGeom>
        </p:spPr>
      </p:pic>
      <p:sp>
        <p:nvSpPr>
          <p:cNvPr id="11" name="Rechteck 10"/>
          <p:cNvSpPr/>
          <p:nvPr/>
        </p:nvSpPr>
        <p:spPr>
          <a:xfrm>
            <a:off x="3891280" y="1888857"/>
            <a:ext cx="5298440" cy="3046988"/>
          </a:xfrm>
          <a:prstGeom prst="rect">
            <a:avLst/>
          </a:prstGeom>
        </p:spPr>
        <p:txBody>
          <a:bodyPr wrap="square">
            <a:spAutoFit/>
          </a:bodyPr>
          <a:lstStyle/>
          <a:p>
            <a:pPr marL="45720">
              <a:spcBef>
                <a:spcPts val="1200"/>
              </a:spcBef>
            </a:pPr>
            <a:r>
              <a:rPr lang="en-GB" b="1" dirty="0" smtClean="0"/>
              <a:t>Presenter: </a:t>
            </a:r>
            <a:r>
              <a:rPr lang="en-GB" dirty="0" smtClean="0"/>
              <a:t>Robin Barkhausen</a:t>
            </a:r>
          </a:p>
          <a:p>
            <a:pPr marL="45720">
              <a:spcBef>
                <a:spcPts val="1200"/>
              </a:spcBef>
            </a:pPr>
            <a:r>
              <a:rPr lang="en-GB" dirty="0" smtClean="0"/>
              <a:t>Researcher </a:t>
            </a:r>
            <a:r>
              <a:rPr lang="en-GB" dirty="0"/>
              <a:t>and PhD student</a:t>
            </a:r>
            <a:br>
              <a:rPr lang="en-GB" dirty="0"/>
            </a:br>
            <a:r>
              <a:rPr lang="en-GB" i="1" dirty="0" err="1"/>
              <a:t>Fraunhofer</a:t>
            </a:r>
            <a:r>
              <a:rPr lang="en-GB" i="1" dirty="0"/>
              <a:t> Institute for Systems and Innovation Research (ISI) Karlsruhe [DE] </a:t>
            </a:r>
            <a:r>
              <a:rPr lang="en-GB" i="1" dirty="0" smtClean="0"/>
              <a:t/>
            </a:r>
            <a:br>
              <a:rPr lang="en-GB" i="1" dirty="0" smtClean="0"/>
            </a:br>
            <a:r>
              <a:rPr lang="en-GB" i="1" dirty="0" smtClean="0"/>
              <a:t/>
            </a:r>
            <a:br>
              <a:rPr lang="en-GB" i="1" dirty="0" smtClean="0"/>
            </a:br>
            <a:r>
              <a:rPr lang="en-GB" b="1" dirty="0" smtClean="0"/>
              <a:t>Work </a:t>
            </a:r>
            <a:r>
              <a:rPr lang="en-GB" b="1" dirty="0"/>
              <a:t>areas: </a:t>
            </a:r>
            <a:r>
              <a:rPr lang="en-GB" dirty="0"/>
              <a:t>Energy efficiency, decarbonisation of industry, </a:t>
            </a:r>
            <a:r>
              <a:rPr lang="en-GB" dirty="0" err="1"/>
              <a:t>Ecodesign</a:t>
            </a:r>
            <a:r>
              <a:rPr lang="en-GB" dirty="0"/>
              <a:t>, circular economy</a:t>
            </a:r>
          </a:p>
          <a:p>
            <a:pPr>
              <a:spcBef>
                <a:spcPts val="1200"/>
              </a:spcBef>
            </a:pPr>
            <a:r>
              <a:rPr lang="en-GB" b="1" dirty="0" smtClean="0"/>
              <a:t>Contact</a:t>
            </a:r>
          </a:p>
          <a:p>
            <a:pPr>
              <a:spcBef>
                <a:spcPts val="1200"/>
              </a:spcBef>
            </a:pPr>
            <a:r>
              <a:rPr lang="en-GB" dirty="0" smtClean="0">
                <a:hlinkClick r:id="rId6"/>
              </a:rPr>
              <a:t>robin.barkhausen@isi.fraunhofer.de</a:t>
            </a:r>
            <a:r>
              <a:rPr lang="en-GB" dirty="0" smtClean="0"/>
              <a:t> </a:t>
            </a:r>
            <a:endParaRPr lang="en-GB" dirty="0"/>
          </a:p>
        </p:txBody>
      </p:sp>
    </p:spTree>
    <p:extLst>
      <p:ext uri="{BB962C8B-B14F-4D97-AF65-F5344CB8AC3E}">
        <p14:creationId xmlns:p14="http://schemas.microsoft.com/office/powerpoint/2010/main" val="27256059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768914" y="346129"/>
            <a:ext cx="736612" cy="736611"/>
            <a:chOff x="768914" y="392196"/>
            <a:chExt cx="673373" cy="673372"/>
          </a:xfrm>
        </p:grpSpPr>
        <p:sp>
          <p:nvSpPr>
            <p:cNvPr id="10" name="Rechteck 9"/>
            <p:cNvSpPr/>
            <p:nvPr/>
          </p:nvSpPr>
          <p:spPr>
            <a:xfrm>
              <a:off x="768914" y="392196"/>
              <a:ext cx="673373" cy="673372"/>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11"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2">
              <a:extLst>
                <a:ext uri="{96DAC541-7B7A-43D3-8B79-37D633B846F1}">
                  <asvg:svgBlip xmlns:asvg="http://schemas.microsoft.com/office/drawing/2016/SVG/main" xmlns="" r:embed="rId19"/>
                </a:ext>
              </a:extLst>
            </a:blip>
            <a:stretch>
              <a:fillRect/>
            </a:stretch>
          </p:blipFill>
          <p:spPr>
            <a:xfrm>
              <a:off x="864147" y="458246"/>
              <a:ext cx="520378" cy="526262"/>
            </a:xfrm>
            <a:prstGeom prst="rect">
              <a:avLst/>
            </a:prstGeom>
          </p:spPr>
        </p:pic>
      </p:grpSp>
      <p:sp>
        <p:nvSpPr>
          <p:cNvPr id="34" name="Titel 1"/>
          <p:cNvSpPr txBox="1">
            <a:spLocks/>
          </p:cNvSpPr>
          <p:nvPr/>
        </p:nvSpPr>
        <p:spPr>
          <a:xfrm>
            <a:off x="198591" y="638103"/>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8000" b="1" dirty="0" smtClean="0">
                <a:solidFill>
                  <a:srgbClr val="92D050"/>
                </a:solidFill>
              </a:rPr>
              <a:t>6</a:t>
            </a:r>
            <a:endParaRPr lang="en-US" sz="8000" b="1" dirty="0">
              <a:solidFill>
                <a:srgbClr val="92D050"/>
              </a:solidFill>
            </a:endParaRPr>
          </a:p>
        </p:txBody>
      </p:sp>
      <p:sp>
        <p:nvSpPr>
          <p:cNvPr id="27" name="Rechteck 26"/>
          <p:cNvSpPr/>
          <p:nvPr/>
        </p:nvSpPr>
        <p:spPr>
          <a:xfrm>
            <a:off x="1505662" y="594902"/>
            <a:ext cx="7734449" cy="646331"/>
          </a:xfrm>
          <a:prstGeom prst="rect">
            <a:avLst/>
          </a:prstGeom>
        </p:spPr>
        <p:txBody>
          <a:bodyPr wrap="square">
            <a:spAutoFit/>
          </a:bodyPr>
          <a:lstStyle/>
          <a:p>
            <a:r>
              <a:rPr lang="en-GB" sz="36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a:t>
            </a:r>
            <a:r>
              <a:rPr lang="en-GB" sz="3600" b="1" dirty="0">
                <a:solidFill>
                  <a:srgbClr val="92D050"/>
                </a:solidFill>
                <a:latin typeface="Garamond" panose="02020404030301010803" pitchFamily="18" charset="0"/>
                <a:ea typeface="Times New Roman" panose="02020603050405020304" pitchFamily="18" charset="0"/>
                <a:cs typeface="Times New Roman" panose="02020603050405020304" pitchFamily="18" charset="0"/>
              </a:rPr>
              <a:t>n</a:t>
            </a:r>
            <a:r>
              <a:rPr lang="en-GB" sz="36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hancing the uptake of </a:t>
            </a:r>
            <a:r>
              <a:rPr lang="en-GB" sz="3600" b="1" dirty="0" smtClean="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measures</a:t>
            </a:r>
            <a:endParaRPr lang="en-US" sz="3600" b="1" dirty="0">
              <a:solidFill>
                <a:schemeClr val="accent1"/>
              </a:solidFill>
            </a:endParaRPr>
          </a:p>
        </p:txBody>
      </p:sp>
      <p:sp>
        <p:nvSpPr>
          <p:cNvPr id="63" name="Inhaltsplatzhalter 8"/>
          <p:cNvSpPr txBox="1">
            <a:spLocks/>
          </p:cNvSpPr>
          <p:nvPr/>
        </p:nvSpPr>
        <p:spPr>
          <a:xfrm>
            <a:off x="192503" y="1234616"/>
            <a:ext cx="8431732" cy="551334"/>
          </a:xfrm>
          <a:prstGeom prst="rect">
            <a:avLst/>
          </a:prstGeom>
        </p:spPr>
        <p:txBody>
          <a:bodyPr vert="horz" lIns="91440" tIns="45720" rIns="91440" bIns="45720" rtlCol="0">
            <a:normAutofit/>
          </a:bodyPr>
          <a:lstStyle>
            <a:lvl1pPr marL="0" indent="0" algn="l" defTabSz="1280160" rtl="0" eaLnBrk="1" latinLnBrk="0" hangingPunct="1">
              <a:lnSpc>
                <a:spcPct val="90000"/>
              </a:lnSpc>
              <a:spcBef>
                <a:spcPts val="1400"/>
              </a:spcBef>
              <a:buFont typeface="Arial" panose="020B0604020202020204" pitchFamily="34" charset="0"/>
              <a:buNone/>
              <a:defRPr sz="2000" b="0" kern="1200">
                <a:solidFill>
                  <a:schemeClr val="accent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r>
              <a:rPr lang="en-US" sz="1400" dirty="0">
                <a:solidFill>
                  <a:srgbClr val="92D050"/>
                </a:solidFill>
              </a:rPr>
              <a:t>There are various support mechanisms to encourage companies to improve energy efficiency, either based </a:t>
            </a:r>
            <a:r>
              <a:rPr lang="en-US" sz="1400" dirty="0" smtClean="0">
                <a:solidFill>
                  <a:srgbClr val="92D050"/>
                </a:solidFill>
              </a:rPr>
              <a:t>on obligations, </a:t>
            </a:r>
            <a:r>
              <a:rPr lang="en-US" sz="1400" dirty="0">
                <a:solidFill>
                  <a:srgbClr val="92D050"/>
                </a:solidFill>
              </a:rPr>
              <a:t>financial incentives or informational instruments.</a:t>
            </a:r>
          </a:p>
        </p:txBody>
      </p:sp>
      <p:graphicFrame>
        <p:nvGraphicFramePr>
          <p:cNvPr id="14" name="Tabelle 13"/>
          <p:cNvGraphicFramePr>
            <a:graphicFrameLocks noGrp="1"/>
          </p:cNvGraphicFramePr>
          <p:nvPr>
            <p:extLst>
              <p:ext uri="{D42A27DB-BD31-4B8C-83A1-F6EECF244321}">
                <p14:modId xmlns:p14="http://schemas.microsoft.com/office/powerpoint/2010/main" val="4277652138"/>
              </p:ext>
            </p:extLst>
          </p:nvPr>
        </p:nvGraphicFramePr>
        <p:xfrm>
          <a:off x="192503" y="2425664"/>
          <a:ext cx="8166618" cy="1877776"/>
        </p:xfrm>
        <a:graphic>
          <a:graphicData uri="http://schemas.openxmlformats.org/drawingml/2006/table">
            <a:tbl>
              <a:tblPr firstRow="1" bandRow="1">
                <a:tableStyleId>{5C22544A-7EE6-4342-B048-85BDC9FD1C3A}</a:tableStyleId>
              </a:tblPr>
              <a:tblGrid>
                <a:gridCol w="2722206">
                  <a:extLst>
                    <a:ext uri="{9D8B030D-6E8A-4147-A177-3AD203B41FA5}">
                      <a16:colId xmlns:a16="http://schemas.microsoft.com/office/drawing/2014/main" val="1153317823"/>
                    </a:ext>
                  </a:extLst>
                </a:gridCol>
                <a:gridCol w="2722206">
                  <a:extLst>
                    <a:ext uri="{9D8B030D-6E8A-4147-A177-3AD203B41FA5}">
                      <a16:colId xmlns:a16="http://schemas.microsoft.com/office/drawing/2014/main" val="2509674028"/>
                    </a:ext>
                  </a:extLst>
                </a:gridCol>
                <a:gridCol w="2722206">
                  <a:extLst>
                    <a:ext uri="{9D8B030D-6E8A-4147-A177-3AD203B41FA5}">
                      <a16:colId xmlns:a16="http://schemas.microsoft.com/office/drawing/2014/main" val="3345024474"/>
                    </a:ext>
                  </a:extLst>
                </a:gridCol>
              </a:tblGrid>
              <a:tr h="552472">
                <a:tc>
                  <a:txBody>
                    <a:bodyPr/>
                    <a:lstStyle/>
                    <a:p>
                      <a:pPr algn="ctr"/>
                      <a:r>
                        <a:rPr lang="en-GB" sz="1600" noProof="0" dirty="0" smtClean="0">
                          <a:solidFill>
                            <a:schemeClr val="tx1"/>
                          </a:solidFill>
                        </a:rPr>
                        <a:t>Obligation</a:t>
                      </a:r>
                      <a:r>
                        <a:rPr lang="en-GB" sz="1600" baseline="0" noProof="0" dirty="0" smtClean="0">
                          <a:solidFill>
                            <a:schemeClr val="tx1"/>
                          </a:solidFill>
                        </a:rPr>
                        <a:t> of implementation</a:t>
                      </a:r>
                      <a:endParaRPr lang="en-GB" sz="1600" noProof="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1600" noProof="0" dirty="0" smtClean="0">
                          <a:solidFill>
                            <a:schemeClr val="tx1"/>
                          </a:solidFill>
                        </a:rPr>
                        <a:t>Financial</a:t>
                      </a:r>
                      <a:r>
                        <a:rPr lang="en-GB" sz="1600" baseline="0" noProof="0" dirty="0" smtClean="0">
                          <a:solidFill>
                            <a:schemeClr val="tx1"/>
                          </a:solidFill>
                        </a:rPr>
                        <a:t> incentives</a:t>
                      </a:r>
                      <a:endParaRPr lang="en-GB" sz="160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1600" noProof="0" dirty="0" smtClean="0">
                          <a:solidFill>
                            <a:schemeClr val="tx1"/>
                          </a:solidFill>
                        </a:rPr>
                        <a:t>Information</a:t>
                      </a:r>
                      <a:endParaRPr lang="en-GB" sz="1600" noProof="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2884872"/>
                  </a:ext>
                </a:extLst>
              </a:tr>
              <a:tr h="901401">
                <a:tc>
                  <a:txBody>
                    <a:bodyPr/>
                    <a:lstStyle/>
                    <a:p>
                      <a:pPr marL="0" lvl="0" indent="0">
                        <a:buFont typeface="Wingdings" panose="05000000000000000000" pitchFamily="2" charset="2"/>
                        <a:buNone/>
                      </a:pPr>
                      <a:r>
                        <a:rPr lang="en-GB" sz="1400" noProof="0" dirty="0" smtClean="0">
                          <a:solidFill>
                            <a:schemeClr val="tx1"/>
                          </a:solidFill>
                          <a:latin typeface="+mj-lt"/>
                        </a:rPr>
                        <a:t>For</a:t>
                      </a:r>
                      <a:r>
                        <a:rPr lang="en-GB" sz="1400" baseline="0" noProof="0" dirty="0" smtClean="0">
                          <a:solidFill>
                            <a:schemeClr val="tx1"/>
                          </a:solidFill>
                          <a:latin typeface="+mj-lt"/>
                        </a:rPr>
                        <a:t> energy intensive companies:</a:t>
                      </a:r>
                      <a:endParaRPr lang="en-GB" sz="1400" noProof="0" dirty="0" smtClean="0">
                        <a:solidFill>
                          <a:schemeClr val="tx1"/>
                        </a:solidFill>
                        <a:latin typeface="+mj-lt"/>
                      </a:endParaRPr>
                    </a:p>
                    <a:p>
                      <a:pPr marL="285750" lvl="0" indent="-285750">
                        <a:buFont typeface="Wingdings" panose="05000000000000000000" pitchFamily="2" charset="2"/>
                        <a:buChar char="§"/>
                      </a:pPr>
                      <a:r>
                        <a:rPr lang="en-GB" sz="1400" noProof="0" dirty="0" smtClean="0">
                          <a:solidFill>
                            <a:schemeClr val="tx1"/>
                          </a:solidFill>
                          <a:latin typeface="+mj-lt"/>
                        </a:rPr>
                        <a:t>At least</a:t>
                      </a:r>
                      <a:r>
                        <a:rPr lang="en-GB" sz="1400" baseline="0" noProof="0" dirty="0" smtClean="0">
                          <a:solidFill>
                            <a:schemeClr val="tx1"/>
                          </a:solidFill>
                          <a:latin typeface="+mj-lt"/>
                        </a:rPr>
                        <a:t> one measure</a:t>
                      </a:r>
                    </a:p>
                    <a:p>
                      <a:pPr marL="285750" lvl="0" indent="-285750">
                        <a:buFont typeface="Wingdings" panose="05000000000000000000" pitchFamily="2" charset="2"/>
                        <a:buChar char="§"/>
                      </a:pPr>
                      <a:r>
                        <a:rPr lang="en-GB" sz="1400" baseline="0" noProof="0" dirty="0" smtClean="0">
                          <a:solidFill>
                            <a:schemeClr val="tx1"/>
                          </a:solidFill>
                          <a:latin typeface="+mj-lt"/>
                        </a:rPr>
                        <a:t>All cost-effective measures</a:t>
                      </a:r>
                      <a:endParaRPr lang="en-GB" sz="1400" noProof="0" dirty="0" smtClean="0">
                        <a:solidFill>
                          <a:schemeClr val="tx1"/>
                        </a:solidFill>
                        <a:latin typeface="+mj-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285750" lvl="0" indent="-285750">
                        <a:buFont typeface="Wingdings" panose="05000000000000000000" pitchFamily="2" charset="2"/>
                        <a:buChar char="§"/>
                      </a:pPr>
                      <a:r>
                        <a:rPr lang="en-GB" sz="1400" baseline="0" noProof="0" dirty="0" smtClean="0">
                          <a:solidFill>
                            <a:schemeClr val="tx1"/>
                          </a:solidFill>
                          <a:latin typeface="+mj-lt"/>
                          <a:ea typeface="Times New Roman" panose="02020603050405020304" pitchFamily="18" charset="0"/>
                          <a:cs typeface="Times New Roman" panose="02020603050405020304" pitchFamily="18" charset="0"/>
                        </a:rPr>
                        <a:t>Funding</a:t>
                      </a:r>
                    </a:p>
                    <a:p>
                      <a:pPr marL="285750" lvl="0" indent="-285750">
                        <a:buFont typeface="Wingdings" panose="05000000000000000000" pitchFamily="2" charset="2"/>
                        <a:buChar char="§"/>
                      </a:pPr>
                      <a:r>
                        <a:rPr lang="en-GB" sz="1400" baseline="0" noProof="0" dirty="0" smtClean="0">
                          <a:solidFill>
                            <a:schemeClr val="tx1"/>
                          </a:solidFill>
                          <a:latin typeface="+mj-lt"/>
                          <a:ea typeface="Times New Roman" panose="02020603050405020304" pitchFamily="18" charset="0"/>
                          <a:cs typeface="Times New Roman" panose="02020603050405020304" pitchFamily="18" charset="0"/>
                        </a:rPr>
                        <a:t>Grants</a:t>
                      </a:r>
                    </a:p>
                    <a:p>
                      <a:pPr marL="285750" lvl="0" indent="-285750">
                        <a:buFont typeface="Wingdings" panose="05000000000000000000" pitchFamily="2" charset="2"/>
                        <a:buChar char="§"/>
                      </a:pPr>
                      <a:r>
                        <a:rPr lang="en-GB" sz="1400" baseline="0" noProof="0" dirty="0" smtClean="0">
                          <a:solidFill>
                            <a:schemeClr val="tx1"/>
                          </a:solidFill>
                          <a:latin typeface="+mj-lt"/>
                          <a:ea typeface="Times New Roman" panose="02020603050405020304" pitchFamily="18" charset="0"/>
                          <a:cs typeface="Times New Roman" panose="02020603050405020304" pitchFamily="18" charset="0"/>
                        </a:rPr>
                        <a:t>Tax reliefs</a:t>
                      </a:r>
                      <a:endParaRPr lang="en-GB" sz="1400" noProof="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285750" lvl="0" indent="-285750">
                        <a:buFont typeface="Wingdings" panose="05000000000000000000" pitchFamily="2" charset="2"/>
                        <a:buChar char="§"/>
                      </a:pPr>
                      <a:r>
                        <a:rPr lang="en-GB" sz="1400" noProof="0" dirty="0" smtClean="0">
                          <a:solidFill>
                            <a:schemeClr val="tx1"/>
                          </a:solidFill>
                          <a:latin typeface="+mj-lt"/>
                          <a:ea typeface="Times New Roman" panose="02020603050405020304" pitchFamily="18" charset="0"/>
                          <a:cs typeface="Times New Roman" panose="02020603050405020304" pitchFamily="18" charset="0"/>
                        </a:rPr>
                        <a:t>Homepage or tool informing about</a:t>
                      </a:r>
                      <a:r>
                        <a:rPr lang="en-GB" sz="1400" baseline="0" noProof="0" dirty="0" smtClean="0">
                          <a:solidFill>
                            <a:schemeClr val="tx1"/>
                          </a:solidFill>
                          <a:latin typeface="+mj-lt"/>
                          <a:ea typeface="Times New Roman" panose="02020603050405020304" pitchFamily="18" charset="0"/>
                          <a:cs typeface="Times New Roman" panose="02020603050405020304" pitchFamily="18" charset="0"/>
                        </a:rPr>
                        <a:t> financial schemes</a:t>
                      </a:r>
                    </a:p>
                    <a:p>
                      <a:pPr marL="285750" lvl="0" indent="-285750">
                        <a:buFont typeface="Wingdings" panose="05000000000000000000" pitchFamily="2" charset="2"/>
                        <a:buChar char="§"/>
                      </a:pPr>
                      <a:r>
                        <a:rPr lang="en-GB" sz="1400" noProof="0" dirty="0" smtClean="0">
                          <a:solidFill>
                            <a:schemeClr val="tx1"/>
                          </a:solidFill>
                          <a:latin typeface="+mj-lt"/>
                        </a:rPr>
                        <a:t>Campaigns, workshops...</a:t>
                      </a:r>
                    </a:p>
                    <a:p>
                      <a:pPr marL="285750" lvl="0" indent="-285750">
                        <a:buFont typeface="Wingdings" panose="05000000000000000000" pitchFamily="2" charset="2"/>
                        <a:buChar char="§"/>
                      </a:pPr>
                      <a:r>
                        <a:rPr lang="en-GB" sz="1400" noProof="0" dirty="0" smtClean="0">
                          <a:solidFill>
                            <a:schemeClr val="tx1"/>
                          </a:solidFill>
                          <a:latin typeface="+mj-lt"/>
                        </a:rPr>
                        <a:t>Hotline</a:t>
                      </a:r>
                      <a:endParaRPr lang="en-GB" sz="1400" noProof="0" dirty="0">
                        <a:solidFill>
                          <a:schemeClr val="tx1"/>
                        </a:solidFill>
                        <a:latin typeface="+mj-l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803113640"/>
                  </a:ext>
                </a:extLst>
              </a:tr>
              <a:tr h="353776">
                <a:tc>
                  <a:txBody>
                    <a:bodyPr/>
                    <a:lstStyle/>
                    <a:p>
                      <a:pPr marL="0" lvl="0" indent="0" algn="ctr">
                        <a:buFont typeface="Wingdings" panose="05000000000000000000" pitchFamily="2" charset="2"/>
                        <a:buNone/>
                      </a:pPr>
                      <a:endParaRPr lang="en-GB" sz="1200" i="1" noProof="0" dirty="0" smtClean="0">
                        <a:latin typeface="+mj-lt"/>
                      </a:endParaRPr>
                    </a:p>
                  </a:txBody>
                  <a:tcPr>
                    <a:solidFill>
                      <a:schemeClr val="bg1"/>
                    </a:solidFill>
                  </a:tcPr>
                </a:tc>
                <a:tc>
                  <a:txBody>
                    <a:bodyPr/>
                    <a:lstStyle/>
                    <a:p>
                      <a:pPr marL="0" lvl="0" indent="0" algn="ctr">
                        <a:buFont typeface="Wingdings" panose="05000000000000000000" pitchFamily="2" charset="2"/>
                        <a:buNone/>
                      </a:pPr>
                      <a:endParaRPr lang="en-GB" sz="1200" i="1" noProof="0" dirty="0">
                        <a:latin typeface="+mj-lt"/>
                      </a:endParaRPr>
                    </a:p>
                  </a:txBody>
                  <a:tcPr>
                    <a:solidFill>
                      <a:schemeClr val="bg1"/>
                    </a:solidFill>
                  </a:tcPr>
                </a:tc>
                <a:tc>
                  <a:txBody>
                    <a:bodyPr/>
                    <a:lstStyle/>
                    <a:p>
                      <a:pPr marL="0" lvl="0" indent="0">
                        <a:buFont typeface="Wingdings" panose="05000000000000000000" pitchFamily="2" charset="2"/>
                        <a:buNone/>
                      </a:pPr>
                      <a:endParaRPr lang="en-GB" sz="1400" noProof="0" dirty="0">
                        <a:latin typeface="+mj-lt"/>
                      </a:endParaRPr>
                    </a:p>
                  </a:txBody>
                  <a:tcPr>
                    <a:solidFill>
                      <a:schemeClr val="bg1"/>
                    </a:solidFill>
                  </a:tcPr>
                </a:tc>
                <a:extLst>
                  <a:ext uri="{0D108BD9-81ED-4DB2-BD59-A6C34878D82A}">
                    <a16:rowId xmlns:a16="http://schemas.microsoft.com/office/drawing/2014/main" val="220969382"/>
                  </a:ext>
                </a:extLst>
              </a:tr>
            </a:tbl>
          </a:graphicData>
        </a:graphic>
      </p:graphicFrame>
      <p:sp>
        <p:nvSpPr>
          <p:cNvPr id="16" name="Abgerundetes Rechteck 15"/>
          <p:cNvSpPr/>
          <p:nvPr/>
        </p:nvSpPr>
        <p:spPr>
          <a:xfrm>
            <a:off x="1166148" y="1801595"/>
            <a:ext cx="584234" cy="584234"/>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Abgerundetes Rechteck 16"/>
          <p:cNvSpPr/>
          <p:nvPr/>
        </p:nvSpPr>
        <p:spPr>
          <a:xfrm>
            <a:off x="3923264" y="1801595"/>
            <a:ext cx="584234" cy="584234"/>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Abgerundetes Rechteck 17"/>
          <p:cNvSpPr/>
          <p:nvPr/>
        </p:nvSpPr>
        <p:spPr>
          <a:xfrm>
            <a:off x="6714090" y="1763688"/>
            <a:ext cx="584234" cy="584234"/>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Rechteck 18"/>
          <p:cNvSpPr/>
          <p:nvPr/>
        </p:nvSpPr>
        <p:spPr>
          <a:xfrm rot="20932010">
            <a:off x="4235740" y="3464917"/>
            <a:ext cx="1404167" cy="523220"/>
          </a:xfrm>
          <a:prstGeom prst="rect">
            <a:avLst/>
          </a:prstGeom>
        </p:spPr>
        <p:txBody>
          <a:bodyPr wrap="square">
            <a:spAutoFit/>
          </a:bodyPr>
          <a:lstStyle/>
          <a:p>
            <a:pPr lvl="0" algn="ctr"/>
            <a:r>
              <a:rPr lang="en-GB" sz="1400" i="1" dirty="0"/>
              <a:t>Funding and grand in most of the MS</a:t>
            </a:r>
          </a:p>
        </p:txBody>
      </p:sp>
      <p:sp>
        <p:nvSpPr>
          <p:cNvPr id="20" name="Rechteck 19"/>
          <p:cNvSpPr/>
          <p:nvPr/>
        </p:nvSpPr>
        <p:spPr>
          <a:xfrm rot="21030030">
            <a:off x="1799442" y="3723266"/>
            <a:ext cx="1186864" cy="307777"/>
          </a:xfrm>
          <a:prstGeom prst="rect">
            <a:avLst/>
          </a:prstGeom>
        </p:spPr>
        <p:txBody>
          <a:bodyPr wrap="none">
            <a:spAutoFit/>
          </a:bodyPr>
          <a:lstStyle/>
          <a:p>
            <a:pPr lvl="0" algn="ctr"/>
            <a:r>
              <a:rPr lang="en-GB" sz="1400" i="1" dirty="0"/>
              <a:t>Minority of MS</a:t>
            </a:r>
          </a:p>
        </p:txBody>
      </p:sp>
      <p:pic>
        <p:nvPicPr>
          <p:cNvPr id="21" name="Graphic 10" descr="Money with solid fill">
            <a:extLst>
              <a:ext uri="{FF2B5EF4-FFF2-40B4-BE49-F238E27FC236}">
                <a16:creationId xmlns:a16="http://schemas.microsoft.com/office/drawing/2014/main" id="{08AC148B-DE46-47C2-85DC-10D6CAFF7816}"/>
              </a:ext>
            </a:extLst>
          </p:cNvPr>
          <p:cNvPicPr>
            <a:picLocks noChangeAspect="1"/>
          </p:cNvPicPr>
          <p:nvPr/>
        </p:nvPicPr>
        <p:blipFill>
          <a:blip r:embed="rId20">
            <a:extLst>
              <a:ext uri="{96DAC541-7B7A-43D3-8B79-37D633B846F1}">
                <asvg:svgBlip xmlns="" xmlns:asvg="http://schemas.microsoft.com/office/drawing/2016/SVG/main" r:embed="rId7"/>
              </a:ext>
            </a:extLst>
          </a:blip>
          <a:stretch>
            <a:fillRect/>
          </a:stretch>
        </p:blipFill>
        <p:spPr>
          <a:xfrm>
            <a:off x="3963381" y="1841712"/>
            <a:ext cx="504000" cy="504000"/>
          </a:xfrm>
          <a:prstGeom prst="rect">
            <a:avLst/>
          </a:prstGeom>
          <a:solidFill>
            <a:srgbClr val="92D050"/>
          </a:solidFill>
        </p:spPr>
      </p:pic>
      <p:pic>
        <p:nvPicPr>
          <p:cNvPr id="22" name="Graphic 2" descr="Information with solid fill">
            <a:extLst>
              <a:ext uri="{FF2B5EF4-FFF2-40B4-BE49-F238E27FC236}">
                <a16:creationId xmlns:a16="http://schemas.microsoft.com/office/drawing/2014/main" id="{31498CD9-9CE3-4245-B65C-F08ACA57F260}"/>
              </a:ext>
            </a:extLst>
          </p:cNvPr>
          <p:cNvPicPr>
            <a:picLocks noChangeAspect="1"/>
          </p:cNvPicPr>
          <p:nvPr/>
        </p:nvPicPr>
        <p:blipFill>
          <a:blip r:embed="rId21">
            <a:extLst>
              <a:ext uri="{96DAC541-7B7A-43D3-8B79-37D633B846F1}">
                <asvg:svgBlip xmlns="" xmlns:asvg="http://schemas.microsoft.com/office/drawing/2016/SVG/main" r:embed="rId9"/>
              </a:ext>
            </a:extLst>
          </a:blip>
          <a:stretch>
            <a:fillRect/>
          </a:stretch>
        </p:blipFill>
        <p:spPr>
          <a:xfrm>
            <a:off x="6756686" y="1817415"/>
            <a:ext cx="504000" cy="504000"/>
          </a:xfrm>
          <a:prstGeom prst="rect">
            <a:avLst/>
          </a:prstGeom>
          <a:solidFill>
            <a:srgbClr val="92D050"/>
          </a:solidFill>
        </p:spPr>
      </p:pic>
      <p:pic>
        <p:nvPicPr>
          <p:cNvPr id="23" name="Graphic 11" descr="Crane with solid fill">
            <a:extLst>
              <a:ext uri="{FF2B5EF4-FFF2-40B4-BE49-F238E27FC236}">
                <a16:creationId xmlns:a16="http://schemas.microsoft.com/office/drawing/2014/main" id="{79ED3CA0-96DE-406C-9C32-679FF4B68433}"/>
              </a:ext>
            </a:extLst>
          </p:cNvPr>
          <p:cNvPicPr>
            <a:picLocks noChangeAspect="1"/>
          </p:cNvPicPr>
          <p:nvPr/>
        </p:nvPicPr>
        <p:blipFill>
          <a:blip r:embed="rId22">
            <a:extLst>
              <a:ext uri="{96DAC541-7B7A-43D3-8B79-37D633B846F1}">
                <asvg:svgBlip xmlns="" xmlns:asvg="http://schemas.microsoft.com/office/drawing/2016/SVG/main" r:embed="rId11"/>
              </a:ext>
            </a:extLst>
          </a:blip>
          <a:stretch>
            <a:fillRect/>
          </a:stretch>
        </p:blipFill>
        <p:spPr>
          <a:xfrm>
            <a:off x="1202960" y="1838304"/>
            <a:ext cx="504000" cy="504000"/>
          </a:xfrm>
          <a:prstGeom prst="rect">
            <a:avLst/>
          </a:prstGeom>
          <a:solidFill>
            <a:srgbClr val="92D050"/>
          </a:solidFill>
        </p:spPr>
      </p:pic>
      <p:pic>
        <p:nvPicPr>
          <p:cNvPr id="24" name="Grafik 23"/>
          <p:cNvPicPr>
            <a:picLocks noChangeAspect="1"/>
          </p:cNvPicPr>
          <p:nvPr/>
        </p:nvPicPr>
        <p:blipFill>
          <a:blip r:embed="rId23" cstate="print">
            <a:biLevel thresh="75000"/>
            <a:extLst>
              <a:ext uri="{BEBA8EAE-BF5A-486C-A8C5-ECC9F3942E4B}">
                <a14:imgProps xmlns:a14="http://schemas.microsoft.com/office/drawing/2010/main">
                  <a14:imgLayer r:embed="rId24">
                    <a14:imgEffect>
                      <a14:backgroundRemoval t="8462" b="91795" l="6650" r="93249">
                        <a14:foregroundMark x1="7204" y1="57521" x2="7758" y2="67350"/>
                        <a14:foregroundMark x1="8463" y1="89402" x2="12292" y2="90513"/>
                        <a14:foregroundMark x1="8010" y1="78632" x2="6650" y2="77863"/>
                        <a14:foregroundMark x1="17582" y1="71111" x2="19748" y2="79231"/>
                        <a14:foregroundMark x1="8262" y1="91795" x2="7305" y2="87863"/>
                        <a14:foregroundMark x1="29673" y1="87179" x2="58338" y2="76068"/>
                        <a14:foregroundMark x1="29673" y1="31111" x2="29118" y2="25385"/>
                        <a14:foregroundMark x1="43073" y1="13077" x2="42620" y2="8462"/>
                        <a14:foregroundMark x1="82418" y1="33419" x2="81461" y2="65043"/>
                        <a14:foregroundMark x1="70982" y1="68974" x2="73098" y2="68974"/>
                        <a14:foregroundMark x1="68816" y1="46239" x2="69068" y2="50855"/>
                        <a14:foregroundMark x1="88967" y1="32735" x2="89219" y2="39573"/>
                        <a14:foregroundMark x1="89521" y1="42735" x2="93249" y2="45726"/>
                        <a14:foregroundMark x1="88413" y1="44530" x2="90277" y2="46667"/>
                        <a14:foregroundMark x1="85693" y1="68120" x2="87456" y2="66752"/>
                        <a14:foregroundMark x1="65038" y1="63675" x2="64030" y2="75812"/>
                      </a14:backgroundRemoval>
                    </a14:imgEffect>
                  </a14:imgLayer>
                </a14:imgProps>
              </a:ext>
              <a:ext uri="{28A0092B-C50C-407E-A947-70E740481C1C}">
                <a14:useLocalDpi xmlns:a14="http://schemas.microsoft.com/office/drawing/2010/main" val="0"/>
              </a:ext>
            </a:extLst>
          </a:blip>
          <a:stretch>
            <a:fillRect/>
          </a:stretch>
        </p:blipFill>
        <p:spPr>
          <a:xfrm>
            <a:off x="7298324" y="3210280"/>
            <a:ext cx="1980546" cy="1167374"/>
          </a:xfrm>
          <a:prstGeom prst="rect">
            <a:avLst/>
          </a:prstGeom>
        </p:spPr>
      </p:pic>
    </p:spTree>
    <p:extLst>
      <p:ext uri="{BB962C8B-B14F-4D97-AF65-F5344CB8AC3E}">
        <p14:creationId xmlns:p14="http://schemas.microsoft.com/office/powerpoint/2010/main" val="757951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768914" y="346129"/>
            <a:ext cx="736612" cy="736611"/>
            <a:chOff x="768914" y="392196"/>
            <a:chExt cx="673373" cy="673372"/>
          </a:xfrm>
        </p:grpSpPr>
        <p:sp>
          <p:nvSpPr>
            <p:cNvPr id="10" name="Rechteck 9"/>
            <p:cNvSpPr/>
            <p:nvPr/>
          </p:nvSpPr>
          <p:spPr>
            <a:xfrm>
              <a:off x="768914" y="392196"/>
              <a:ext cx="673373" cy="673372"/>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11"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2">
              <a:extLst>
                <a:ext uri="{96DAC541-7B7A-43D3-8B79-37D633B846F1}">
                  <asvg:svgBlip xmlns:asvg="http://schemas.microsoft.com/office/drawing/2016/SVG/main" xmlns="" r:embed="rId19"/>
                </a:ext>
              </a:extLst>
            </a:blip>
            <a:stretch>
              <a:fillRect/>
            </a:stretch>
          </p:blipFill>
          <p:spPr>
            <a:xfrm>
              <a:off x="864147" y="458246"/>
              <a:ext cx="520378" cy="526262"/>
            </a:xfrm>
            <a:prstGeom prst="rect">
              <a:avLst/>
            </a:prstGeom>
          </p:spPr>
        </p:pic>
      </p:grpSp>
      <p:sp>
        <p:nvSpPr>
          <p:cNvPr id="34" name="Titel 1"/>
          <p:cNvSpPr txBox="1">
            <a:spLocks/>
          </p:cNvSpPr>
          <p:nvPr/>
        </p:nvSpPr>
        <p:spPr>
          <a:xfrm>
            <a:off x="198591" y="638103"/>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8000" b="1" dirty="0" smtClean="0">
                <a:solidFill>
                  <a:srgbClr val="92D050"/>
                </a:solidFill>
              </a:rPr>
              <a:t>6</a:t>
            </a:r>
            <a:endParaRPr lang="en-US" sz="8000" b="1" dirty="0">
              <a:solidFill>
                <a:srgbClr val="92D050"/>
              </a:solidFill>
            </a:endParaRPr>
          </a:p>
        </p:txBody>
      </p:sp>
      <p:sp>
        <p:nvSpPr>
          <p:cNvPr id="27" name="Rechteck 26"/>
          <p:cNvSpPr/>
          <p:nvPr/>
        </p:nvSpPr>
        <p:spPr>
          <a:xfrm>
            <a:off x="1505662" y="594902"/>
            <a:ext cx="7734449" cy="646331"/>
          </a:xfrm>
          <a:prstGeom prst="rect">
            <a:avLst/>
          </a:prstGeom>
        </p:spPr>
        <p:txBody>
          <a:bodyPr wrap="square">
            <a:spAutoFit/>
          </a:bodyPr>
          <a:lstStyle/>
          <a:p>
            <a:r>
              <a:rPr lang="en-GB" sz="36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a:t>
            </a:r>
            <a:r>
              <a:rPr lang="en-GB" sz="3600" b="1" dirty="0">
                <a:solidFill>
                  <a:srgbClr val="92D050"/>
                </a:solidFill>
                <a:latin typeface="Garamond" panose="02020404030301010803" pitchFamily="18" charset="0"/>
                <a:ea typeface="Times New Roman" panose="02020603050405020304" pitchFamily="18" charset="0"/>
                <a:cs typeface="Times New Roman" panose="02020603050405020304" pitchFamily="18" charset="0"/>
              </a:rPr>
              <a:t>n</a:t>
            </a:r>
            <a:r>
              <a:rPr lang="en-GB" sz="36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hancing the uptake of </a:t>
            </a:r>
            <a:r>
              <a:rPr lang="en-GB" sz="3600" b="1" dirty="0" smtClean="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measures</a:t>
            </a:r>
            <a:endParaRPr lang="en-US" sz="3600" b="1" dirty="0">
              <a:solidFill>
                <a:schemeClr val="accent1"/>
              </a:solidFill>
            </a:endParaRPr>
          </a:p>
        </p:txBody>
      </p:sp>
      <p:sp>
        <p:nvSpPr>
          <p:cNvPr id="63" name="Inhaltsplatzhalter 8"/>
          <p:cNvSpPr txBox="1">
            <a:spLocks/>
          </p:cNvSpPr>
          <p:nvPr/>
        </p:nvSpPr>
        <p:spPr>
          <a:xfrm>
            <a:off x="192503" y="1261498"/>
            <a:ext cx="8431732" cy="551334"/>
          </a:xfrm>
          <a:prstGeom prst="rect">
            <a:avLst/>
          </a:prstGeom>
        </p:spPr>
        <p:txBody>
          <a:bodyPr vert="horz" lIns="91440" tIns="45720" rIns="91440" bIns="45720" rtlCol="0">
            <a:normAutofit/>
          </a:bodyPr>
          <a:lstStyle>
            <a:lvl1pPr marL="0" indent="0" algn="l" defTabSz="1280160" rtl="0" eaLnBrk="1" latinLnBrk="0" hangingPunct="1">
              <a:lnSpc>
                <a:spcPct val="90000"/>
              </a:lnSpc>
              <a:spcBef>
                <a:spcPts val="1400"/>
              </a:spcBef>
              <a:buFont typeface="Arial" panose="020B0604020202020204" pitchFamily="34" charset="0"/>
              <a:buNone/>
              <a:defRPr sz="2000" b="0" kern="1200">
                <a:solidFill>
                  <a:schemeClr val="accent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r>
              <a:rPr lang="en-US" sz="1400" dirty="0">
                <a:solidFill>
                  <a:srgbClr val="92D050"/>
                </a:solidFill>
              </a:rPr>
              <a:t>There are various support mechanisms to encourage companies to improve energy efficiency, either based on informational instruments, financial incentives or obligations</a:t>
            </a:r>
            <a:r>
              <a:rPr lang="en-US" sz="1400" dirty="0" smtClean="0">
                <a:solidFill>
                  <a:srgbClr val="92D050"/>
                </a:solidFill>
              </a:rPr>
              <a:t>.</a:t>
            </a:r>
            <a:endParaRPr lang="en-US" sz="1400" dirty="0">
              <a:solidFill>
                <a:srgbClr val="92D050"/>
              </a:solidFill>
            </a:endParaRPr>
          </a:p>
        </p:txBody>
      </p:sp>
      <p:sp>
        <p:nvSpPr>
          <p:cNvPr id="5" name="Rechteck 4"/>
          <p:cNvSpPr/>
          <p:nvPr/>
        </p:nvSpPr>
        <p:spPr>
          <a:xfrm>
            <a:off x="303185" y="2035192"/>
            <a:ext cx="5151466" cy="2092881"/>
          </a:xfrm>
          <a:prstGeom prst="rect">
            <a:avLst/>
          </a:prstGeom>
        </p:spPr>
        <p:txBody>
          <a:bodyPr wrap="square">
            <a:spAutoFit/>
          </a:bodyPr>
          <a:lstStyle/>
          <a:p>
            <a:r>
              <a:rPr lang="en-US" dirty="0" smtClean="0">
                <a:solidFill>
                  <a:srgbClr val="000000"/>
                </a:solidFill>
              </a:rPr>
              <a:t>Dutch Activities Decree</a:t>
            </a:r>
          </a:p>
          <a:p>
            <a:pPr marL="285750" indent="-285750">
              <a:buFont typeface="Arial" panose="020B0604020202020204" pitchFamily="34" charset="0"/>
              <a:buChar char="•"/>
            </a:pPr>
            <a:r>
              <a:rPr lang="en-US" sz="1600" dirty="0" smtClean="0">
                <a:solidFill>
                  <a:srgbClr val="000000"/>
                </a:solidFill>
              </a:rPr>
              <a:t>Contains </a:t>
            </a:r>
            <a:r>
              <a:rPr lang="en-US" sz="1600" dirty="0">
                <a:solidFill>
                  <a:srgbClr val="000000"/>
                </a:solidFill>
              </a:rPr>
              <a:t>environmental </a:t>
            </a:r>
            <a:r>
              <a:rPr lang="en-US" sz="1600" dirty="0" smtClean="0">
                <a:solidFill>
                  <a:srgbClr val="000000"/>
                </a:solidFill>
              </a:rPr>
              <a:t>regulations</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A</a:t>
            </a:r>
            <a:r>
              <a:rPr lang="en-US" sz="1600" dirty="0" smtClean="0">
                <a:solidFill>
                  <a:srgbClr val="000000"/>
                </a:solidFill>
              </a:rPr>
              <a:t>pplicable to all companies in the Netherlands, unless they have little or no impact on the environment</a:t>
            </a:r>
          </a:p>
          <a:p>
            <a:pPr marL="285750" indent="-285750">
              <a:buFont typeface="Arial" panose="020B0604020202020204" pitchFamily="34" charset="0"/>
              <a:buChar char="•"/>
            </a:pPr>
            <a:r>
              <a:rPr lang="en-US" sz="1600" dirty="0">
                <a:solidFill>
                  <a:srgbClr val="000000"/>
                </a:solidFill>
              </a:rPr>
              <a:t>M</a:t>
            </a:r>
            <a:r>
              <a:rPr lang="en-US" sz="1600" dirty="0" smtClean="0">
                <a:solidFill>
                  <a:srgbClr val="000000"/>
                </a:solidFill>
              </a:rPr>
              <a:t>any of the rules are detailed in the </a:t>
            </a:r>
            <a:r>
              <a:rPr lang="en-US" sz="1600" dirty="0">
                <a:solidFill>
                  <a:srgbClr val="000000"/>
                </a:solidFill>
              </a:rPr>
              <a:t>A</a:t>
            </a:r>
            <a:r>
              <a:rPr lang="en-US" sz="1600" dirty="0" smtClean="0">
                <a:solidFill>
                  <a:srgbClr val="000000"/>
                </a:solidFill>
              </a:rPr>
              <a:t>ctivities Regulations</a:t>
            </a:r>
          </a:p>
          <a:p>
            <a:pPr marL="285750" indent="-285750">
              <a:buFont typeface="Arial" panose="020B0604020202020204" pitchFamily="34" charset="0"/>
              <a:buChar char="•"/>
            </a:pPr>
            <a:r>
              <a:rPr lang="en-US" sz="1600" dirty="0" smtClean="0">
                <a:solidFill>
                  <a:srgbClr val="000000"/>
                </a:solidFill>
              </a:rPr>
              <a:t>Environmental Management Activities Degree</a:t>
            </a:r>
          </a:p>
          <a:p>
            <a:pPr marL="742950" lvl="1" indent="-285750">
              <a:buFont typeface="Arial" panose="020B0604020202020204" pitchFamily="34" charset="0"/>
              <a:buChar char="•"/>
            </a:pPr>
            <a:r>
              <a:rPr lang="en-US" sz="1600" dirty="0" smtClean="0">
                <a:solidFill>
                  <a:srgbClr val="000000"/>
                </a:solidFill>
              </a:rPr>
              <a:t>Section 2.6. Energy saving</a:t>
            </a:r>
          </a:p>
          <a:p>
            <a:pPr marL="1200150" lvl="2" indent="-285750">
              <a:buFont typeface="Arial" panose="020B0604020202020204" pitchFamily="34" charset="0"/>
              <a:buChar char="•"/>
            </a:pPr>
            <a:r>
              <a:rPr lang="en-US" sz="1600" dirty="0" smtClean="0">
                <a:solidFill>
                  <a:srgbClr val="000000"/>
                </a:solidFill>
              </a:rPr>
              <a:t>Article 2.15 Energy-saving measures</a:t>
            </a:r>
            <a:endParaRPr lang="en-GB" sz="1600" dirty="0">
              <a:solidFill>
                <a:srgbClr val="000000"/>
              </a:solidFill>
            </a:endParaRPr>
          </a:p>
        </p:txBody>
      </p:sp>
      <p:sp>
        <p:nvSpPr>
          <p:cNvPr id="6" name="Rechteck 5"/>
          <p:cNvSpPr/>
          <p:nvPr/>
        </p:nvSpPr>
        <p:spPr>
          <a:xfrm>
            <a:off x="198591" y="4103641"/>
            <a:ext cx="7004050" cy="215444"/>
          </a:xfrm>
          <a:prstGeom prst="rect">
            <a:avLst/>
          </a:prstGeom>
        </p:spPr>
        <p:txBody>
          <a:bodyPr wrap="square">
            <a:spAutoFit/>
          </a:bodyPr>
          <a:lstStyle/>
          <a:p>
            <a:r>
              <a:rPr lang="en-GB" sz="800" dirty="0">
                <a:solidFill>
                  <a:srgbClr val="000000"/>
                </a:solidFill>
                <a:hlinkClick r:id="rId20"/>
              </a:rPr>
              <a:t>https://rwsenvironment.eu/subjects/environmental-0/activities-decree</a:t>
            </a:r>
            <a:r>
              <a:rPr lang="en-GB" sz="800" dirty="0" smtClean="0">
                <a:solidFill>
                  <a:srgbClr val="000000"/>
                </a:solidFill>
                <a:hlinkClick r:id="rId20"/>
              </a:rPr>
              <a:t>/</a:t>
            </a:r>
            <a:r>
              <a:rPr lang="en-GB" sz="800" dirty="0" smtClean="0">
                <a:solidFill>
                  <a:srgbClr val="000000"/>
                </a:solidFill>
              </a:rPr>
              <a:t> </a:t>
            </a:r>
            <a:endParaRPr lang="en-GB" sz="800" dirty="0">
              <a:solidFill>
                <a:srgbClr val="000000"/>
              </a:solidFill>
            </a:endParaRPr>
          </a:p>
        </p:txBody>
      </p:sp>
      <p:pic>
        <p:nvPicPr>
          <p:cNvPr id="7" name="Grafik 6"/>
          <p:cNvPicPr>
            <a:picLocks noChangeAspect="1"/>
          </p:cNvPicPr>
          <p:nvPr/>
        </p:nvPicPr>
        <p:blipFill rotWithShape="1">
          <a:blip r:embed="rId21">
            <a:extLst>
              <a:ext uri="{28A0092B-C50C-407E-A947-70E740481C1C}">
                <a14:useLocalDpi xmlns:a14="http://schemas.microsoft.com/office/drawing/2010/main" val="0"/>
              </a:ext>
            </a:extLst>
          </a:blip>
          <a:srcRect l="44167" r="12639"/>
          <a:stretch/>
        </p:blipFill>
        <p:spPr>
          <a:xfrm>
            <a:off x="2798239" y="1838058"/>
            <a:ext cx="1289859" cy="547464"/>
          </a:xfrm>
          <a:prstGeom prst="rect">
            <a:avLst/>
          </a:prstGeom>
        </p:spPr>
      </p:pic>
      <p:pic>
        <p:nvPicPr>
          <p:cNvPr id="8" name="Grafik 7"/>
          <p:cNvPicPr>
            <a:picLocks noChangeAspect="1"/>
          </p:cNvPicPr>
          <p:nvPr/>
        </p:nvPicPr>
        <p:blipFill>
          <a:blip r:embed="rId22"/>
          <a:stretch>
            <a:fillRect/>
          </a:stretch>
        </p:blipFill>
        <p:spPr>
          <a:xfrm>
            <a:off x="5505450" y="1623302"/>
            <a:ext cx="3572822" cy="2668923"/>
          </a:xfrm>
          <a:prstGeom prst="rect">
            <a:avLst/>
          </a:prstGeom>
        </p:spPr>
      </p:pic>
      <p:sp>
        <p:nvSpPr>
          <p:cNvPr id="9" name="Rechteck 8"/>
          <p:cNvSpPr/>
          <p:nvPr/>
        </p:nvSpPr>
        <p:spPr>
          <a:xfrm>
            <a:off x="8166101" y="3721101"/>
            <a:ext cx="912171" cy="5711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5159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768914" y="346129"/>
            <a:ext cx="736612" cy="736611"/>
            <a:chOff x="768914" y="392196"/>
            <a:chExt cx="673373" cy="673372"/>
          </a:xfrm>
        </p:grpSpPr>
        <p:sp>
          <p:nvSpPr>
            <p:cNvPr id="10" name="Rechteck 9"/>
            <p:cNvSpPr/>
            <p:nvPr/>
          </p:nvSpPr>
          <p:spPr>
            <a:xfrm>
              <a:off x="768914" y="392196"/>
              <a:ext cx="673373" cy="673372"/>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11"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2">
              <a:extLst>
                <a:ext uri="{96DAC541-7B7A-43D3-8B79-37D633B846F1}">
                  <asvg:svgBlip xmlns:asvg="http://schemas.microsoft.com/office/drawing/2016/SVG/main" xmlns="" r:embed="rId19"/>
                </a:ext>
              </a:extLst>
            </a:blip>
            <a:stretch>
              <a:fillRect/>
            </a:stretch>
          </p:blipFill>
          <p:spPr>
            <a:xfrm>
              <a:off x="864147" y="458246"/>
              <a:ext cx="520378" cy="526262"/>
            </a:xfrm>
            <a:prstGeom prst="rect">
              <a:avLst/>
            </a:prstGeom>
          </p:spPr>
        </p:pic>
      </p:grpSp>
      <p:sp>
        <p:nvSpPr>
          <p:cNvPr id="34" name="Titel 1"/>
          <p:cNvSpPr txBox="1">
            <a:spLocks/>
          </p:cNvSpPr>
          <p:nvPr/>
        </p:nvSpPr>
        <p:spPr>
          <a:xfrm>
            <a:off x="198591" y="638103"/>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8000" b="1" dirty="0" smtClean="0">
                <a:solidFill>
                  <a:srgbClr val="92D050"/>
                </a:solidFill>
              </a:rPr>
              <a:t>6</a:t>
            </a:r>
            <a:endParaRPr lang="en-US" sz="8000" b="1" dirty="0">
              <a:solidFill>
                <a:srgbClr val="92D050"/>
              </a:solidFill>
            </a:endParaRPr>
          </a:p>
        </p:txBody>
      </p:sp>
      <p:sp>
        <p:nvSpPr>
          <p:cNvPr id="27" name="Rechteck 26"/>
          <p:cNvSpPr/>
          <p:nvPr/>
        </p:nvSpPr>
        <p:spPr>
          <a:xfrm>
            <a:off x="1505662" y="594902"/>
            <a:ext cx="7734449" cy="646331"/>
          </a:xfrm>
          <a:prstGeom prst="rect">
            <a:avLst/>
          </a:prstGeom>
        </p:spPr>
        <p:txBody>
          <a:bodyPr wrap="square">
            <a:spAutoFit/>
          </a:bodyPr>
          <a:lstStyle/>
          <a:p>
            <a:r>
              <a:rPr lang="en-GB" sz="36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a:t>
            </a:r>
            <a:r>
              <a:rPr lang="en-GB" sz="3600" b="1" dirty="0">
                <a:solidFill>
                  <a:srgbClr val="92D050"/>
                </a:solidFill>
                <a:latin typeface="Garamond" panose="02020404030301010803" pitchFamily="18" charset="0"/>
                <a:ea typeface="Times New Roman" panose="02020603050405020304" pitchFamily="18" charset="0"/>
                <a:cs typeface="Times New Roman" panose="02020603050405020304" pitchFamily="18" charset="0"/>
              </a:rPr>
              <a:t>n</a:t>
            </a:r>
            <a:r>
              <a:rPr lang="en-GB" sz="36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hancing the uptake of </a:t>
            </a:r>
            <a:r>
              <a:rPr lang="en-GB" sz="3600" b="1" dirty="0" smtClean="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measures</a:t>
            </a:r>
            <a:endParaRPr lang="en-US" sz="3600" b="1" dirty="0">
              <a:solidFill>
                <a:schemeClr val="accent1"/>
              </a:solidFill>
            </a:endParaRPr>
          </a:p>
        </p:txBody>
      </p:sp>
      <p:sp>
        <p:nvSpPr>
          <p:cNvPr id="63" name="Inhaltsplatzhalter 8"/>
          <p:cNvSpPr txBox="1">
            <a:spLocks/>
          </p:cNvSpPr>
          <p:nvPr/>
        </p:nvSpPr>
        <p:spPr>
          <a:xfrm>
            <a:off x="192503" y="1261498"/>
            <a:ext cx="8431732" cy="551334"/>
          </a:xfrm>
          <a:prstGeom prst="rect">
            <a:avLst/>
          </a:prstGeom>
        </p:spPr>
        <p:txBody>
          <a:bodyPr vert="horz" lIns="91440" tIns="45720" rIns="91440" bIns="45720" rtlCol="0">
            <a:normAutofit/>
          </a:bodyPr>
          <a:lstStyle>
            <a:lvl1pPr marL="0" indent="0" algn="l" defTabSz="1280160" rtl="0" eaLnBrk="1" latinLnBrk="0" hangingPunct="1">
              <a:lnSpc>
                <a:spcPct val="90000"/>
              </a:lnSpc>
              <a:spcBef>
                <a:spcPts val="1400"/>
              </a:spcBef>
              <a:buFont typeface="Arial" panose="020B0604020202020204" pitchFamily="34" charset="0"/>
              <a:buNone/>
              <a:defRPr sz="2000" b="0" kern="1200">
                <a:solidFill>
                  <a:schemeClr val="accent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r>
              <a:rPr lang="en-US" sz="1400" dirty="0">
                <a:solidFill>
                  <a:srgbClr val="92D050"/>
                </a:solidFill>
              </a:rPr>
              <a:t>There are various support mechanisms to encourage companies to improve energy efficiency, either based on informational instruments, financial incentives or obligations</a:t>
            </a:r>
            <a:r>
              <a:rPr lang="en-US" sz="1400" dirty="0" smtClean="0">
                <a:solidFill>
                  <a:srgbClr val="92D050"/>
                </a:solidFill>
              </a:rPr>
              <a:t>.</a:t>
            </a:r>
            <a:endParaRPr lang="en-US" sz="1400" dirty="0">
              <a:solidFill>
                <a:srgbClr val="92D050"/>
              </a:solidFill>
            </a:endParaRPr>
          </a:p>
        </p:txBody>
      </p:sp>
      <p:sp>
        <p:nvSpPr>
          <p:cNvPr id="47" name="Inhaltsplatzhalter 3"/>
          <p:cNvSpPr txBox="1">
            <a:spLocks/>
          </p:cNvSpPr>
          <p:nvPr/>
        </p:nvSpPr>
        <p:spPr>
          <a:xfrm>
            <a:off x="250006" y="1852626"/>
            <a:ext cx="3766343" cy="2078433"/>
          </a:xfrm>
          <a:prstGeom prst="rect">
            <a:avLst/>
          </a:prstGeom>
        </p:spPr>
        <p:txBody>
          <a:bodyPr vert="horz" lIns="180000" tIns="144000" rIns="180000" bIns="144000" rtlCol="0">
            <a:normAutofit fontScale="92500"/>
          </a:bodyPr>
          <a:lstStyle>
            <a:lvl1pPr marL="0" indent="0" algn="l" defTabSz="1280160" rtl="0" eaLnBrk="1" latinLnBrk="0" hangingPunct="1">
              <a:lnSpc>
                <a:spcPct val="90000"/>
              </a:lnSpc>
              <a:spcBef>
                <a:spcPts val="1400"/>
              </a:spcBef>
              <a:buFont typeface="Arial" panose="020B0604020202020204" pitchFamily="34" charset="0"/>
              <a:buNone/>
              <a:defRPr sz="1200" kern="1200">
                <a:solidFill>
                  <a:schemeClr val="tx1"/>
                </a:solidFill>
                <a:latin typeface="+mn-lt"/>
                <a:ea typeface="+mn-ea"/>
                <a:cs typeface="+mn-cs"/>
              </a:defRPr>
            </a:lvl1pPr>
            <a:lvl2pPr marL="640080" indent="0" algn="l" defTabSz="1280160" rtl="0" eaLnBrk="1" latinLnBrk="0" hangingPunct="1">
              <a:lnSpc>
                <a:spcPct val="90000"/>
              </a:lnSpc>
              <a:spcBef>
                <a:spcPts val="700"/>
              </a:spcBef>
              <a:buFont typeface="Arial" panose="020B0604020202020204" pitchFamily="34" charset="0"/>
              <a:buNone/>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rgbClr val="525252"/>
                </a:solidFill>
                <a:effectLst/>
                <a:uLnTx/>
                <a:uFillTx/>
                <a:latin typeface="Garamond"/>
                <a:ea typeface="+mn-ea"/>
                <a:cs typeface="+mn-cs"/>
              </a:rPr>
              <a:t>Improve industrial energy efficiency by </a:t>
            </a:r>
            <a:r>
              <a:rPr kumimoji="0" lang="en-US" sz="1400" b="1" i="0" u="none" strike="noStrike" kern="1200" cap="none" spc="0" normalizeH="0" baseline="0" noProof="0" dirty="0" smtClean="0">
                <a:ln>
                  <a:noFill/>
                </a:ln>
                <a:solidFill>
                  <a:srgbClr val="525252"/>
                </a:solidFill>
                <a:effectLst/>
                <a:uLnTx/>
                <a:uFillTx/>
                <a:latin typeface="Garamond"/>
                <a:ea typeface="+mn-ea"/>
                <a:cs typeface="+mn-cs"/>
              </a:rPr>
              <a:t>using energy thresholds to mandate companies to implement measures</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smtClean="0">
              <a:ln>
                <a:noFill/>
              </a:ln>
              <a:solidFill>
                <a:prstClr val="black"/>
              </a:solidFill>
              <a:effectLst/>
              <a:uLnTx/>
              <a:uFillTx/>
              <a:latin typeface="Garamond"/>
              <a:ea typeface="+mn-ea"/>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Garamond"/>
                <a:ea typeface="+mn-ea"/>
                <a:cs typeface="+mn-cs"/>
              </a:rPr>
              <a:t>Under the Environmental Management Activities Decree, the Netherlands obliges companies which consume more than 50</a:t>
            </a:r>
            <a:r>
              <a:rPr kumimoji="0" lang="en-US" sz="1200" b="0" i="0" u="none" strike="noStrike" kern="1200" cap="none" spc="0" normalizeH="0" baseline="0" noProof="0" dirty="0" smtClean="0">
                <a:ln>
                  <a:noFill/>
                </a:ln>
                <a:solidFill>
                  <a:prstClr val="black"/>
                </a:solidFill>
                <a:effectLst/>
                <a:uLnTx/>
                <a:uFillTx/>
                <a:latin typeface="Garamond"/>
                <a:ea typeface="+mn-ea"/>
                <a:cs typeface="+mn-cs"/>
              </a:rPr>
              <a:t> 000 </a:t>
            </a:r>
            <a:r>
              <a:rPr kumimoji="0" lang="en-US" sz="1200" b="0" i="0" u="none" strike="noStrike" kern="1200" cap="none" spc="0" normalizeH="0" baseline="0" noProof="0" dirty="0" smtClean="0">
                <a:ln>
                  <a:noFill/>
                </a:ln>
                <a:solidFill>
                  <a:sysClr val="windowText" lastClr="000000"/>
                </a:solidFill>
                <a:effectLst/>
                <a:uLnTx/>
                <a:uFillTx/>
                <a:latin typeface="Garamond"/>
                <a:ea typeface="+mn-ea"/>
                <a:cs typeface="+mn-cs"/>
              </a:rPr>
              <a:t>kWh of electricity or </a:t>
            </a:r>
            <a:r>
              <a:rPr kumimoji="0" lang="en-US" sz="1200" b="0" i="0" u="none" strike="noStrike" kern="1200" cap="none" spc="0" normalizeH="0" baseline="0" noProof="0" dirty="0" smtClean="0">
                <a:ln>
                  <a:noFill/>
                </a:ln>
                <a:solidFill>
                  <a:prstClr val="black"/>
                </a:solidFill>
                <a:effectLst/>
                <a:uLnTx/>
                <a:uFillTx/>
                <a:latin typeface="Garamond"/>
                <a:ea typeface="+mn-ea"/>
                <a:cs typeface="+mn-cs"/>
              </a:rPr>
              <a:t>25 000 </a:t>
            </a:r>
            <a:r>
              <a:rPr kumimoji="0" lang="en-US" sz="1200" b="0" i="0" u="none" strike="noStrike" kern="1200" cap="none" spc="0" normalizeH="0" baseline="0" noProof="0" dirty="0" smtClean="0">
                <a:ln>
                  <a:noFill/>
                </a:ln>
                <a:solidFill>
                  <a:sysClr val="windowText" lastClr="000000"/>
                </a:solidFill>
                <a:effectLst/>
                <a:uLnTx/>
                <a:uFillTx/>
                <a:latin typeface="Garamond"/>
                <a:ea typeface="+mn-ea"/>
                <a:cs typeface="+mn-cs"/>
              </a:rPr>
              <a:t>m³ of natural gas to take energy-saving measures with a payback period of 5 years or less. The regulation was implemented independent from the energy audit obligation.</a:t>
            </a:r>
            <a:endParaRPr kumimoji="0" lang="en-US" sz="1400" b="1" i="0" u="none" strike="noStrike" kern="1200" cap="none" spc="0" normalizeH="0" baseline="0" noProof="0" dirty="0">
              <a:ln>
                <a:noFill/>
              </a:ln>
              <a:solidFill>
                <a:srgbClr val="EE7F35"/>
              </a:solidFill>
              <a:effectLst/>
              <a:uLnTx/>
              <a:uFillTx/>
              <a:latin typeface="Garamond"/>
              <a:ea typeface="+mn-ea"/>
              <a:cs typeface="+mn-cs"/>
            </a:endParaRPr>
          </a:p>
        </p:txBody>
      </p:sp>
      <p:sp>
        <p:nvSpPr>
          <p:cNvPr id="48" name="Abgerundetes Rechteck 47"/>
          <p:cNvSpPr/>
          <p:nvPr/>
        </p:nvSpPr>
        <p:spPr>
          <a:xfrm>
            <a:off x="250006" y="1822381"/>
            <a:ext cx="3693344" cy="2347880"/>
          </a:xfrm>
          <a:prstGeom prst="roundRect">
            <a:avLst>
              <a:gd name="adj" fmla="val 10738"/>
            </a:avLst>
          </a:prstGeom>
          <a:noFill/>
          <a:ln w="28575" cap="flat" cmpd="sng" algn="ctr">
            <a:solidFill>
              <a:srgbClr val="A6A6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grpSp>
        <p:nvGrpSpPr>
          <p:cNvPr id="49" name="Gruppieren 48"/>
          <p:cNvGrpSpPr/>
          <p:nvPr/>
        </p:nvGrpSpPr>
        <p:grpSpPr>
          <a:xfrm>
            <a:off x="429700" y="3818623"/>
            <a:ext cx="269277" cy="269277"/>
            <a:chOff x="8804857" y="5009287"/>
            <a:chExt cx="396294" cy="396294"/>
          </a:xfrm>
        </p:grpSpPr>
        <p:sp>
          <p:nvSpPr>
            <p:cNvPr id="50" name="Ellipse 49"/>
            <p:cNvSpPr/>
            <p:nvPr/>
          </p:nvSpPr>
          <p:spPr>
            <a:xfrm>
              <a:off x="8804857" y="5009287"/>
              <a:ext cx="396294" cy="396294"/>
            </a:xfrm>
            <a:prstGeom prst="ellipse">
              <a:avLst/>
            </a:prstGeom>
            <a:solidFill>
              <a:srgbClr val="0080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pic>
          <p:nvPicPr>
            <p:cNvPr id="51" name="Graphic 5" descr="Internet with solid fill">
              <a:hlinkClick r:id="rId20"/>
              <a:extLst>
                <a:ext uri="{FF2B5EF4-FFF2-40B4-BE49-F238E27FC236}">
                  <a16:creationId xmlns:a16="http://schemas.microsoft.com/office/drawing/2014/main" id="{809274A8-CC9C-4990-AB18-803F10AA3760}"/>
                </a:ext>
              </a:extLst>
            </p:cNvPr>
            <p:cNvPicPr>
              <a:picLocks noChangeAspect="1"/>
            </p:cNvPicPr>
            <p:nvPr/>
          </p:nvPicPr>
          <p:blipFill>
            <a:blip r:embed="rId21">
              <a:extLst>
                <a:ext uri="{96DAC541-7B7A-43D3-8B79-37D633B846F1}">
                  <asvg:svgBlip xmlns="" xmlns:asvg="http://schemas.microsoft.com/office/drawing/2016/SVG/main" r:embed="rId4"/>
                </a:ext>
              </a:extLst>
            </a:blip>
            <a:stretch>
              <a:fillRect/>
            </a:stretch>
          </p:blipFill>
          <p:spPr>
            <a:xfrm>
              <a:off x="8843639" y="5051093"/>
              <a:ext cx="313436" cy="312682"/>
            </a:xfrm>
            <a:prstGeom prst="rect">
              <a:avLst/>
            </a:prstGeom>
          </p:spPr>
        </p:pic>
      </p:grpSp>
      <p:sp>
        <p:nvSpPr>
          <p:cNvPr id="52" name="Rechteck 51"/>
          <p:cNvSpPr/>
          <p:nvPr/>
        </p:nvSpPr>
        <p:spPr>
          <a:xfrm>
            <a:off x="695379" y="3837878"/>
            <a:ext cx="1288225" cy="22849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A6A6A6">
                    <a:lumMod val="50000"/>
                  </a:srgbClr>
                </a:solidFill>
                <a:effectLst/>
                <a:uLnTx/>
                <a:uFillTx/>
              </a:rPr>
              <a:t>Website of the Dutch NA</a:t>
            </a:r>
          </a:p>
        </p:txBody>
      </p:sp>
      <p:grpSp>
        <p:nvGrpSpPr>
          <p:cNvPr id="53" name="Gruppieren 52"/>
          <p:cNvGrpSpPr/>
          <p:nvPr/>
        </p:nvGrpSpPr>
        <p:grpSpPr>
          <a:xfrm>
            <a:off x="3336963" y="3627401"/>
            <a:ext cx="722339" cy="607315"/>
            <a:chOff x="11702056" y="4313923"/>
            <a:chExt cx="875688" cy="736245"/>
          </a:xfrm>
        </p:grpSpPr>
        <p:sp>
          <p:nvSpPr>
            <p:cNvPr id="54" name="Rechteck 53"/>
            <p:cNvSpPr/>
            <p:nvPr/>
          </p:nvSpPr>
          <p:spPr>
            <a:xfrm>
              <a:off x="11902339" y="4483517"/>
              <a:ext cx="675405" cy="56665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Garamond"/>
                <a:ea typeface="+mn-ea"/>
                <a:cs typeface="+mn-cs"/>
              </a:endParaRPr>
            </a:p>
          </p:txBody>
        </p:sp>
        <p:pic>
          <p:nvPicPr>
            <p:cNvPr id="55" name="Graphic 5" descr="Map with pin with solid fill">
              <a:extLst>
                <a:ext uri="{FF2B5EF4-FFF2-40B4-BE49-F238E27FC236}">
                  <a16:creationId xmlns:a16="http://schemas.microsoft.com/office/drawing/2014/main" id="{7B0B8498-4619-489A-9B33-56C92CB6497F}"/>
                </a:ext>
              </a:extLst>
            </p:cNvPr>
            <p:cNvPicPr>
              <a:picLocks noChangeAspect="1"/>
            </p:cNvPicPr>
            <p:nvPr/>
          </p:nvPicPr>
          <p:blipFill>
            <a:blip r:embed="rId22">
              <a:extLst>
                <a:ext uri="{96DAC541-7B7A-43D3-8B79-37D633B846F1}">
                  <asvg:svgBlip xmlns="" xmlns:asvg="http://schemas.microsoft.com/office/drawing/2016/SVG/main" r:embed="rId6"/>
                </a:ext>
              </a:extLst>
            </a:blip>
            <a:stretch>
              <a:fillRect/>
            </a:stretch>
          </p:blipFill>
          <p:spPr>
            <a:xfrm>
              <a:off x="11702056" y="4313923"/>
              <a:ext cx="708993" cy="701330"/>
            </a:xfrm>
            <a:prstGeom prst="rect">
              <a:avLst/>
            </a:prstGeom>
          </p:spPr>
        </p:pic>
      </p:grpSp>
      <p:sp>
        <p:nvSpPr>
          <p:cNvPr id="5" name="Rechteck 4"/>
          <p:cNvSpPr/>
          <p:nvPr/>
        </p:nvSpPr>
        <p:spPr>
          <a:xfrm>
            <a:off x="4209029" y="2034052"/>
            <a:ext cx="4811538" cy="2400657"/>
          </a:xfrm>
          <a:prstGeom prst="rect">
            <a:avLst/>
          </a:prstGeom>
        </p:spPr>
        <p:txBody>
          <a:bodyPr wrap="square">
            <a:spAutoFit/>
          </a:bodyPr>
          <a:lstStyle/>
          <a:p>
            <a:r>
              <a:rPr lang="en-US" dirty="0" smtClean="0">
                <a:solidFill>
                  <a:sysClr val="windowText" lastClr="000000"/>
                </a:solidFill>
              </a:rPr>
              <a:t>Environmental Management Activities Decree</a:t>
            </a:r>
          </a:p>
          <a:p>
            <a:r>
              <a:rPr lang="en-US" b="1" dirty="0" smtClean="0">
                <a:solidFill>
                  <a:sysClr val="windowText" lastClr="000000"/>
                </a:solidFill>
              </a:rPr>
              <a:t>Article 2.15</a:t>
            </a:r>
          </a:p>
          <a:p>
            <a:pPr marL="285750" indent="-285750">
              <a:buFont typeface="Arial" panose="020B0604020202020204" pitchFamily="34" charset="0"/>
              <a:buChar char="•"/>
            </a:pPr>
            <a:r>
              <a:rPr lang="en-US" sz="1400" dirty="0" smtClean="0">
                <a:solidFill>
                  <a:sysClr val="windowText" lastClr="000000"/>
                </a:solidFill>
              </a:rPr>
              <a:t>(1) [...] takes </a:t>
            </a:r>
            <a:r>
              <a:rPr lang="en-US" sz="1400" b="1" dirty="0" smtClean="0">
                <a:solidFill>
                  <a:sysClr val="windowText" lastClr="000000"/>
                </a:solidFill>
              </a:rPr>
              <a:t>all energy-saving measures</a:t>
            </a:r>
            <a:r>
              <a:rPr lang="en-US" sz="1400" dirty="0" smtClean="0">
                <a:solidFill>
                  <a:sysClr val="windowText" lastClr="000000"/>
                </a:solidFill>
              </a:rPr>
              <a:t> with a </a:t>
            </a:r>
            <a:r>
              <a:rPr lang="en-US" sz="1400" b="1" dirty="0" smtClean="0">
                <a:solidFill>
                  <a:sysClr val="windowText" lastClr="000000"/>
                </a:solidFill>
              </a:rPr>
              <a:t>payback of five years or less</a:t>
            </a:r>
            <a:r>
              <a:rPr lang="en-US" sz="1400" dirty="0" smtClean="0">
                <a:solidFill>
                  <a:sysClr val="windowText" lastClr="000000"/>
                </a:solidFill>
              </a:rPr>
              <a:t>.</a:t>
            </a:r>
          </a:p>
          <a:p>
            <a:r>
              <a:rPr lang="en-US" sz="1400" dirty="0">
                <a:solidFill>
                  <a:sysClr val="windowText" lastClr="000000"/>
                </a:solidFill>
              </a:rPr>
              <a:t>	</a:t>
            </a:r>
            <a:r>
              <a:rPr lang="en-US" sz="1400" dirty="0" smtClean="0">
                <a:solidFill>
                  <a:sysClr val="windowText" lastClr="000000"/>
                </a:solidFill>
                <a:sym typeface="Wingdings" panose="05000000000000000000" pitchFamily="2" charset="2"/>
              </a:rPr>
              <a:t> (5) [...] not being complied with, [...] </a:t>
            </a:r>
            <a:r>
              <a:rPr lang="en-US" sz="1400" b="1" dirty="0" smtClean="0">
                <a:solidFill>
                  <a:sysClr val="windowText" lastClr="000000"/>
                </a:solidFill>
                <a:sym typeface="Wingdings" panose="05000000000000000000" pitchFamily="2" charset="2"/>
              </a:rPr>
              <a:t>oblige</a:t>
            </a:r>
            <a:r>
              <a:rPr lang="en-US" sz="1400" dirty="0" smtClean="0">
                <a:solidFill>
                  <a:sysClr val="windowText" lastClr="000000"/>
                </a:solidFill>
                <a:sym typeface="Wingdings" panose="05000000000000000000" pitchFamily="2" charset="2"/>
              </a:rPr>
              <a:t> 		[...] to carry out investigation.</a:t>
            </a:r>
            <a:endParaRPr lang="en-US" sz="1400" dirty="0" smtClean="0">
              <a:solidFill>
                <a:sysClr val="windowText" lastClr="000000"/>
              </a:solidFill>
            </a:endParaRPr>
          </a:p>
          <a:p>
            <a:pPr marL="285750" indent="-285750">
              <a:buFont typeface="Arial" panose="020B0604020202020204" pitchFamily="34" charset="0"/>
              <a:buChar char="•"/>
            </a:pPr>
            <a:r>
              <a:rPr lang="en-US" sz="1400" dirty="0" smtClean="0">
                <a:solidFill>
                  <a:sysClr val="windowText" lastClr="000000"/>
                </a:solidFill>
              </a:rPr>
              <a:t>(2) [...] </a:t>
            </a:r>
            <a:r>
              <a:rPr lang="en-US" sz="1400" b="1" dirty="0" smtClean="0">
                <a:solidFill>
                  <a:sysClr val="windowText" lastClr="000000"/>
                </a:solidFill>
              </a:rPr>
              <a:t>report to the competent authority </a:t>
            </a:r>
            <a:r>
              <a:rPr lang="en-US" sz="1400" dirty="0" smtClean="0">
                <a:solidFill>
                  <a:sysClr val="windowText" lastClr="000000"/>
                </a:solidFill>
              </a:rPr>
              <a:t>no later than 1 July 2019 and thereafter once every four years what energy-saving measures have been taken.</a:t>
            </a:r>
          </a:p>
          <a:p>
            <a:pPr marL="285750" indent="-285750">
              <a:buFont typeface="Arial" panose="020B0604020202020204" pitchFamily="34" charset="0"/>
              <a:buChar char="•"/>
            </a:pPr>
            <a:endParaRPr lang="en-GB" sz="1600" dirty="0"/>
          </a:p>
        </p:txBody>
      </p:sp>
      <p:sp>
        <p:nvSpPr>
          <p:cNvPr id="6" name="Rechteck 5"/>
          <p:cNvSpPr/>
          <p:nvPr/>
        </p:nvSpPr>
        <p:spPr>
          <a:xfrm>
            <a:off x="2236061" y="4350434"/>
            <a:ext cx="7004050" cy="215444"/>
          </a:xfrm>
          <a:prstGeom prst="rect">
            <a:avLst/>
          </a:prstGeom>
        </p:spPr>
        <p:txBody>
          <a:bodyPr wrap="square">
            <a:spAutoFit/>
          </a:bodyPr>
          <a:lstStyle/>
          <a:p>
            <a:r>
              <a:rPr lang="en-GB" sz="800" dirty="0">
                <a:solidFill>
                  <a:srgbClr val="000000"/>
                </a:solidFill>
                <a:hlinkClick r:id="rId23"/>
              </a:rPr>
              <a:t>https://wetten-overheid-nl.translate.goog/BWBR0022762/2022-09-21/?_x_tr_sl=nl&amp;_x_tr_tl=en&amp;_x_tr_hl=de&amp;_</a:t>
            </a:r>
            <a:r>
              <a:rPr lang="en-GB" sz="800" dirty="0" smtClean="0">
                <a:solidFill>
                  <a:srgbClr val="000000"/>
                </a:solidFill>
                <a:hlinkClick r:id="rId23"/>
              </a:rPr>
              <a:t>x_tr_pto=wapp#Hoofdstuk2_Afdeling2.6_Artikel2.15</a:t>
            </a:r>
            <a:r>
              <a:rPr lang="en-GB" sz="800" dirty="0" smtClean="0">
                <a:solidFill>
                  <a:srgbClr val="000000"/>
                </a:solidFill>
              </a:rPr>
              <a:t> </a:t>
            </a:r>
            <a:endParaRPr lang="en-GB" sz="800" dirty="0">
              <a:solidFill>
                <a:srgbClr val="000000"/>
              </a:solidFill>
            </a:endParaRPr>
          </a:p>
        </p:txBody>
      </p:sp>
      <p:pic>
        <p:nvPicPr>
          <p:cNvPr id="7" name="Grafik 6"/>
          <p:cNvPicPr>
            <a:picLocks noChangeAspect="1"/>
          </p:cNvPicPr>
          <p:nvPr/>
        </p:nvPicPr>
        <p:blipFill rotWithShape="1">
          <a:blip r:embed="rId24">
            <a:extLst>
              <a:ext uri="{28A0092B-C50C-407E-A947-70E740481C1C}">
                <a14:useLocalDpi xmlns:a14="http://schemas.microsoft.com/office/drawing/2010/main" val="0"/>
              </a:ext>
            </a:extLst>
          </a:blip>
          <a:srcRect l="44167" r="12639"/>
          <a:stretch/>
        </p:blipFill>
        <p:spPr>
          <a:xfrm>
            <a:off x="4805536" y="1577103"/>
            <a:ext cx="1110782" cy="471457"/>
          </a:xfrm>
          <a:prstGeom prst="rect">
            <a:avLst/>
          </a:prstGeom>
        </p:spPr>
      </p:pic>
    </p:spTree>
    <p:extLst>
      <p:ext uri="{BB962C8B-B14F-4D97-AF65-F5344CB8AC3E}">
        <p14:creationId xmlns:p14="http://schemas.microsoft.com/office/powerpoint/2010/main" val="3025486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768914" y="346129"/>
            <a:ext cx="736612" cy="736611"/>
            <a:chOff x="768914" y="392196"/>
            <a:chExt cx="673373" cy="673372"/>
          </a:xfrm>
        </p:grpSpPr>
        <p:sp>
          <p:nvSpPr>
            <p:cNvPr id="10" name="Rechteck 9"/>
            <p:cNvSpPr/>
            <p:nvPr/>
          </p:nvSpPr>
          <p:spPr>
            <a:xfrm>
              <a:off x="768914" y="392196"/>
              <a:ext cx="673373" cy="673372"/>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11"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2">
              <a:extLst>
                <a:ext uri="{96DAC541-7B7A-43D3-8B79-37D633B846F1}">
                  <asvg:svgBlip xmlns:asvg="http://schemas.microsoft.com/office/drawing/2016/SVG/main" xmlns="" r:embed="rId19"/>
                </a:ext>
              </a:extLst>
            </a:blip>
            <a:stretch>
              <a:fillRect/>
            </a:stretch>
          </p:blipFill>
          <p:spPr>
            <a:xfrm>
              <a:off x="864147" y="458246"/>
              <a:ext cx="520378" cy="526262"/>
            </a:xfrm>
            <a:prstGeom prst="rect">
              <a:avLst/>
            </a:prstGeom>
          </p:spPr>
        </p:pic>
      </p:grpSp>
      <p:sp>
        <p:nvSpPr>
          <p:cNvPr id="34" name="Titel 1"/>
          <p:cNvSpPr txBox="1">
            <a:spLocks/>
          </p:cNvSpPr>
          <p:nvPr/>
        </p:nvSpPr>
        <p:spPr>
          <a:xfrm>
            <a:off x="198591" y="638103"/>
            <a:ext cx="450489" cy="300321"/>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8000" b="1" dirty="0" smtClean="0">
                <a:solidFill>
                  <a:srgbClr val="92D050"/>
                </a:solidFill>
              </a:rPr>
              <a:t>6</a:t>
            </a:r>
            <a:endParaRPr lang="en-US" sz="8000" b="1" dirty="0">
              <a:solidFill>
                <a:srgbClr val="92D050"/>
              </a:solidFill>
            </a:endParaRPr>
          </a:p>
        </p:txBody>
      </p:sp>
      <p:sp>
        <p:nvSpPr>
          <p:cNvPr id="27" name="Rechteck 26"/>
          <p:cNvSpPr/>
          <p:nvPr/>
        </p:nvSpPr>
        <p:spPr>
          <a:xfrm>
            <a:off x="1505662" y="594902"/>
            <a:ext cx="7734449" cy="646331"/>
          </a:xfrm>
          <a:prstGeom prst="rect">
            <a:avLst/>
          </a:prstGeom>
        </p:spPr>
        <p:txBody>
          <a:bodyPr wrap="square">
            <a:spAutoFit/>
          </a:bodyPr>
          <a:lstStyle/>
          <a:p>
            <a:r>
              <a:rPr lang="en-GB" sz="36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a:t>
            </a:r>
            <a:r>
              <a:rPr lang="en-GB" sz="3600" b="1" dirty="0">
                <a:solidFill>
                  <a:srgbClr val="92D050"/>
                </a:solidFill>
                <a:latin typeface="Garamond" panose="02020404030301010803" pitchFamily="18" charset="0"/>
                <a:ea typeface="Times New Roman" panose="02020603050405020304" pitchFamily="18" charset="0"/>
                <a:cs typeface="Times New Roman" panose="02020603050405020304" pitchFamily="18" charset="0"/>
              </a:rPr>
              <a:t>n</a:t>
            </a:r>
            <a:r>
              <a:rPr lang="en-GB" sz="36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hancing the uptake of </a:t>
            </a:r>
            <a:r>
              <a:rPr lang="en-GB" sz="3600" b="1" dirty="0" smtClean="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measures</a:t>
            </a:r>
            <a:endParaRPr lang="en-US" sz="3600" b="1" dirty="0">
              <a:solidFill>
                <a:schemeClr val="accent1"/>
              </a:solidFill>
            </a:endParaRPr>
          </a:p>
        </p:txBody>
      </p:sp>
      <p:sp>
        <p:nvSpPr>
          <p:cNvPr id="63" name="Inhaltsplatzhalter 8"/>
          <p:cNvSpPr txBox="1">
            <a:spLocks/>
          </p:cNvSpPr>
          <p:nvPr/>
        </p:nvSpPr>
        <p:spPr>
          <a:xfrm>
            <a:off x="192503" y="1217640"/>
            <a:ext cx="8431732" cy="551334"/>
          </a:xfrm>
          <a:prstGeom prst="rect">
            <a:avLst/>
          </a:prstGeom>
        </p:spPr>
        <p:txBody>
          <a:bodyPr vert="horz" lIns="91440" tIns="45720" rIns="91440" bIns="45720" rtlCol="0">
            <a:normAutofit/>
          </a:bodyPr>
          <a:lstStyle>
            <a:lvl1pPr marL="0" indent="0" algn="l" defTabSz="1280160" rtl="0" eaLnBrk="1" latinLnBrk="0" hangingPunct="1">
              <a:lnSpc>
                <a:spcPct val="90000"/>
              </a:lnSpc>
              <a:spcBef>
                <a:spcPts val="1400"/>
              </a:spcBef>
              <a:buFont typeface="Arial" panose="020B0604020202020204" pitchFamily="34" charset="0"/>
              <a:buNone/>
              <a:defRPr sz="2000" b="0" kern="1200">
                <a:solidFill>
                  <a:schemeClr val="accent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120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r>
              <a:rPr lang="en-US" sz="1400" dirty="0">
                <a:solidFill>
                  <a:srgbClr val="92D050"/>
                </a:solidFill>
              </a:rPr>
              <a:t>There are various support mechanisms to encourage companies to improve energy efficiency, either based on informational instruments, financial incentives or obligations</a:t>
            </a:r>
            <a:r>
              <a:rPr lang="en-US" sz="1400" dirty="0" smtClean="0">
                <a:solidFill>
                  <a:srgbClr val="92D050"/>
                </a:solidFill>
              </a:rPr>
              <a:t>.</a:t>
            </a:r>
            <a:endParaRPr lang="en-US" sz="1400" dirty="0">
              <a:solidFill>
                <a:srgbClr val="92D050"/>
              </a:solidFill>
            </a:endParaRPr>
          </a:p>
        </p:txBody>
      </p:sp>
      <p:pic>
        <p:nvPicPr>
          <p:cNvPr id="24" name="Grafik 23"/>
          <p:cNvPicPr>
            <a:picLocks noChangeAspect="1"/>
          </p:cNvPicPr>
          <p:nvPr/>
        </p:nvPicPr>
        <p:blipFill rotWithShape="1">
          <a:blip r:embed="rId20"/>
          <a:srcRect l="1" t="-491" r="4969" b="3146"/>
          <a:stretch/>
        </p:blipFill>
        <p:spPr>
          <a:xfrm>
            <a:off x="7531491" y="2217033"/>
            <a:ext cx="1355399" cy="1998010"/>
          </a:xfrm>
          <a:prstGeom prst="rect">
            <a:avLst/>
          </a:prstGeom>
        </p:spPr>
      </p:pic>
      <p:sp>
        <p:nvSpPr>
          <p:cNvPr id="25" name="Nach oben gekrümmter Pfeil 24"/>
          <p:cNvSpPr/>
          <p:nvPr/>
        </p:nvSpPr>
        <p:spPr>
          <a:xfrm rot="282040">
            <a:off x="3586937" y="3124794"/>
            <a:ext cx="4104367" cy="872892"/>
          </a:xfrm>
          <a:prstGeom prst="curvedUp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pic>
        <p:nvPicPr>
          <p:cNvPr id="26" name="Grafik 25"/>
          <p:cNvPicPr>
            <a:picLocks noChangeAspect="1"/>
          </p:cNvPicPr>
          <p:nvPr/>
        </p:nvPicPr>
        <p:blipFill rotWithShape="1">
          <a:blip r:embed="rId21"/>
          <a:srcRect t="40286" b="11832"/>
          <a:stretch/>
        </p:blipFill>
        <p:spPr>
          <a:xfrm>
            <a:off x="3082770" y="2210499"/>
            <a:ext cx="1268621" cy="647682"/>
          </a:xfrm>
          <a:prstGeom prst="rect">
            <a:avLst/>
          </a:prstGeom>
        </p:spPr>
      </p:pic>
      <p:pic>
        <p:nvPicPr>
          <p:cNvPr id="28" name="Grafik 27"/>
          <p:cNvPicPr>
            <a:picLocks noChangeAspect="1"/>
          </p:cNvPicPr>
          <p:nvPr/>
        </p:nvPicPr>
        <p:blipFill rotWithShape="1">
          <a:blip r:embed="rId22"/>
          <a:srcRect t="13629"/>
          <a:stretch/>
        </p:blipFill>
        <p:spPr>
          <a:xfrm>
            <a:off x="5978516" y="3156563"/>
            <a:ext cx="1193932" cy="1153265"/>
          </a:xfrm>
          <a:prstGeom prst="rect">
            <a:avLst/>
          </a:prstGeom>
        </p:spPr>
      </p:pic>
      <p:pic>
        <p:nvPicPr>
          <p:cNvPr id="29" name="Grafik 28"/>
          <p:cNvPicPr>
            <a:picLocks noChangeAspect="1"/>
          </p:cNvPicPr>
          <p:nvPr/>
        </p:nvPicPr>
        <p:blipFill rotWithShape="1">
          <a:blip r:embed="rId23"/>
          <a:srcRect t="9747"/>
          <a:stretch/>
        </p:blipFill>
        <p:spPr>
          <a:xfrm>
            <a:off x="4512122" y="2654521"/>
            <a:ext cx="1223102" cy="1653087"/>
          </a:xfrm>
          <a:prstGeom prst="rect">
            <a:avLst/>
          </a:prstGeom>
        </p:spPr>
      </p:pic>
      <p:sp>
        <p:nvSpPr>
          <p:cNvPr id="30" name="Text Placeholder 2">
            <a:extLst>
              <a:ext uri="{FF2B5EF4-FFF2-40B4-BE49-F238E27FC236}">
                <a16:creationId xmlns:a16="http://schemas.microsoft.com/office/drawing/2014/main" id="{38779A14-68EF-4251-986F-797EB6D8E4DB}"/>
              </a:ext>
            </a:extLst>
          </p:cNvPr>
          <p:cNvSpPr txBox="1">
            <a:spLocks/>
          </p:cNvSpPr>
          <p:nvPr/>
        </p:nvSpPr>
        <p:spPr>
          <a:xfrm>
            <a:off x="3051012" y="1863582"/>
            <a:ext cx="1332136" cy="336631"/>
          </a:xfrm>
          <a:prstGeom prst="rect">
            <a:avLst/>
          </a:prstGeom>
          <a:solidFill>
            <a:srgbClr val="548235">
              <a:alpha val="20000"/>
            </a:srgbClr>
          </a:solidFill>
        </p:spPr>
        <p:txBody>
          <a:bodyPr vert="horz" wrap="square" lIns="91440" tIns="45720" rIns="91440" bIns="45720" rtlCol="0">
            <a:spAutoFit/>
          </a:bodyPr>
          <a:lstStyle>
            <a:lvl1pPr marL="0" indent="0" algn="l" defTabSz="457200" rtl="0" eaLnBrk="1" latinLnBrk="0" hangingPunct="1">
              <a:lnSpc>
                <a:spcPct val="120000"/>
              </a:lnSpc>
              <a:spcBef>
                <a:spcPct val="20000"/>
              </a:spcBef>
              <a:buFont typeface="+mj-lt"/>
              <a:buNone/>
              <a:defRPr sz="1600" b="0" i="0" kern="1200" baseline="0">
                <a:solidFill>
                  <a:schemeClr val="tx1"/>
                </a:solidFill>
                <a:latin typeface="+mj-lt"/>
                <a:ea typeface="+mn-ea"/>
                <a:cs typeface="Arial" panose="020B0604020202020204" pitchFamily="34" charset="0"/>
              </a:defRPr>
            </a:lvl1pPr>
            <a:lvl2pPr marL="742950" indent="-285750" algn="l" defTabSz="457200" rtl="0" eaLnBrk="1" latinLnBrk="0" hangingPunct="1">
              <a:lnSpc>
                <a:spcPct val="120000"/>
              </a:lnSpc>
              <a:spcBef>
                <a:spcPct val="20000"/>
              </a:spcBef>
              <a:buFont typeface="Arial"/>
              <a:buChar char="–"/>
              <a:defRPr sz="1400" b="0" i="0" kern="1200">
                <a:solidFill>
                  <a:schemeClr val="tx1"/>
                </a:solidFill>
                <a:latin typeface="+mj-lt"/>
                <a:ea typeface="+mn-ea"/>
                <a:cs typeface="Arial" panose="020B0604020202020204" pitchFamily="34" charset="0"/>
              </a:defRPr>
            </a:lvl2pPr>
            <a:lvl3pPr marL="1143000" indent="-228600" algn="l" defTabSz="457200" rtl="0" eaLnBrk="1" latinLnBrk="0" hangingPunct="1">
              <a:lnSpc>
                <a:spcPct val="120000"/>
              </a:lnSpc>
              <a:spcBef>
                <a:spcPct val="20000"/>
              </a:spcBef>
              <a:buFont typeface="Arial"/>
              <a:buChar char="•"/>
              <a:defRPr sz="1200" b="0" i="0" kern="1200">
                <a:solidFill>
                  <a:schemeClr val="tx1"/>
                </a:solidFill>
                <a:latin typeface="+mj-lt"/>
                <a:ea typeface="+mn-ea"/>
                <a:cs typeface="Arial" panose="020B0604020202020204" pitchFamily="34" charset="0"/>
              </a:defRPr>
            </a:lvl3pPr>
            <a:lvl4pPr marL="1600200" indent="-228600" algn="l" defTabSz="457200" rtl="0" eaLnBrk="1" latinLnBrk="0" hangingPunct="1">
              <a:lnSpc>
                <a:spcPct val="120000"/>
              </a:lnSpc>
              <a:spcBef>
                <a:spcPct val="20000"/>
              </a:spcBef>
              <a:buFont typeface="Arial"/>
              <a:buChar char="–"/>
              <a:defRPr sz="1100" b="0" i="0" kern="1200">
                <a:solidFill>
                  <a:schemeClr val="tx1"/>
                </a:solidFill>
                <a:latin typeface="+mj-lt"/>
                <a:ea typeface="+mn-ea"/>
                <a:cs typeface="Arial" panose="020B0604020202020204" pitchFamily="34" charset="0"/>
              </a:defRPr>
            </a:lvl4pPr>
            <a:lvl5pPr marL="2057400" indent="-228600" algn="l" defTabSz="457200" rtl="0" eaLnBrk="1" latinLnBrk="0" hangingPunct="1">
              <a:lnSpc>
                <a:spcPct val="120000"/>
              </a:lnSpc>
              <a:spcBef>
                <a:spcPct val="20000"/>
              </a:spcBef>
              <a:buFont typeface="Arial"/>
              <a:buChar char="»"/>
              <a:defRPr sz="1000" b="0" i="0" kern="1200">
                <a:solidFill>
                  <a:schemeClr val="tx1"/>
                </a:solidFill>
                <a:latin typeface="+mj-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400" b="1" dirty="0" smtClean="0"/>
              <a:t>1. SME or not?</a:t>
            </a:r>
            <a:endParaRPr lang="de-DE" sz="1400" b="1" dirty="0"/>
          </a:p>
        </p:txBody>
      </p:sp>
      <p:sp>
        <p:nvSpPr>
          <p:cNvPr id="31" name="Text Placeholder 2">
            <a:extLst>
              <a:ext uri="{FF2B5EF4-FFF2-40B4-BE49-F238E27FC236}">
                <a16:creationId xmlns:a16="http://schemas.microsoft.com/office/drawing/2014/main" id="{38779A14-68EF-4251-986F-797EB6D8E4DB}"/>
              </a:ext>
            </a:extLst>
          </p:cNvPr>
          <p:cNvSpPr txBox="1">
            <a:spLocks/>
          </p:cNvSpPr>
          <p:nvPr/>
        </p:nvSpPr>
        <p:spPr>
          <a:xfrm>
            <a:off x="4559272" y="2203752"/>
            <a:ext cx="1128801" cy="350865"/>
          </a:xfrm>
          <a:prstGeom prst="rect">
            <a:avLst/>
          </a:prstGeom>
          <a:solidFill>
            <a:srgbClr val="548235">
              <a:alpha val="20000"/>
            </a:srgbClr>
          </a:solidFill>
        </p:spPr>
        <p:txBody>
          <a:bodyPr vert="horz" wrap="square" lIns="91440" tIns="45720" rIns="91440" bIns="45720" rtlCol="0">
            <a:spAutoFit/>
          </a:bodyPr>
          <a:lstStyle>
            <a:lvl1pPr marL="0" indent="0" algn="l" defTabSz="457200" rtl="0" eaLnBrk="1" latinLnBrk="0" hangingPunct="1">
              <a:lnSpc>
                <a:spcPct val="120000"/>
              </a:lnSpc>
              <a:spcBef>
                <a:spcPct val="20000"/>
              </a:spcBef>
              <a:buFont typeface="+mj-lt"/>
              <a:buNone/>
              <a:defRPr sz="1600" b="0" i="0" kern="1200" baseline="0">
                <a:solidFill>
                  <a:schemeClr val="tx1"/>
                </a:solidFill>
                <a:latin typeface="+mj-lt"/>
                <a:ea typeface="+mn-ea"/>
                <a:cs typeface="Arial" panose="020B0604020202020204" pitchFamily="34" charset="0"/>
              </a:defRPr>
            </a:lvl1pPr>
            <a:lvl2pPr marL="742950" indent="-285750" algn="l" defTabSz="457200" rtl="0" eaLnBrk="1" latinLnBrk="0" hangingPunct="1">
              <a:lnSpc>
                <a:spcPct val="120000"/>
              </a:lnSpc>
              <a:spcBef>
                <a:spcPct val="20000"/>
              </a:spcBef>
              <a:buFont typeface="Arial"/>
              <a:buChar char="–"/>
              <a:defRPr sz="1400" b="0" i="0" kern="1200">
                <a:solidFill>
                  <a:schemeClr val="tx1"/>
                </a:solidFill>
                <a:latin typeface="+mj-lt"/>
                <a:ea typeface="+mn-ea"/>
                <a:cs typeface="Arial" panose="020B0604020202020204" pitchFamily="34" charset="0"/>
              </a:defRPr>
            </a:lvl2pPr>
            <a:lvl3pPr marL="1143000" indent="-228600" algn="l" defTabSz="457200" rtl="0" eaLnBrk="1" latinLnBrk="0" hangingPunct="1">
              <a:lnSpc>
                <a:spcPct val="120000"/>
              </a:lnSpc>
              <a:spcBef>
                <a:spcPct val="20000"/>
              </a:spcBef>
              <a:buFont typeface="Arial"/>
              <a:buChar char="•"/>
              <a:defRPr sz="1200" b="0" i="0" kern="1200">
                <a:solidFill>
                  <a:schemeClr val="tx1"/>
                </a:solidFill>
                <a:latin typeface="+mj-lt"/>
                <a:ea typeface="+mn-ea"/>
                <a:cs typeface="Arial" panose="020B0604020202020204" pitchFamily="34" charset="0"/>
              </a:defRPr>
            </a:lvl3pPr>
            <a:lvl4pPr marL="1600200" indent="-228600" algn="l" defTabSz="457200" rtl="0" eaLnBrk="1" latinLnBrk="0" hangingPunct="1">
              <a:lnSpc>
                <a:spcPct val="120000"/>
              </a:lnSpc>
              <a:spcBef>
                <a:spcPct val="20000"/>
              </a:spcBef>
              <a:buFont typeface="Arial"/>
              <a:buChar char="–"/>
              <a:defRPr sz="1100" b="0" i="0" kern="1200">
                <a:solidFill>
                  <a:schemeClr val="tx1"/>
                </a:solidFill>
                <a:latin typeface="+mj-lt"/>
                <a:ea typeface="+mn-ea"/>
                <a:cs typeface="Arial" panose="020B0604020202020204" pitchFamily="34" charset="0"/>
              </a:defRPr>
            </a:lvl4pPr>
            <a:lvl5pPr marL="2057400" indent="-228600" algn="l" defTabSz="457200" rtl="0" eaLnBrk="1" latinLnBrk="0" hangingPunct="1">
              <a:lnSpc>
                <a:spcPct val="120000"/>
              </a:lnSpc>
              <a:spcBef>
                <a:spcPct val="20000"/>
              </a:spcBef>
              <a:buFont typeface="Arial"/>
              <a:buChar char="»"/>
              <a:defRPr sz="1000" b="0" i="0" kern="1200">
                <a:solidFill>
                  <a:schemeClr val="tx1"/>
                </a:solidFill>
                <a:latin typeface="+mj-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400" b="1" dirty="0"/>
              <a:t>2</a:t>
            </a:r>
            <a:r>
              <a:rPr lang="en-GB" sz="1400" b="1" dirty="0" smtClean="0"/>
              <a:t>. What for?</a:t>
            </a:r>
            <a:endParaRPr lang="de-DE" sz="1400" b="1" dirty="0"/>
          </a:p>
        </p:txBody>
      </p:sp>
      <p:sp>
        <p:nvSpPr>
          <p:cNvPr id="32" name="Text Placeholder 2">
            <a:extLst>
              <a:ext uri="{FF2B5EF4-FFF2-40B4-BE49-F238E27FC236}">
                <a16:creationId xmlns:a16="http://schemas.microsoft.com/office/drawing/2014/main" id="{38779A14-68EF-4251-986F-797EB6D8E4DB}"/>
              </a:ext>
            </a:extLst>
          </p:cNvPr>
          <p:cNvSpPr txBox="1">
            <a:spLocks/>
          </p:cNvSpPr>
          <p:nvPr/>
        </p:nvSpPr>
        <p:spPr>
          <a:xfrm>
            <a:off x="6105549" y="2413126"/>
            <a:ext cx="971497" cy="609398"/>
          </a:xfrm>
          <a:prstGeom prst="rect">
            <a:avLst/>
          </a:prstGeom>
          <a:solidFill>
            <a:srgbClr val="548235">
              <a:alpha val="20000"/>
            </a:srgbClr>
          </a:solidFill>
        </p:spPr>
        <p:txBody>
          <a:bodyPr vert="horz" wrap="square" lIns="91440" tIns="45720" rIns="91440" bIns="45720" rtlCol="0">
            <a:spAutoFit/>
          </a:bodyPr>
          <a:lstStyle>
            <a:lvl1pPr marL="0" indent="0" algn="l" defTabSz="457200" rtl="0" eaLnBrk="1" latinLnBrk="0" hangingPunct="1">
              <a:lnSpc>
                <a:spcPct val="120000"/>
              </a:lnSpc>
              <a:spcBef>
                <a:spcPct val="20000"/>
              </a:spcBef>
              <a:buFont typeface="+mj-lt"/>
              <a:buNone/>
              <a:defRPr sz="1600" b="0" i="0" kern="1200" baseline="0">
                <a:solidFill>
                  <a:schemeClr val="tx1"/>
                </a:solidFill>
                <a:latin typeface="+mj-lt"/>
                <a:ea typeface="+mn-ea"/>
                <a:cs typeface="Arial" panose="020B0604020202020204" pitchFamily="34" charset="0"/>
              </a:defRPr>
            </a:lvl1pPr>
            <a:lvl2pPr marL="742950" indent="-285750" algn="l" defTabSz="457200" rtl="0" eaLnBrk="1" latinLnBrk="0" hangingPunct="1">
              <a:lnSpc>
                <a:spcPct val="120000"/>
              </a:lnSpc>
              <a:spcBef>
                <a:spcPct val="20000"/>
              </a:spcBef>
              <a:buFont typeface="Arial"/>
              <a:buChar char="–"/>
              <a:defRPr sz="1400" b="0" i="0" kern="1200">
                <a:solidFill>
                  <a:schemeClr val="tx1"/>
                </a:solidFill>
                <a:latin typeface="+mj-lt"/>
                <a:ea typeface="+mn-ea"/>
                <a:cs typeface="Arial" panose="020B0604020202020204" pitchFamily="34" charset="0"/>
              </a:defRPr>
            </a:lvl2pPr>
            <a:lvl3pPr marL="1143000" indent="-228600" algn="l" defTabSz="457200" rtl="0" eaLnBrk="1" latinLnBrk="0" hangingPunct="1">
              <a:lnSpc>
                <a:spcPct val="120000"/>
              </a:lnSpc>
              <a:spcBef>
                <a:spcPct val="20000"/>
              </a:spcBef>
              <a:buFont typeface="Arial"/>
              <a:buChar char="•"/>
              <a:defRPr sz="1200" b="0" i="0" kern="1200">
                <a:solidFill>
                  <a:schemeClr val="tx1"/>
                </a:solidFill>
                <a:latin typeface="+mj-lt"/>
                <a:ea typeface="+mn-ea"/>
                <a:cs typeface="Arial" panose="020B0604020202020204" pitchFamily="34" charset="0"/>
              </a:defRPr>
            </a:lvl3pPr>
            <a:lvl4pPr marL="1600200" indent="-228600" algn="l" defTabSz="457200" rtl="0" eaLnBrk="1" latinLnBrk="0" hangingPunct="1">
              <a:lnSpc>
                <a:spcPct val="120000"/>
              </a:lnSpc>
              <a:spcBef>
                <a:spcPct val="20000"/>
              </a:spcBef>
              <a:buFont typeface="Arial"/>
              <a:buChar char="–"/>
              <a:defRPr sz="1100" b="0" i="0" kern="1200">
                <a:solidFill>
                  <a:schemeClr val="tx1"/>
                </a:solidFill>
                <a:latin typeface="+mj-lt"/>
                <a:ea typeface="+mn-ea"/>
                <a:cs typeface="Arial" panose="020B0604020202020204" pitchFamily="34" charset="0"/>
              </a:defRPr>
            </a:lvl4pPr>
            <a:lvl5pPr marL="2057400" indent="-228600" algn="l" defTabSz="457200" rtl="0" eaLnBrk="1" latinLnBrk="0" hangingPunct="1">
              <a:lnSpc>
                <a:spcPct val="120000"/>
              </a:lnSpc>
              <a:spcBef>
                <a:spcPct val="20000"/>
              </a:spcBef>
              <a:buFont typeface="Arial"/>
              <a:buChar char="»"/>
              <a:defRPr sz="1000" b="0" i="0" kern="1200">
                <a:solidFill>
                  <a:schemeClr val="tx1"/>
                </a:solidFill>
                <a:latin typeface="+mj-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400" b="1" dirty="0" smtClean="0"/>
              <a:t>3. Type of funding?</a:t>
            </a:r>
            <a:endParaRPr lang="de-DE" sz="1400" b="1" dirty="0"/>
          </a:p>
        </p:txBody>
      </p:sp>
      <p:sp>
        <p:nvSpPr>
          <p:cNvPr id="33" name="Text Placeholder 2">
            <a:extLst>
              <a:ext uri="{FF2B5EF4-FFF2-40B4-BE49-F238E27FC236}">
                <a16:creationId xmlns:a16="http://schemas.microsoft.com/office/drawing/2014/main" id="{38779A14-68EF-4251-986F-797EB6D8E4DB}"/>
              </a:ext>
            </a:extLst>
          </p:cNvPr>
          <p:cNvSpPr txBox="1">
            <a:spLocks/>
          </p:cNvSpPr>
          <p:nvPr/>
        </p:nvSpPr>
        <p:spPr>
          <a:xfrm>
            <a:off x="7598287" y="1472198"/>
            <a:ext cx="1128973" cy="609398"/>
          </a:xfrm>
          <a:prstGeom prst="rect">
            <a:avLst/>
          </a:prstGeom>
          <a:solidFill>
            <a:srgbClr val="548235">
              <a:alpha val="20000"/>
            </a:srgbClr>
          </a:solidFill>
        </p:spPr>
        <p:txBody>
          <a:bodyPr vert="horz" wrap="square" lIns="91440" tIns="45720" rIns="91440" bIns="45720" rtlCol="0">
            <a:spAutoFit/>
          </a:bodyPr>
          <a:lstStyle>
            <a:lvl1pPr marL="0" indent="0" algn="l" defTabSz="457200" rtl="0" eaLnBrk="1" latinLnBrk="0" hangingPunct="1">
              <a:lnSpc>
                <a:spcPct val="120000"/>
              </a:lnSpc>
              <a:spcBef>
                <a:spcPct val="20000"/>
              </a:spcBef>
              <a:buFont typeface="+mj-lt"/>
              <a:buNone/>
              <a:defRPr sz="1600" b="0" i="0" kern="1200" baseline="0">
                <a:solidFill>
                  <a:schemeClr val="tx1"/>
                </a:solidFill>
                <a:latin typeface="+mj-lt"/>
                <a:ea typeface="+mn-ea"/>
                <a:cs typeface="Arial" panose="020B0604020202020204" pitchFamily="34" charset="0"/>
              </a:defRPr>
            </a:lvl1pPr>
            <a:lvl2pPr marL="742950" indent="-285750" algn="l" defTabSz="457200" rtl="0" eaLnBrk="1" latinLnBrk="0" hangingPunct="1">
              <a:lnSpc>
                <a:spcPct val="120000"/>
              </a:lnSpc>
              <a:spcBef>
                <a:spcPct val="20000"/>
              </a:spcBef>
              <a:buFont typeface="Arial"/>
              <a:buChar char="–"/>
              <a:defRPr sz="1400" b="0" i="0" kern="1200">
                <a:solidFill>
                  <a:schemeClr val="tx1"/>
                </a:solidFill>
                <a:latin typeface="+mj-lt"/>
                <a:ea typeface="+mn-ea"/>
                <a:cs typeface="Arial" panose="020B0604020202020204" pitchFamily="34" charset="0"/>
              </a:defRPr>
            </a:lvl2pPr>
            <a:lvl3pPr marL="1143000" indent="-228600" algn="l" defTabSz="457200" rtl="0" eaLnBrk="1" latinLnBrk="0" hangingPunct="1">
              <a:lnSpc>
                <a:spcPct val="120000"/>
              </a:lnSpc>
              <a:spcBef>
                <a:spcPct val="20000"/>
              </a:spcBef>
              <a:buFont typeface="Arial"/>
              <a:buChar char="•"/>
              <a:defRPr sz="1200" b="0" i="0" kern="1200">
                <a:solidFill>
                  <a:schemeClr val="tx1"/>
                </a:solidFill>
                <a:latin typeface="+mj-lt"/>
                <a:ea typeface="+mn-ea"/>
                <a:cs typeface="Arial" panose="020B0604020202020204" pitchFamily="34" charset="0"/>
              </a:defRPr>
            </a:lvl3pPr>
            <a:lvl4pPr marL="1600200" indent="-228600" algn="l" defTabSz="457200" rtl="0" eaLnBrk="1" latinLnBrk="0" hangingPunct="1">
              <a:lnSpc>
                <a:spcPct val="120000"/>
              </a:lnSpc>
              <a:spcBef>
                <a:spcPct val="20000"/>
              </a:spcBef>
              <a:buFont typeface="Arial"/>
              <a:buChar char="–"/>
              <a:defRPr sz="1100" b="0" i="0" kern="1200">
                <a:solidFill>
                  <a:schemeClr val="tx1"/>
                </a:solidFill>
                <a:latin typeface="+mj-lt"/>
                <a:ea typeface="+mn-ea"/>
                <a:cs typeface="Arial" panose="020B0604020202020204" pitchFamily="34" charset="0"/>
              </a:defRPr>
            </a:lvl4pPr>
            <a:lvl5pPr marL="2057400" indent="-228600" algn="l" defTabSz="457200" rtl="0" eaLnBrk="1" latinLnBrk="0" hangingPunct="1">
              <a:lnSpc>
                <a:spcPct val="120000"/>
              </a:lnSpc>
              <a:spcBef>
                <a:spcPct val="20000"/>
              </a:spcBef>
              <a:buFont typeface="Arial"/>
              <a:buChar char="»"/>
              <a:defRPr sz="1000" b="0" i="0" kern="1200">
                <a:solidFill>
                  <a:schemeClr val="tx1"/>
                </a:solidFill>
                <a:latin typeface="+mj-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1400" b="1" dirty="0" smtClean="0"/>
              <a:t>4. Matching funding</a:t>
            </a:r>
            <a:endParaRPr lang="de-DE" sz="1400" b="1" dirty="0"/>
          </a:p>
        </p:txBody>
      </p:sp>
      <p:pic>
        <p:nvPicPr>
          <p:cNvPr id="2" name="Grafik 1"/>
          <p:cNvPicPr>
            <a:picLocks noChangeAspect="1"/>
          </p:cNvPicPr>
          <p:nvPr/>
        </p:nvPicPr>
        <p:blipFill>
          <a:blip r:embed="rId24"/>
          <a:stretch>
            <a:fillRect/>
          </a:stretch>
        </p:blipFill>
        <p:spPr>
          <a:xfrm>
            <a:off x="312460" y="1997931"/>
            <a:ext cx="2699692" cy="2007871"/>
          </a:xfrm>
          <a:prstGeom prst="rect">
            <a:avLst/>
          </a:prstGeom>
        </p:spPr>
      </p:pic>
    </p:spTree>
    <p:extLst>
      <p:ext uri="{BB962C8B-B14F-4D97-AF65-F5344CB8AC3E}">
        <p14:creationId xmlns:p14="http://schemas.microsoft.com/office/powerpoint/2010/main" val="1242711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r Verbinder 9"/>
          <p:cNvCxnSpPr/>
          <p:nvPr/>
        </p:nvCxnSpPr>
        <p:spPr>
          <a:xfrm>
            <a:off x="7361893" y="3162650"/>
            <a:ext cx="0" cy="6381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Gerader Verbinder 6"/>
          <p:cNvCxnSpPr/>
          <p:nvPr/>
        </p:nvCxnSpPr>
        <p:spPr>
          <a:xfrm>
            <a:off x="1526803" y="3124899"/>
            <a:ext cx="0" cy="696286"/>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164186" y="-4887"/>
            <a:ext cx="6309766" cy="1365103"/>
          </a:xfrm>
        </p:spPr>
        <p:txBody>
          <a:bodyPr>
            <a:normAutofit/>
          </a:bodyPr>
          <a:lstStyle/>
          <a:p>
            <a:r>
              <a:rPr lang="de-DE" sz="2600" b="0" dirty="0" smtClean="0">
                <a:cs typeface="Arial"/>
              </a:rPr>
              <a:t>Information </a:t>
            </a:r>
            <a:r>
              <a:rPr lang="de-DE" sz="2600" b="0" dirty="0" err="1" smtClean="0">
                <a:cs typeface="Arial"/>
              </a:rPr>
              <a:t>about</a:t>
            </a:r>
            <a:r>
              <a:rPr lang="de-DE" sz="2600" b="0" dirty="0" smtClean="0">
                <a:cs typeface="Arial"/>
              </a:rPr>
              <a:t> Art. 8 EED </a:t>
            </a:r>
            <a:r>
              <a:rPr lang="de-DE" sz="2600" b="0" dirty="0" err="1" smtClean="0">
                <a:cs typeface="Arial"/>
              </a:rPr>
              <a:t>recast</a:t>
            </a:r>
            <a:endParaRPr lang="fr-FR" sz="2600" b="0" dirty="0">
              <a:cs typeface="Arial"/>
            </a:endParaRPr>
          </a:p>
        </p:txBody>
      </p:sp>
      <p:sp>
        <p:nvSpPr>
          <p:cNvPr id="6" name="Rechteck 5"/>
          <p:cNvSpPr/>
          <p:nvPr/>
        </p:nvSpPr>
        <p:spPr>
          <a:xfrm>
            <a:off x="367792" y="2822893"/>
            <a:ext cx="2316683" cy="73960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solidFill>
                  <a:schemeClr val="bg1">
                    <a:lumMod val="50000"/>
                  </a:schemeClr>
                </a:solidFill>
              </a:rPr>
              <a:t>25.10.2012</a:t>
            </a:r>
            <a:br>
              <a:rPr lang="en-GB" sz="1400" b="1" dirty="0" smtClean="0">
                <a:solidFill>
                  <a:schemeClr val="bg1">
                    <a:lumMod val="50000"/>
                  </a:schemeClr>
                </a:solidFill>
              </a:rPr>
            </a:br>
            <a:r>
              <a:rPr lang="en-GB" sz="1400" dirty="0" smtClean="0">
                <a:solidFill>
                  <a:schemeClr val="bg1">
                    <a:lumMod val="50000"/>
                  </a:schemeClr>
                </a:solidFill>
              </a:rPr>
              <a:t>Directive 2012/27/EU on energy efficiency</a:t>
            </a:r>
          </a:p>
        </p:txBody>
      </p:sp>
      <p:sp>
        <p:nvSpPr>
          <p:cNvPr id="11" name="Rechteck 10"/>
          <p:cNvSpPr/>
          <p:nvPr/>
        </p:nvSpPr>
        <p:spPr>
          <a:xfrm>
            <a:off x="4425192" y="4102066"/>
            <a:ext cx="4572000" cy="184666"/>
          </a:xfrm>
          <a:prstGeom prst="rect">
            <a:avLst/>
          </a:prstGeom>
        </p:spPr>
        <p:txBody>
          <a:bodyPr>
            <a:spAutoFit/>
          </a:bodyPr>
          <a:lstStyle/>
          <a:p>
            <a:r>
              <a:rPr lang="en-GB" sz="600" dirty="0" smtClean="0"/>
              <a:t>Link to EED: </a:t>
            </a:r>
            <a:r>
              <a:rPr lang="en-GB" sz="600" dirty="0" smtClean="0">
                <a:hlinkClick r:id="rId2"/>
              </a:rPr>
              <a:t>https</a:t>
            </a:r>
            <a:r>
              <a:rPr lang="en-GB" sz="600" dirty="0">
                <a:hlinkClick r:id="rId2"/>
              </a:rPr>
              <a:t>://eur-lex.europa.eu/legal-content/EN/TXT/PDF/?</a:t>
            </a:r>
            <a:r>
              <a:rPr lang="en-GB" sz="600" dirty="0" smtClean="0">
                <a:hlinkClick r:id="rId2"/>
              </a:rPr>
              <a:t>uri=CELEX:02012L0027-20200101&amp;from=EN</a:t>
            </a:r>
            <a:r>
              <a:rPr lang="en-GB" sz="600" dirty="0" smtClean="0"/>
              <a:t> </a:t>
            </a:r>
            <a:endParaRPr lang="en-GB" sz="600" dirty="0"/>
          </a:p>
        </p:txBody>
      </p:sp>
      <p:sp>
        <p:nvSpPr>
          <p:cNvPr id="12" name="Rechteck 11"/>
          <p:cNvSpPr/>
          <p:nvPr/>
        </p:nvSpPr>
        <p:spPr>
          <a:xfrm>
            <a:off x="6083885" y="2822893"/>
            <a:ext cx="2556000" cy="73960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solidFill>
                  <a:srgbClr val="000000"/>
                </a:solidFill>
              </a:rPr>
              <a:t>14.07.2021</a:t>
            </a:r>
            <a:br>
              <a:rPr lang="en-GB" sz="1400" b="1" dirty="0" smtClean="0">
                <a:solidFill>
                  <a:srgbClr val="000000"/>
                </a:solidFill>
              </a:rPr>
            </a:br>
            <a:r>
              <a:rPr lang="en-GB" sz="1400" dirty="0" smtClean="0">
                <a:solidFill>
                  <a:srgbClr val="000000"/>
                </a:solidFill>
              </a:rPr>
              <a:t>Proposal for a Directive on energy efficiency (recast)</a:t>
            </a:r>
            <a:endParaRPr lang="en-GB" sz="1400" dirty="0">
              <a:solidFill>
                <a:srgbClr val="000000"/>
              </a:solidFill>
            </a:endParaRPr>
          </a:p>
        </p:txBody>
      </p:sp>
      <p:cxnSp>
        <p:nvCxnSpPr>
          <p:cNvPr id="44" name="Gerader Verbinder 43"/>
          <p:cNvCxnSpPr/>
          <p:nvPr/>
        </p:nvCxnSpPr>
        <p:spPr>
          <a:xfrm>
            <a:off x="4428753" y="3131249"/>
            <a:ext cx="0" cy="696286"/>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hteck 42"/>
          <p:cNvSpPr/>
          <p:nvPr/>
        </p:nvSpPr>
        <p:spPr>
          <a:xfrm>
            <a:off x="3261548" y="2822713"/>
            <a:ext cx="2316683" cy="73960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solidFill>
                  <a:schemeClr val="bg1">
                    <a:lumMod val="50000"/>
                  </a:schemeClr>
                </a:solidFill>
              </a:rPr>
              <a:t>2013 &amp; 2018 &amp; 2019</a:t>
            </a:r>
            <a:br>
              <a:rPr lang="en-GB" sz="1400" b="1" dirty="0" smtClean="0">
                <a:solidFill>
                  <a:schemeClr val="bg1">
                    <a:lumMod val="50000"/>
                  </a:schemeClr>
                </a:solidFill>
              </a:rPr>
            </a:br>
            <a:r>
              <a:rPr lang="en-GB" sz="1400" dirty="0" smtClean="0">
                <a:solidFill>
                  <a:schemeClr val="bg1">
                    <a:lumMod val="50000"/>
                  </a:schemeClr>
                </a:solidFill>
              </a:rPr>
              <a:t>Amendments but with no changes to Art. 8</a:t>
            </a:r>
          </a:p>
        </p:txBody>
      </p:sp>
      <p:cxnSp>
        <p:nvCxnSpPr>
          <p:cNvPr id="4" name="Gerade Verbindung mit Pfeil 3"/>
          <p:cNvCxnSpPr/>
          <p:nvPr/>
        </p:nvCxnSpPr>
        <p:spPr>
          <a:xfrm>
            <a:off x="-50334" y="3825379"/>
            <a:ext cx="8232474"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554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feil nach unten 27"/>
          <p:cNvSpPr/>
          <p:nvPr/>
        </p:nvSpPr>
        <p:spPr>
          <a:xfrm rot="5905127">
            <a:off x="6586057" y="2165574"/>
            <a:ext cx="235186" cy="534254"/>
          </a:xfrm>
          <a:prstGeom prst="downArrow">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Pfeil nach unten 22"/>
          <p:cNvSpPr/>
          <p:nvPr/>
        </p:nvSpPr>
        <p:spPr>
          <a:xfrm rot="3678458">
            <a:off x="5568677" y="1626861"/>
            <a:ext cx="324700" cy="578199"/>
          </a:xfrm>
          <a:prstGeom prst="downArrow">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Gerader Verbinder 9"/>
          <p:cNvCxnSpPr/>
          <p:nvPr/>
        </p:nvCxnSpPr>
        <p:spPr>
          <a:xfrm>
            <a:off x="7361893" y="3162650"/>
            <a:ext cx="0" cy="6381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Gerader Verbinder 6"/>
          <p:cNvCxnSpPr/>
          <p:nvPr/>
        </p:nvCxnSpPr>
        <p:spPr>
          <a:xfrm>
            <a:off x="1526803" y="3124899"/>
            <a:ext cx="0" cy="696286"/>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164186" y="-4887"/>
            <a:ext cx="6309766" cy="1365103"/>
          </a:xfrm>
        </p:spPr>
        <p:txBody>
          <a:bodyPr>
            <a:normAutofit/>
          </a:bodyPr>
          <a:lstStyle/>
          <a:p>
            <a:r>
              <a:rPr lang="de-DE" sz="2600" b="0" dirty="0" smtClean="0">
                <a:cs typeface="Arial"/>
              </a:rPr>
              <a:t>Information </a:t>
            </a:r>
            <a:r>
              <a:rPr lang="de-DE" sz="2600" b="0" dirty="0" err="1" smtClean="0">
                <a:cs typeface="Arial"/>
              </a:rPr>
              <a:t>about</a:t>
            </a:r>
            <a:r>
              <a:rPr lang="de-DE" sz="2600" b="0" dirty="0" smtClean="0">
                <a:cs typeface="Arial"/>
              </a:rPr>
              <a:t> Art. 8 EED </a:t>
            </a:r>
            <a:r>
              <a:rPr lang="de-DE" sz="2600" b="0" dirty="0" err="1" smtClean="0">
                <a:cs typeface="Arial"/>
              </a:rPr>
              <a:t>recast</a:t>
            </a:r>
            <a:endParaRPr lang="fr-FR" sz="2600" b="0" dirty="0">
              <a:cs typeface="Arial"/>
            </a:endParaRPr>
          </a:p>
        </p:txBody>
      </p:sp>
      <p:sp>
        <p:nvSpPr>
          <p:cNvPr id="8" name="Textfeld 7"/>
          <p:cNvSpPr txBox="1"/>
          <p:nvPr/>
        </p:nvSpPr>
        <p:spPr>
          <a:xfrm>
            <a:off x="310860" y="1242138"/>
            <a:ext cx="7182139" cy="1261884"/>
          </a:xfrm>
          <a:prstGeom prst="rect">
            <a:avLst/>
          </a:prstGeom>
          <a:noFill/>
        </p:spPr>
        <p:txBody>
          <a:bodyPr wrap="square" rtlCol="0">
            <a:spAutoFit/>
          </a:bodyPr>
          <a:lstStyle/>
          <a:p>
            <a:r>
              <a:rPr lang="en-GB" sz="1600" strike="sngStrike" dirty="0" smtClean="0"/>
              <a:t>Art. 8 </a:t>
            </a:r>
            <a:r>
              <a:rPr lang="en-GB" sz="1600" b="1" dirty="0" smtClean="0"/>
              <a:t>Art. 11:</a:t>
            </a:r>
            <a:r>
              <a:rPr lang="en-GB" sz="1600" dirty="0" smtClean="0"/>
              <a:t> Energy management systems and energy audits</a:t>
            </a:r>
          </a:p>
          <a:p>
            <a:pPr marL="171450" indent="-171450">
              <a:buFont typeface="Arial" panose="020B0604020202020204" pitchFamily="34" charset="0"/>
              <a:buChar char="•"/>
            </a:pPr>
            <a:r>
              <a:rPr lang="en-GB" sz="1200" dirty="0" smtClean="0"/>
              <a:t>[...] enterprises with an average annual (energy) consumption higher than</a:t>
            </a:r>
          </a:p>
          <a:p>
            <a:pPr marL="628650" lvl="1" indent="-171450">
              <a:buFont typeface="Arial" panose="020B0604020202020204" pitchFamily="34" charset="0"/>
              <a:buChar char="•"/>
            </a:pPr>
            <a:r>
              <a:rPr lang="en-GB" sz="1200" b="1" dirty="0" smtClean="0"/>
              <a:t>100 TJ 	</a:t>
            </a:r>
            <a:r>
              <a:rPr lang="en-GB" sz="1200" dirty="0" smtClean="0">
                <a:sym typeface="Wingdings" panose="05000000000000000000" pitchFamily="2" charset="2"/>
              </a:rPr>
              <a:t> implement EMS</a:t>
            </a:r>
          </a:p>
          <a:p>
            <a:pPr marL="628650" lvl="1" indent="-171450">
              <a:buFont typeface="Arial" panose="020B0604020202020204" pitchFamily="34" charset="0"/>
              <a:buChar char="•"/>
            </a:pPr>
            <a:r>
              <a:rPr lang="en-GB" sz="1200" b="1" dirty="0" smtClean="0">
                <a:sym typeface="Wingdings" panose="05000000000000000000" pitchFamily="2" charset="2"/>
              </a:rPr>
              <a:t>10 TJ 	</a:t>
            </a:r>
            <a:r>
              <a:rPr lang="en-GB" sz="1200" dirty="0" smtClean="0">
                <a:sym typeface="Wingdings" panose="05000000000000000000" pitchFamily="2" charset="2"/>
              </a:rPr>
              <a:t> subject to energy audit</a:t>
            </a:r>
          </a:p>
          <a:p>
            <a:pPr marL="171450" indent="-171450">
              <a:buFont typeface="Arial" panose="020B0604020202020204" pitchFamily="34" charset="0"/>
              <a:buChar char="•"/>
            </a:pPr>
            <a:r>
              <a:rPr lang="en-GB" sz="1200" dirty="0" smtClean="0">
                <a:sym typeface="Wingdings" panose="05000000000000000000" pitchFamily="2" charset="2"/>
              </a:rPr>
              <a:t>[...] results of energy audits including the recommendations [...] </a:t>
            </a:r>
            <a:r>
              <a:rPr lang="en-GB" sz="1200" b="1" dirty="0" smtClean="0">
                <a:sym typeface="Wingdings" panose="05000000000000000000" pitchFamily="2" charset="2"/>
              </a:rPr>
              <a:t>must be transmitted to the management.</a:t>
            </a:r>
            <a:endParaRPr lang="en-GB" sz="1200" b="1" dirty="0">
              <a:sym typeface="Wingdings" panose="05000000000000000000" pitchFamily="2" charset="2"/>
            </a:endParaRPr>
          </a:p>
          <a:p>
            <a:pPr marL="171450" indent="-171450">
              <a:buFont typeface="Arial" panose="020B0604020202020204" pitchFamily="34" charset="0"/>
              <a:buChar char="•"/>
            </a:pPr>
            <a:r>
              <a:rPr lang="en-GB" sz="1200" dirty="0" smtClean="0"/>
              <a:t>[...] ensure that </a:t>
            </a:r>
            <a:r>
              <a:rPr lang="en-GB" sz="1200" b="1" dirty="0" smtClean="0"/>
              <a:t>quality checks </a:t>
            </a:r>
            <a:r>
              <a:rPr lang="en-GB" sz="1200" dirty="0" smtClean="0"/>
              <a:t>are carried out to ensure the validity and accuracy of energy audits.</a:t>
            </a:r>
            <a:endParaRPr lang="en-GB" sz="1200" dirty="0"/>
          </a:p>
        </p:txBody>
      </p:sp>
      <p:sp>
        <p:nvSpPr>
          <p:cNvPr id="6" name="Rechteck 5"/>
          <p:cNvSpPr/>
          <p:nvPr/>
        </p:nvSpPr>
        <p:spPr>
          <a:xfrm>
            <a:off x="367792" y="2822893"/>
            <a:ext cx="2316683" cy="73960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solidFill>
                  <a:schemeClr val="bg1">
                    <a:lumMod val="50000"/>
                  </a:schemeClr>
                </a:solidFill>
              </a:rPr>
              <a:t>25.10.2012</a:t>
            </a:r>
            <a:br>
              <a:rPr lang="en-GB" sz="1400" b="1" dirty="0" smtClean="0">
                <a:solidFill>
                  <a:schemeClr val="bg1">
                    <a:lumMod val="50000"/>
                  </a:schemeClr>
                </a:solidFill>
              </a:rPr>
            </a:br>
            <a:r>
              <a:rPr lang="en-GB" sz="1400" dirty="0" smtClean="0">
                <a:solidFill>
                  <a:schemeClr val="bg1">
                    <a:lumMod val="50000"/>
                  </a:schemeClr>
                </a:solidFill>
              </a:rPr>
              <a:t>Directive 2012/27/EU on energy efficiency</a:t>
            </a:r>
          </a:p>
        </p:txBody>
      </p:sp>
      <p:sp>
        <p:nvSpPr>
          <p:cNvPr id="11" name="Rechteck 10"/>
          <p:cNvSpPr/>
          <p:nvPr/>
        </p:nvSpPr>
        <p:spPr>
          <a:xfrm>
            <a:off x="4425192" y="4102066"/>
            <a:ext cx="4572000" cy="184666"/>
          </a:xfrm>
          <a:prstGeom prst="rect">
            <a:avLst/>
          </a:prstGeom>
        </p:spPr>
        <p:txBody>
          <a:bodyPr>
            <a:spAutoFit/>
          </a:bodyPr>
          <a:lstStyle/>
          <a:p>
            <a:r>
              <a:rPr lang="en-GB" sz="600" dirty="0" smtClean="0"/>
              <a:t>Link to EED: </a:t>
            </a:r>
            <a:r>
              <a:rPr lang="en-GB" sz="600" dirty="0" smtClean="0">
                <a:hlinkClick r:id="rId2"/>
              </a:rPr>
              <a:t>https</a:t>
            </a:r>
            <a:r>
              <a:rPr lang="en-GB" sz="600" dirty="0">
                <a:hlinkClick r:id="rId2"/>
              </a:rPr>
              <a:t>://eur-lex.europa.eu/legal-content/EN/TXT/PDF/?</a:t>
            </a:r>
            <a:r>
              <a:rPr lang="en-GB" sz="600" dirty="0" smtClean="0">
                <a:hlinkClick r:id="rId2"/>
              </a:rPr>
              <a:t>uri=CELEX:02012L0027-20200101&amp;from=EN</a:t>
            </a:r>
            <a:r>
              <a:rPr lang="en-GB" sz="600" dirty="0" smtClean="0"/>
              <a:t> </a:t>
            </a:r>
            <a:endParaRPr lang="en-GB" sz="600" dirty="0"/>
          </a:p>
        </p:txBody>
      </p:sp>
      <p:sp>
        <p:nvSpPr>
          <p:cNvPr id="12" name="Rechteck 11"/>
          <p:cNvSpPr/>
          <p:nvPr/>
        </p:nvSpPr>
        <p:spPr>
          <a:xfrm>
            <a:off x="6083885" y="2822893"/>
            <a:ext cx="2556000" cy="73960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solidFill>
                  <a:srgbClr val="000000"/>
                </a:solidFill>
              </a:rPr>
              <a:t>14.07.2021</a:t>
            </a:r>
            <a:br>
              <a:rPr lang="en-GB" sz="1400" b="1" dirty="0" smtClean="0">
                <a:solidFill>
                  <a:srgbClr val="000000"/>
                </a:solidFill>
              </a:rPr>
            </a:br>
            <a:r>
              <a:rPr lang="en-GB" sz="1400" dirty="0" smtClean="0">
                <a:solidFill>
                  <a:srgbClr val="000000"/>
                </a:solidFill>
              </a:rPr>
              <a:t>Proposal for a Directive on energy efficiency (recast)</a:t>
            </a:r>
            <a:endParaRPr lang="en-GB" sz="1400" dirty="0">
              <a:solidFill>
                <a:srgbClr val="000000"/>
              </a:solidFill>
            </a:endParaRPr>
          </a:p>
        </p:txBody>
      </p:sp>
      <p:cxnSp>
        <p:nvCxnSpPr>
          <p:cNvPr id="44" name="Gerader Verbinder 43"/>
          <p:cNvCxnSpPr/>
          <p:nvPr/>
        </p:nvCxnSpPr>
        <p:spPr>
          <a:xfrm>
            <a:off x="4428753" y="3131249"/>
            <a:ext cx="0" cy="696286"/>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hteck 42"/>
          <p:cNvSpPr/>
          <p:nvPr/>
        </p:nvSpPr>
        <p:spPr>
          <a:xfrm>
            <a:off x="3261548" y="2822713"/>
            <a:ext cx="2316683" cy="73960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solidFill>
                  <a:schemeClr val="bg1">
                    <a:lumMod val="50000"/>
                  </a:schemeClr>
                </a:solidFill>
              </a:rPr>
              <a:t>2013 &amp; 2018 &amp; 2019</a:t>
            </a:r>
            <a:br>
              <a:rPr lang="en-GB" sz="1400" b="1" dirty="0" smtClean="0">
                <a:solidFill>
                  <a:schemeClr val="bg1">
                    <a:lumMod val="50000"/>
                  </a:schemeClr>
                </a:solidFill>
              </a:rPr>
            </a:br>
            <a:r>
              <a:rPr lang="en-GB" sz="1400" dirty="0" smtClean="0">
                <a:solidFill>
                  <a:schemeClr val="bg1">
                    <a:lumMod val="50000"/>
                  </a:schemeClr>
                </a:solidFill>
              </a:rPr>
              <a:t>Amendments but with no changes to Art. 8</a:t>
            </a:r>
          </a:p>
        </p:txBody>
      </p:sp>
      <p:cxnSp>
        <p:nvCxnSpPr>
          <p:cNvPr id="4" name="Gerade Verbindung mit Pfeil 3"/>
          <p:cNvCxnSpPr/>
          <p:nvPr/>
        </p:nvCxnSpPr>
        <p:spPr>
          <a:xfrm>
            <a:off x="-50334" y="3825379"/>
            <a:ext cx="8232474"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9" name="Pfeil nach unten 18"/>
          <p:cNvSpPr/>
          <p:nvPr/>
        </p:nvSpPr>
        <p:spPr>
          <a:xfrm rot="2430751">
            <a:off x="5305546" y="1058369"/>
            <a:ext cx="235186" cy="343003"/>
          </a:xfrm>
          <a:prstGeom prst="downArrow">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4" name="Tabelle 13"/>
          <p:cNvGraphicFramePr>
            <a:graphicFrameLocks noGrp="1"/>
          </p:cNvGraphicFramePr>
          <p:nvPr>
            <p:extLst>
              <p:ext uri="{D42A27DB-BD31-4B8C-83A1-F6EECF244321}">
                <p14:modId xmlns:p14="http://schemas.microsoft.com/office/powerpoint/2010/main" val="2957252788"/>
              </p:ext>
            </p:extLst>
          </p:nvPr>
        </p:nvGraphicFramePr>
        <p:xfrm>
          <a:off x="5423140" y="587089"/>
          <a:ext cx="3120672" cy="633088"/>
        </p:xfrm>
        <a:graphic>
          <a:graphicData uri="http://schemas.openxmlformats.org/drawingml/2006/table">
            <a:tbl>
              <a:tblPr firstRow="1" bandRow="1">
                <a:tableStyleId>{5C22544A-7EE6-4342-B048-85BDC9FD1C3A}</a:tableStyleId>
              </a:tblPr>
              <a:tblGrid>
                <a:gridCol w="780168">
                  <a:extLst>
                    <a:ext uri="{9D8B030D-6E8A-4147-A177-3AD203B41FA5}">
                      <a16:colId xmlns:a16="http://schemas.microsoft.com/office/drawing/2014/main" val="2271202283"/>
                    </a:ext>
                  </a:extLst>
                </a:gridCol>
                <a:gridCol w="780168">
                  <a:extLst>
                    <a:ext uri="{9D8B030D-6E8A-4147-A177-3AD203B41FA5}">
                      <a16:colId xmlns:a16="http://schemas.microsoft.com/office/drawing/2014/main" val="821342062"/>
                    </a:ext>
                  </a:extLst>
                </a:gridCol>
                <a:gridCol w="780168">
                  <a:extLst>
                    <a:ext uri="{9D8B030D-6E8A-4147-A177-3AD203B41FA5}">
                      <a16:colId xmlns:a16="http://schemas.microsoft.com/office/drawing/2014/main" val="3764934208"/>
                    </a:ext>
                  </a:extLst>
                </a:gridCol>
                <a:gridCol w="780168">
                  <a:extLst>
                    <a:ext uri="{9D8B030D-6E8A-4147-A177-3AD203B41FA5}">
                      <a16:colId xmlns:a16="http://schemas.microsoft.com/office/drawing/2014/main" val="2737789692"/>
                    </a:ext>
                  </a:extLst>
                </a:gridCol>
              </a:tblGrid>
              <a:tr h="395680">
                <a:tc>
                  <a:txBody>
                    <a:bodyPr/>
                    <a:lstStyle/>
                    <a:p>
                      <a:r>
                        <a:rPr lang="en-GB" sz="1000" dirty="0" smtClean="0"/>
                        <a:t>Company category</a:t>
                      </a:r>
                      <a:endParaRPr lang="en-GB" sz="1000" dirty="0"/>
                    </a:p>
                  </a:txBody>
                  <a:tcPr marL="79136" marR="79136" marT="39568" marB="39568"/>
                </a:tc>
                <a:tc>
                  <a:txBody>
                    <a:bodyPr/>
                    <a:lstStyle/>
                    <a:p>
                      <a:r>
                        <a:rPr lang="en-GB" sz="1000" dirty="0" smtClean="0"/>
                        <a:t>Staff headcount</a:t>
                      </a:r>
                      <a:endParaRPr lang="en-GB" sz="1000" dirty="0"/>
                    </a:p>
                  </a:txBody>
                  <a:tcPr marL="79136" marR="79136" marT="39568" marB="39568"/>
                </a:tc>
                <a:tc>
                  <a:txBody>
                    <a:bodyPr/>
                    <a:lstStyle/>
                    <a:p>
                      <a:r>
                        <a:rPr lang="en-GB" sz="1000" dirty="0" smtClean="0"/>
                        <a:t>Turnover or</a:t>
                      </a:r>
                      <a:endParaRPr lang="en-GB" sz="1000" dirty="0"/>
                    </a:p>
                  </a:txBody>
                  <a:tcPr marL="79136" marR="79136" marT="39568" marB="39568"/>
                </a:tc>
                <a:tc>
                  <a:txBody>
                    <a:bodyPr/>
                    <a:lstStyle/>
                    <a:p>
                      <a:r>
                        <a:rPr lang="en-GB" sz="1000" dirty="0" smtClean="0"/>
                        <a:t>Balance</a:t>
                      </a:r>
                      <a:r>
                        <a:rPr lang="en-GB" sz="1000" baseline="0" dirty="0" smtClean="0"/>
                        <a:t> sheet total</a:t>
                      </a:r>
                      <a:endParaRPr lang="en-GB" sz="1000" dirty="0"/>
                    </a:p>
                  </a:txBody>
                  <a:tcPr marL="79136" marR="79136" marT="39568" marB="39568"/>
                </a:tc>
                <a:extLst>
                  <a:ext uri="{0D108BD9-81ED-4DB2-BD59-A6C34878D82A}">
                    <a16:rowId xmlns:a16="http://schemas.microsoft.com/office/drawing/2014/main" val="3658870615"/>
                  </a:ext>
                </a:extLst>
              </a:tr>
              <a:tr h="237408">
                <a:tc>
                  <a:txBody>
                    <a:bodyPr/>
                    <a:lstStyle/>
                    <a:p>
                      <a:r>
                        <a:rPr lang="en-GB" sz="1000" dirty="0" smtClean="0"/>
                        <a:t>SME</a:t>
                      </a:r>
                      <a:endParaRPr lang="en-GB" sz="1000" dirty="0"/>
                    </a:p>
                  </a:txBody>
                  <a:tcPr marL="79136" marR="79136" marT="39568" marB="39568"/>
                </a:tc>
                <a:tc>
                  <a:txBody>
                    <a:bodyPr/>
                    <a:lstStyle/>
                    <a:p>
                      <a:r>
                        <a:rPr lang="en-GB" sz="1000" dirty="0" smtClean="0"/>
                        <a:t>&lt;250</a:t>
                      </a:r>
                      <a:endParaRPr lang="en-GB" sz="1000" dirty="0"/>
                    </a:p>
                  </a:txBody>
                  <a:tcPr marL="79136" marR="79136" marT="39568" marB="39568"/>
                </a:tc>
                <a:tc>
                  <a:txBody>
                    <a:bodyPr/>
                    <a:lstStyle/>
                    <a:p>
                      <a:r>
                        <a:rPr lang="en-GB" sz="1000" dirty="0" smtClean="0"/>
                        <a:t>&lt;=</a:t>
                      </a:r>
                      <a:r>
                        <a:rPr lang="en-GB" sz="1000" baseline="0" dirty="0" smtClean="0"/>
                        <a:t> € 50 m</a:t>
                      </a:r>
                      <a:endParaRPr lang="en-GB" sz="1000" dirty="0"/>
                    </a:p>
                  </a:txBody>
                  <a:tcPr marL="79136" marR="79136" marT="39568" marB="39568"/>
                </a:tc>
                <a:tc>
                  <a:txBody>
                    <a:bodyPr/>
                    <a:lstStyle/>
                    <a:p>
                      <a:r>
                        <a:rPr lang="en-GB" sz="1000" dirty="0" smtClean="0"/>
                        <a:t>&lt;= € 43 m</a:t>
                      </a:r>
                      <a:endParaRPr lang="en-GB" sz="1000" dirty="0"/>
                    </a:p>
                  </a:txBody>
                  <a:tcPr marL="79136" marR="79136" marT="39568" marB="39568"/>
                </a:tc>
                <a:extLst>
                  <a:ext uri="{0D108BD9-81ED-4DB2-BD59-A6C34878D82A}">
                    <a16:rowId xmlns:a16="http://schemas.microsoft.com/office/drawing/2014/main" val="343674111"/>
                  </a:ext>
                </a:extLst>
              </a:tr>
            </a:tbl>
          </a:graphicData>
        </a:graphic>
      </p:graphicFrame>
      <p:cxnSp>
        <p:nvCxnSpPr>
          <p:cNvPr id="5" name="Gerader Verbinder 4"/>
          <p:cNvCxnSpPr/>
          <p:nvPr/>
        </p:nvCxnSpPr>
        <p:spPr>
          <a:xfrm>
            <a:off x="5327698" y="589621"/>
            <a:ext cx="3312187" cy="598590"/>
          </a:xfrm>
          <a:prstGeom prst="line">
            <a:avLst/>
          </a:prstGeom>
          <a:ln w="76200">
            <a:solidFill>
              <a:schemeClr val="accent5"/>
            </a:solidFill>
          </a:ln>
        </p:spPr>
        <p:style>
          <a:lnRef idx="2">
            <a:schemeClr val="accent1"/>
          </a:lnRef>
          <a:fillRef idx="0">
            <a:schemeClr val="accent1"/>
          </a:fillRef>
          <a:effectRef idx="1">
            <a:schemeClr val="accent1"/>
          </a:effectRef>
          <a:fontRef idx="minor">
            <a:schemeClr val="tx1"/>
          </a:fontRef>
        </p:style>
      </p:cxnSp>
      <p:sp>
        <p:nvSpPr>
          <p:cNvPr id="16" name="Rechteck 15"/>
          <p:cNvSpPr/>
          <p:nvPr/>
        </p:nvSpPr>
        <p:spPr>
          <a:xfrm>
            <a:off x="5426799" y="252253"/>
            <a:ext cx="3113351" cy="307777"/>
          </a:xfrm>
          <a:prstGeom prst="rect">
            <a:avLst/>
          </a:prstGeom>
        </p:spPr>
        <p:txBody>
          <a:bodyPr wrap="square">
            <a:spAutoFit/>
          </a:bodyPr>
          <a:lstStyle/>
          <a:p>
            <a:pPr algn="ctr"/>
            <a:r>
              <a:rPr lang="en-GB" sz="1400" b="1" dirty="0" smtClean="0">
                <a:solidFill>
                  <a:srgbClr val="000000"/>
                </a:solidFill>
                <a:sym typeface="Wingdings" panose="05000000000000000000" pitchFamily="2" charset="2"/>
              </a:rPr>
              <a:t>No more SME / non-SME distinction</a:t>
            </a:r>
            <a:endParaRPr lang="en-GB" sz="1400" dirty="0">
              <a:solidFill>
                <a:srgbClr val="000000"/>
              </a:solidFill>
            </a:endParaRPr>
          </a:p>
        </p:txBody>
      </p:sp>
      <p:sp>
        <p:nvSpPr>
          <p:cNvPr id="22" name="Rechteck 21"/>
          <p:cNvSpPr/>
          <p:nvPr/>
        </p:nvSpPr>
        <p:spPr>
          <a:xfrm>
            <a:off x="5799260" y="1431038"/>
            <a:ext cx="2740890" cy="523220"/>
          </a:xfrm>
          <a:prstGeom prst="rect">
            <a:avLst/>
          </a:prstGeom>
          <a:solidFill>
            <a:schemeClr val="bg2">
              <a:lumMod val="20000"/>
              <a:lumOff val="80000"/>
            </a:schemeClr>
          </a:solidFill>
          <a:ln>
            <a:solidFill>
              <a:schemeClr val="bg1"/>
            </a:solidFill>
          </a:ln>
        </p:spPr>
        <p:txBody>
          <a:bodyPr wrap="square">
            <a:spAutoFit/>
          </a:bodyPr>
          <a:lstStyle/>
          <a:p>
            <a:pPr algn="ctr"/>
            <a:r>
              <a:rPr lang="en-GB" sz="1400" b="1" dirty="0" smtClean="0">
                <a:solidFill>
                  <a:srgbClr val="000000"/>
                </a:solidFill>
                <a:sym typeface="Wingdings" panose="05000000000000000000" pitchFamily="2" charset="2"/>
              </a:rPr>
              <a:t>Higher implementation rate by involving management?</a:t>
            </a:r>
            <a:endParaRPr lang="en-GB" sz="1400" dirty="0">
              <a:solidFill>
                <a:srgbClr val="000000"/>
              </a:solidFill>
            </a:endParaRPr>
          </a:p>
        </p:txBody>
      </p:sp>
      <p:sp>
        <p:nvSpPr>
          <p:cNvPr id="27" name="Rechteck 26"/>
          <p:cNvSpPr/>
          <p:nvPr/>
        </p:nvSpPr>
        <p:spPr>
          <a:xfrm>
            <a:off x="6861852" y="2313313"/>
            <a:ext cx="2094188" cy="307777"/>
          </a:xfrm>
          <a:prstGeom prst="rect">
            <a:avLst/>
          </a:prstGeom>
          <a:solidFill>
            <a:schemeClr val="bg2">
              <a:lumMod val="20000"/>
              <a:lumOff val="80000"/>
            </a:schemeClr>
          </a:solidFill>
          <a:ln>
            <a:solidFill>
              <a:schemeClr val="bg1"/>
            </a:solidFill>
          </a:ln>
        </p:spPr>
        <p:txBody>
          <a:bodyPr wrap="square">
            <a:spAutoFit/>
          </a:bodyPr>
          <a:lstStyle/>
          <a:p>
            <a:pPr algn="ctr"/>
            <a:r>
              <a:rPr lang="en-GB" sz="1400" b="1" dirty="0" smtClean="0">
                <a:solidFill>
                  <a:srgbClr val="000000"/>
                </a:solidFill>
                <a:sym typeface="Wingdings" panose="05000000000000000000" pitchFamily="2" charset="2"/>
              </a:rPr>
              <a:t>Higher quality audits?</a:t>
            </a:r>
            <a:endParaRPr lang="en-GB" sz="1400" dirty="0">
              <a:solidFill>
                <a:srgbClr val="000000"/>
              </a:solidFill>
            </a:endParaRPr>
          </a:p>
        </p:txBody>
      </p:sp>
    </p:spTree>
    <p:extLst>
      <p:ext uri="{BB962C8B-B14F-4D97-AF65-F5344CB8AC3E}">
        <p14:creationId xmlns:p14="http://schemas.microsoft.com/office/powerpoint/2010/main" val="3428333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164186" y="-4887"/>
            <a:ext cx="6309766" cy="1365103"/>
          </a:xfrm>
        </p:spPr>
        <p:txBody>
          <a:bodyPr>
            <a:normAutofit/>
          </a:bodyPr>
          <a:lstStyle/>
          <a:p>
            <a:r>
              <a:rPr lang="de-DE" sz="2600" b="0" dirty="0" smtClean="0">
                <a:cs typeface="Arial"/>
              </a:rPr>
              <a:t>Individual countries </a:t>
            </a:r>
            <a:r>
              <a:rPr lang="de-DE" sz="2600" b="0" dirty="0" err="1" smtClean="0">
                <a:cs typeface="Arial"/>
              </a:rPr>
              <a:t>going</a:t>
            </a:r>
            <a:r>
              <a:rPr lang="de-DE" sz="2600" b="0" dirty="0" smtClean="0">
                <a:cs typeface="Arial"/>
              </a:rPr>
              <a:t> </a:t>
            </a:r>
            <a:r>
              <a:rPr lang="de-DE" sz="2600" b="0" dirty="0" err="1" smtClean="0">
                <a:cs typeface="Arial"/>
              </a:rPr>
              <a:t>beyond</a:t>
            </a:r>
            <a:r>
              <a:rPr lang="de-DE" sz="2600" b="0" dirty="0" smtClean="0">
                <a:cs typeface="Arial"/>
              </a:rPr>
              <a:t>...</a:t>
            </a:r>
            <a:endParaRPr lang="fr-FR" sz="2600" b="0" dirty="0">
              <a:cs typeface="Arial"/>
            </a:endParaRPr>
          </a:p>
        </p:txBody>
      </p:sp>
      <p:sp>
        <p:nvSpPr>
          <p:cNvPr id="33" name="Rechteck 32"/>
          <p:cNvSpPr/>
          <p:nvPr/>
        </p:nvSpPr>
        <p:spPr>
          <a:xfrm>
            <a:off x="419349" y="2228312"/>
            <a:ext cx="4811538" cy="1554272"/>
          </a:xfrm>
          <a:prstGeom prst="rect">
            <a:avLst/>
          </a:prstGeom>
        </p:spPr>
        <p:txBody>
          <a:bodyPr wrap="square">
            <a:spAutoFit/>
          </a:bodyPr>
          <a:lstStyle/>
          <a:p>
            <a:r>
              <a:rPr lang="en-US" sz="1400" dirty="0" smtClean="0">
                <a:solidFill>
                  <a:sysClr val="windowText" lastClr="000000"/>
                </a:solidFill>
              </a:rPr>
              <a:t>Environmental Management Activities Decree</a:t>
            </a:r>
          </a:p>
          <a:p>
            <a:r>
              <a:rPr lang="en-US" sz="1400" b="1" dirty="0" smtClean="0">
                <a:solidFill>
                  <a:sysClr val="windowText" lastClr="000000"/>
                </a:solidFill>
              </a:rPr>
              <a:t>Article 2.15</a:t>
            </a:r>
          </a:p>
          <a:p>
            <a:pPr marL="285750" indent="-285750">
              <a:buFont typeface="Arial" panose="020B0604020202020204" pitchFamily="34" charset="0"/>
              <a:buChar char="•"/>
            </a:pPr>
            <a:r>
              <a:rPr lang="en-US" sz="1100" dirty="0" smtClean="0">
                <a:solidFill>
                  <a:sysClr val="windowText" lastClr="000000"/>
                </a:solidFill>
              </a:rPr>
              <a:t>(1) [...] takes </a:t>
            </a:r>
            <a:r>
              <a:rPr lang="en-US" sz="1100" b="1" dirty="0" smtClean="0">
                <a:solidFill>
                  <a:sysClr val="windowText" lastClr="000000"/>
                </a:solidFill>
              </a:rPr>
              <a:t>all energy-saving measures</a:t>
            </a:r>
            <a:r>
              <a:rPr lang="en-US" sz="1100" dirty="0" smtClean="0">
                <a:solidFill>
                  <a:sysClr val="windowText" lastClr="000000"/>
                </a:solidFill>
              </a:rPr>
              <a:t> with a </a:t>
            </a:r>
            <a:r>
              <a:rPr lang="en-US" sz="1100" b="1" dirty="0" smtClean="0">
                <a:solidFill>
                  <a:sysClr val="windowText" lastClr="000000"/>
                </a:solidFill>
              </a:rPr>
              <a:t>payback of five years or less</a:t>
            </a:r>
            <a:r>
              <a:rPr lang="en-US" sz="1100" dirty="0" smtClean="0">
                <a:solidFill>
                  <a:sysClr val="windowText" lastClr="000000"/>
                </a:solidFill>
              </a:rPr>
              <a:t>.</a:t>
            </a:r>
          </a:p>
          <a:p>
            <a:r>
              <a:rPr lang="en-US" sz="1100" dirty="0">
                <a:solidFill>
                  <a:sysClr val="windowText" lastClr="000000"/>
                </a:solidFill>
              </a:rPr>
              <a:t>	</a:t>
            </a:r>
            <a:r>
              <a:rPr lang="en-US" sz="1100" dirty="0" smtClean="0">
                <a:solidFill>
                  <a:sysClr val="windowText" lastClr="000000"/>
                </a:solidFill>
                <a:sym typeface="Wingdings" panose="05000000000000000000" pitchFamily="2" charset="2"/>
              </a:rPr>
              <a:t> (5) [...] not being complied with, [...] </a:t>
            </a:r>
            <a:r>
              <a:rPr lang="en-US" sz="1100" b="1" dirty="0" smtClean="0">
                <a:solidFill>
                  <a:sysClr val="windowText" lastClr="000000"/>
                </a:solidFill>
                <a:sym typeface="Wingdings" panose="05000000000000000000" pitchFamily="2" charset="2"/>
              </a:rPr>
              <a:t>oblige</a:t>
            </a:r>
            <a:r>
              <a:rPr lang="en-US" sz="1100" dirty="0" smtClean="0">
                <a:solidFill>
                  <a:sysClr val="windowText" lastClr="000000"/>
                </a:solidFill>
                <a:sym typeface="Wingdings" panose="05000000000000000000" pitchFamily="2" charset="2"/>
              </a:rPr>
              <a:t> [...] to carry out investigation.</a:t>
            </a:r>
            <a:endParaRPr lang="en-US" sz="1100" dirty="0" smtClean="0">
              <a:solidFill>
                <a:sysClr val="windowText" lastClr="000000"/>
              </a:solidFill>
            </a:endParaRPr>
          </a:p>
          <a:p>
            <a:pPr marL="285750" indent="-285750">
              <a:buFont typeface="Arial" panose="020B0604020202020204" pitchFamily="34" charset="0"/>
              <a:buChar char="•"/>
            </a:pPr>
            <a:r>
              <a:rPr lang="en-US" sz="1100" dirty="0" smtClean="0">
                <a:solidFill>
                  <a:sysClr val="windowText" lastClr="000000"/>
                </a:solidFill>
              </a:rPr>
              <a:t>(2) [...] </a:t>
            </a:r>
            <a:r>
              <a:rPr lang="en-US" sz="1100" b="1" dirty="0" smtClean="0">
                <a:solidFill>
                  <a:sysClr val="windowText" lastClr="000000"/>
                </a:solidFill>
              </a:rPr>
              <a:t>report to the competent authority </a:t>
            </a:r>
            <a:r>
              <a:rPr lang="en-US" sz="1100" dirty="0" smtClean="0">
                <a:solidFill>
                  <a:sysClr val="windowText" lastClr="000000"/>
                </a:solidFill>
              </a:rPr>
              <a:t>no later than 1 July 2019 and thereafter once every four years what energy-saving measures have been taken.</a:t>
            </a:r>
          </a:p>
          <a:p>
            <a:pPr marL="285750" indent="-285750">
              <a:buFont typeface="Arial" panose="020B0604020202020204" pitchFamily="34" charset="0"/>
              <a:buChar char="•"/>
            </a:pPr>
            <a:endParaRPr lang="en-GB" sz="1200" dirty="0"/>
          </a:p>
        </p:txBody>
      </p:sp>
      <p:sp>
        <p:nvSpPr>
          <p:cNvPr id="34" name="Rechteck 33"/>
          <p:cNvSpPr/>
          <p:nvPr/>
        </p:nvSpPr>
        <p:spPr>
          <a:xfrm>
            <a:off x="88615" y="4080178"/>
            <a:ext cx="7004050" cy="215444"/>
          </a:xfrm>
          <a:prstGeom prst="rect">
            <a:avLst/>
          </a:prstGeom>
        </p:spPr>
        <p:txBody>
          <a:bodyPr wrap="square">
            <a:spAutoFit/>
          </a:bodyPr>
          <a:lstStyle/>
          <a:p>
            <a:r>
              <a:rPr lang="en-GB" sz="800" dirty="0">
                <a:solidFill>
                  <a:srgbClr val="000000"/>
                </a:solidFill>
                <a:hlinkClick r:id="rId2"/>
              </a:rPr>
              <a:t>https://wetten-overheid-nl.translate.goog/BWBR0022762/2022-09-21/?_x_tr_sl=nl&amp;_x_tr_tl=en&amp;_x_tr_hl=de&amp;_</a:t>
            </a:r>
            <a:r>
              <a:rPr lang="en-GB" sz="800" dirty="0" smtClean="0">
                <a:solidFill>
                  <a:srgbClr val="000000"/>
                </a:solidFill>
                <a:hlinkClick r:id="rId2"/>
              </a:rPr>
              <a:t>x_tr_pto=wapp#Hoofdstuk2_Afdeling2.6_Artikel2.15</a:t>
            </a:r>
            <a:r>
              <a:rPr lang="en-GB" sz="800" dirty="0" smtClean="0">
                <a:solidFill>
                  <a:srgbClr val="000000"/>
                </a:solidFill>
              </a:rPr>
              <a:t> </a:t>
            </a:r>
            <a:endParaRPr lang="en-GB" sz="800" dirty="0">
              <a:solidFill>
                <a:srgbClr val="000000"/>
              </a:solidFil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81" y="1678984"/>
            <a:ext cx="639219" cy="425372"/>
          </a:xfrm>
          <a:prstGeom prst="rect">
            <a:avLst/>
          </a:prstGeom>
        </p:spPr>
      </p:pic>
      <p:sp>
        <p:nvSpPr>
          <p:cNvPr id="9" name="Rechteck 8"/>
          <p:cNvSpPr/>
          <p:nvPr/>
        </p:nvSpPr>
        <p:spPr>
          <a:xfrm>
            <a:off x="1206151" y="1694736"/>
            <a:ext cx="1281120" cy="369332"/>
          </a:xfrm>
          <a:prstGeom prst="rect">
            <a:avLst/>
          </a:prstGeom>
        </p:spPr>
        <p:txBody>
          <a:bodyPr wrap="none">
            <a:spAutoFit/>
          </a:bodyPr>
          <a:lstStyle/>
          <a:p>
            <a:r>
              <a:rPr lang="en-US" dirty="0" smtClean="0">
                <a:solidFill>
                  <a:sysClr val="windowText" lastClr="000000"/>
                </a:solidFill>
              </a:rPr>
              <a:t>Netherlands</a:t>
            </a:r>
            <a:endParaRPr lang="en-GB" dirty="0"/>
          </a:p>
        </p:txBody>
      </p:sp>
      <p:sp>
        <p:nvSpPr>
          <p:cNvPr id="36" name="Rechteck 35"/>
          <p:cNvSpPr/>
          <p:nvPr/>
        </p:nvSpPr>
        <p:spPr>
          <a:xfrm>
            <a:off x="6148991" y="1694736"/>
            <a:ext cx="1030026" cy="369332"/>
          </a:xfrm>
          <a:prstGeom prst="rect">
            <a:avLst/>
          </a:prstGeom>
        </p:spPr>
        <p:txBody>
          <a:bodyPr wrap="none">
            <a:spAutoFit/>
          </a:bodyPr>
          <a:lstStyle/>
          <a:p>
            <a:r>
              <a:rPr lang="en-US" dirty="0" smtClean="0">
                <a:solidFill>
                  <a:sysClr val="windowText" lastClr="000000"/>
                </a:solidFill>
              </a:rPr>
              <a:t>Germany</a:t>
            </a:r>
            <a:endParaRPr lang="en-GB" dirty="0"/>
          </a:p>
        </p:txBody>
      </p:sp>
      <p:pic>
        <p:nvPicPr>
          <p:cNvPr id="37" name="Grafik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020" y="1699781"/>
            <a:ext cx="639219" cy="383531"/>
          </a:xfrm>
          <a:prstGeom prst="rect">
            <a:avLst/>
          </a:prstGeom>
          <a:ln w="6350">
            <a:noFill/>
          </a:ln>
        </p:spPr>
      </p:pic>
      <p:sp>
        <p:nvSpPr>
          <p:cNvPr id="39" name="Rechteck 38"/>
          <p:cNvSpPr/>
          <p:nvPr/>
        </p:nvSpPr>
        <p:spPr>
          <a:xfrm>
            <a:off x="5115559" y="2247556"/>
            <a:ext cx="3954213" cy="307777"/>
          </a:xfrm>
          <a:prstGeom prst="rect">
            <a:avLst/>
          </a:prstGeom>
        </p:spPr>
        <p:txBody>
          <a:bodyPr wrap="square">
            <a:spAutoFit/>
          </a:bodyPr>
          <a:lstStyle/>
          <a:p>
            <a:r>
              <a:rPr lang="en-US" sz="1400" dirty="0" smtClean="0">
                <a:solidFill>
                  <a:sysClr val="windowText" lastClr="000000"/>
                </a:solidFill>
              </a:rPr>
              <a:t>New ordinance since September 2022</a:t>
            </a:r>
          </a:p>
        </p:txBody>
      </p:sp>
      <p:pic>
        <p:nvPicPr>
          <p:cNvPr id="40" name="Grafik 39"/>
          <p:cNvPicPr>
            <a:picLocks noChangeAspect="1"/>
          </p:cNvPicPr>
          <p:nvPr/>
        </p:nvPicPr>
        <p:blipFill>
          <a:blip r:embed="rId5" cstate="print">
            <a:biLevel thresh="75000"/>
            <a:extLst>
              <a:ext uri="{BEBA8EAE-BF5A-486C-A8C5-ECC9F3942E4B}">
                <a14:imgProps xmlns:a14="http://schemas.microsoft.com/office/drawing/2010/main">
                  <a14:imgLayer r:embed="rId6">
                    <a14:imgEffect>
                      <a14:backgroundRemoval t="8462" b="91795" l="6650" r="93249">
                        <a14:foregroundMark x1="7204" y1="57521" x2="7758" y2="67350"/>
                        <a14:foregroundMark x1="8463" y1="89402" x2="12292" y2="90513"/>
                        <a14:foregroundMark x1="8010" y1="78632" x2="6650" y2="77863"/>
                        <a14:foregroundMark x1="17582" y1="71111" x2="19748" y2="79231"/>
                        <a14:foregroundMark x1="8262" y1="91795" x2="7305" y2="87863"/>
                        <a14:foregroundMark x1="29673" y1="87179" x2="58338" y2="76068"/>
                        <a14:foregroundMark x1="29673" y1="31111" x2="29118" y2="25385"/>
                        <a14:foregroundMark x1="43073" y1="13077" x2="42620" y2="8462"/>
                        <a14:foregroundMark x1="82418" y1="33419" x2="81461" y2="65043"/>
                        <a14:foregroundMark x1="70982" y1="68974" x2="73098" y2="68974"/>
                        <a14:foregroundMark x1="68816" y1="46239" x2="69068" y2="50855"/>
                        <a14:foregroundMark x1="88967" y1="32735" x2="89219" y2="39573"/>
                        <a14:foregroundMark x1="89521" y1="42735" x2="93249" y2="45726"/>
                        <a14:foregroundMark x1="88413" y1="44530" x2="90277" y2="46667"/>
                        <a14:foregroundMark x1="85693" y1="68120" x2="87456" y2="66752"/>
                        <a14:foregroundMark x1="65038" y1="63675" x2="64030" y2="75812"/>
                      </a14:backgroundRemoval>
                    </a14:imgEffect>
                  </a14:imgLayer>
                </a14:imgProps>
              </a:ext>
              <a:ext uri="{28A0092B-C50C-407E-A947-70E740481C1C}">
                <a14:useLocalDpi xmlns:a14="http://schemas.microsoft.com/office/drawing/2010/main" val="0"/>
              </a:ext>
            </a:extLst>
          </a:blip>
          <a:stretch>
            <a:fillRect/>
          </a:stretch>
        </p:blipFill>
        <p:spPr>
          <a:xfrm>
            <a:off x="5951138" y="2398588"/>
            <a:ext cx="3060969" cy="1804197"/>
          </a:xfrm>
          <a:prstGeom prst="rect">
            <a:avLst/>
          </a:prstGeom>
        </p:spPr>
      </p:pic>
    </p:spTree>
    <p:extLst>
      <p:ext uri="{BB962C8B-B14F-4D97-AF65-F5344CB8AC3E}">
        <p14:creationId xmlns:p14="http://schemas.microsoft.com/office/powerpoint/2010/main" val="1096040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feil nach unten 14"/>
          <p:cNvSpPr/>
          <p:nvPr/>
        </p:nvSpPr>
        <p:spPr>
          <a:xfrm rot="5400000">
            <a:off x="7035500" y="3520302"/>
            <a:ext cx="235186" cy="671468"/>
          </a:xfrm>
          <a:prstGeom prst="downArrow">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Pfeil nach unten 12"/>
          <p:cNvSpPr/>
          <p:nvPr/>
        </p:nvSpPr>
        <p:spPr>
          <a:xfrm rot="3651585">
            <a:off x="6930056" y="1702920"/>
            <a:ext cx="235186" cy="1061576"/>
          </a:xfrm>
          <a:prstGeom prst="downArrow">
            <a:avLst/>
          </a:prstGeom>
          <a:solidFill>
            <a:schemeClr val="bg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164187" y="-4887"/>
            <a:ext cx="8751214" cy="1050579"/>
          </a:xfrm>
        </p:spPr>
        <p:txBody>
          <a:bodyPr>
            <a:normAutofit/>
          </a:bodyPr>
          <a:lstStyle/>
          <a:p>
            <a:r>
              <a:rPr lang="en-US" sz="2400" dirty="0" err="1" smtClean="0">
                <a:solidFill>
                  <a:sysClr val="windowText" lastClr="000000"/>
                </a:solidFill>
              </a:rPr>
              <a:t>Mittelfristenergieversorgungssicherungsmaßnahmenverordnung</a:t>
            </a:r>
            <a:r>
              <a:rPr lang="en-US" sz="2400" dirty="0" smtClean="0">
                <a:solidFill>
                  <a:sysClr val="windowText" lastClr="000000"/>
                </a:solidFill>
              </a:rPr>
              <a:t/>
            </a:r>
            <a:br>
              <a:rPr lang="en-US" sz="2400" dirty="0" smtClean="0">
                <a:solidFill>
                  <a:sysClr val="windowText" lastClr="000000"/>
                </a:solidFill>
              </a:rPr>
            </a:br>
            <a:r>
              <a:rPr lang="en-US" sz="1800" b="0" dirty="0" smtClean="0">
                <a:solidFill>
                  <a:sysClr val="windowText" lastClr="000000"/>
                </a:solidFill>
              </a:rPr>
              <a:t>(we all love the German language ;-)  )</a:t>
            </a:r>
            <a:endParaRPr lang="fr-FR" sz="1800" b="0" dirty="0">
              <a:cs typeface="Arial"/>
            </a:endParaRPr>
          </a:p>
        </p:txBody>
      </p:sp>
      <p:sp>
        <p:nvSpPr>
          <p:cNvPr id="33" name="Rechteck 32"/>
          <p:cNvSpPr/>
          <p:nvPr/>
        </p:nvSpPr>
        <p:spPr>
          <a:xfrm>
            <a:off x="304020" y="1249586"/>
            <a:ext cx="6513339" cy="2923877"/>
          </a:xfrm>
          <a:prstGeom prst="rect">
            <a:avLst/>
          </a:prstGeom>
        </p:spPr>
        <p:txBody>
          <a:bodyPr wrap="square">
            <a:spAutoFit/>
          </a:bodyPr>
          <a:lstStyle/>
          <a:p>
            <a:r>
              <a:rPr lang="en-US" sz="1400" dirty="0" smtClean="0">
                <a:solidFill>
                  <a:sysClr val="windowText" lastClr="000000"/>
                </a:solidFill>
              </a:rPr>
              <a:t>Medium-Term </a:t>
            </a:r>
            <a:r>
              <a:rPr lang="en-US" sz="1400" dirty="0">
                <a:solidFill>
                  <a:sysClr val="windowText" lastClr="000000"/>
                </a:solidFill>
              </a:rPr>
              <a:t>Energy Supply Security Measures Ordinance </a:t>
            </a:r>
            <a:r>
              <a:rPr lang="en-US" sz="1400" dirty="0" smtClean="0">
                <a:solidFill>
                  <a:sysClr val="windowText" lastClr="000000"/>
                </a:solidFill>
              </a:rPr>
              <a:t>from 23 September 2022</a:t>
            </a:r>
          </a:p>
          <a:p>
            <a:endParaRPr lang="en-US" sz="1200" dirty="0" smtClean="0">
              <a:solidFill>
                <a:sysClr val="windowText" lastClr="000000"/>
              </a:solidFill>
            </a:endParaRPr>
          </a:p>
          <a:p>
            <a:r>
              <a:rPr lang="en-US" sz="1200" dirty="0" smtClean="0">
                <a:solidFill>
                  <a:sysClr val="windowText" lastClr="000000"/>
                </a:solidFill>
              </a:rPr>
              <a:t>§4 Implementation </a:t>
            </a:r>
            <a:r>
              <a:rPr lang="en-US" sz="1200" dirty="0">
                <a:solidFill>
                  <a:sysClr val="windowText" lastClr="000000"/>
                </a:solidFill>
              </a:rPr>
              <a:t>of economic energy efficiency measures in </a:t>
            </a:r>
            <a:r>
              <a:rPr lang="en-US" sz="1200" dirty="0" smtClean="0">
                <a:solidFill>
                  <a:sysClr val="windowText" lastClr="000000"/>
                </a:solidFill>
              </a:rPr>
              <a:t>enterprises</a:t>
            </a:r>
          </a:p>
          <a:p>
            <a:endParaRPr lang="en-US" sz="1200" dirty="0" smtClean="0">
              <a:solidFill>
                <a:sysClr val="windowText" lastClr="000000"/>
              </a:solidFill>
            </a:endParaRPr>
          </a:p>
          <a:p>
            <a:pPr marL="228600" indent="-228600">
              <a:buAutoNum type="arabicParenBoth"/>
            </a:pPr>
            <a:r>
              <a:rPr lang="en-US" sz="1000" dirty="0" smtClean="0">
                <a:solidFill>
                  <a:sysClr val="windowText" lastClr="000000"/>
                </a:solidFill>
              </a:rPr>
              <a:t>Enterprises </a:t>
            </a:r>
            <a:r>
              <a:rPr lang="en-US" sz="1000" dirty="0">
                <a:solidFill>
                  <a:sysClr val="windowText" lastClr="000000"/>
                </a:solidFill>
              </a:rPr>
              <a:t>shall be </a:t>
            </a:r>
            <a:r>
              <a:rPr lang="en-US" sz="1000" b="1" dirty="0">
                <a:solidFill>
                  <a:sysClr val="windowText" lastClr="000000"/>
                </a:solidFill>
              </a:rPr>
              <a:t>obliged</a:t>
            </a:r>
            <a:r>
              <a:rPr lang="en-US" sz="1000" dirty="0">
                <a:solidFill>
                  <a:sysClr val="windowText" lastClr="000000"/>
                </a:solidFill>
              </a:rPr>
              <a:t> to implement </a:t>
            </a:r>
            <a:r>
              <a:rPr lang="en-US" sz="1000" dirty="0" smtClean="0">
                <a:solidFill>
                  <a:sysClr val="windowText" lastClr="000000"/>
                </a:solidFill>
              </a:rPr>
              <a:t>[...] </a:t>
            </a:r>
            <a:r>
              <a:rPr lang="en-US" sz="1200" b="1" dirty="0" smtClean="0">
                <a:solidFill>
                  <a:sysClr val="windowText" lastClr="000000"/>
                </a:solidFill>
              </a:rPr>
              <a:t>all </a:t>
            </a:r>
            <a:r>
              <a:rPr lang="en-US" sz="1200" b="1" dirty="0">
                <a:solidFill>
                  <a:sysClr val="windowText" lastClr="000000"/>
                </a:solidFill>
              </a:rPr>
              <a:t>measures </a:t>
            </a:r>
            <a:r>
              <a:rPr lang="en-US" sz="1000" dirty="0">
                <a:solidFill>
                  <a:sysClr val="windowText" lastClr="000000"/>
                </a:solidFill>
              </a:rPr>
              <a:t>specifically identified and assessed as </a:t>
            </a:r>
            <a:r>
              <a:rPr lang="en-US" sz="1100" b="1" dirty="0">
                <a:solidFill>
                  <a:sysClr val="windowText" lastClr="000000"/>
                </a:solidFill>
              </a:rPr>
              <a:t>economically feasible</a:t>
            </a:r>
            <a:r>
              <a:rPr lang="en-US" sz="1000" b="1" dirty="0">
                <a:solidFill>
                  <a:sysClr val="windowText" lastClr="000000"/>
                </a:solidFill>
              </a:rPr>
              <a:t> </a:t>
            </a:r>
            <a:r>
              <a:rPr lang="en-US" sz="1000" dirty="0">
                <a:solidFill>
                  <a:sysClr val="windowText" lastClr="000000"/>
                </a:solidFill>
              </a:rPr>
              <a:t>in order to improve the energy efficiency of their enterprise without delay. These measures shall be </a:t>
            </a:r>
            <a:r>
              <a:rPr lang="en-US" sz="1000" b="1" dirty="0">
                <a:solidFill>
                  <a:sysClr val="windowText" lastClr="000000"/>
                </a:solidFill>
              </a:rPr>
              <a:t>implemented within 18 months </a:t>
            </a:r>
            <a:r>
              <a:rPr lang="en-US" sz="1000" dirty="0">
                <a:solidFill>
                  <a:sysClr val="windowText" lastClr="000000"/>
                </a:solidFill>
              </a:rPr>
              <a:t>at the latest. </a:t>
            </a:r>
            <a:r>
              <a:rPr lang="en-US" sz="1000" dirty="0" smtClean="0">
                <a:solidFill>
                  <a:sysClr val="windowText" lastClr="000000"/>
                </a:solidFill>
              </a:rPr>
              <a:t/>
            </a:r>
            <a:br>
              <a:rPr lang="en-US" sz="1000" dirty="0" smtClean="0">
                <a:solidFill>
                  <a:sysClr val="windowText" lastClr="000000"/>
                </a:solidFill>
              </a:rPr>
            </a:br>
            <a:r>
              <a:rPr lang="en-US" sz="1000" dirty="0" smtClean="0">
                <a:solidFill>
                  <a:sysClr val="windowText" lastClr="000000"/>
                </a:solidFill>
              </a:rPr>
              <a:t>A </a:t>
            </a:r>
            <a:r>
              <a:rPr lang="en-US" sz="1000" dirty="0">
                <a:solidFill>
                  <a:sysClr val="windowText" lastClr="000000"/>
                </a:solidFill>
              </a:rPr>
              <a:t>measure shall be </a:t>
            </a:r>
            <a:r>
              <a:rPr lang="en-US" sz="1000" b="1" dirty="0">
                <a:solidFill>
                  <a:sysClr val="windowText" lastClr="000000"/>
                </a:solidFill>
              </a:rPr>
              <a:t>deemed to be economically feasible </a:t>
            </a:r>
            <a:r>
              <a:rPr lang="en-US" sz="1000" dirty="0">
                <a:solidFill>
                  <a:sysClr val="windowText" lastClr="000000"/>
                </a:solidFill>
              </a:rPr>
              <a:t>if the economic assessment of the measure according to DIN EN 17463, December 2021 edition, results in a </a:t>
            </a:r>
            <a:r>
              <a:rPr lang="en-US" sz="1100" b="1" dirty="0">
                <a:solidFill>
                  <a:sysClr val="windowText" lastClr="000000"/>
                </a:solidFill>
              </a:rPr>
              <a:t>positive net present value after a maximum of 20 percent of the useful life</a:t>
            </a:r>
            <a:r>
              <a:rPr lang="en-US" sz="1000" dirty="0">
                <a:solidFill>
                  <a:sysClr val="windowText" lastClr="000000"/>
                </a:solidFill>
              </a:rPr>
              <a:t>, but limited to an assessment period of a maximum of 15 years</a:t>
            </a:r>
            <a:r>
              <a:rPr lang="en-US" sz="1000" dirty="0" smtClean="0">
                <a:solidFill>
                  <a:sysClr val="windowText" lastClr="000000"/>
                </a:solidFill>
              </a:rPr>
              <a:t>.</a:t>
            </a:r>
          </a:p>
          <a:p>
            <a:pPr marL="228600" indent="-228600">
              <a:buAutoNum type="arabicParenBoth"/>
            </a:pPr>
            <a:r>
              <a:rPr lang="en-US" sz="1000" dirty="0" smtClean="0">
                <a:solidFill>
                  <a:sysClr val="windowText" lastClr="000000"/>
                </a:solidFill>
              </a:rPr>
              <a:t>Enterprises </a:t>
            </a:r>
            <a:r>
              <a:rPr lang="en-US" sz="1000" dirty="0">
                <a:solidFill>
                  <a:sysClr val="windowText" lastClr="000000"/>
                </a:solidFill>
              </a:rPr>
              <a:t>shall be obliged to have certifiers, environmental auditors or energy auditors confirm the measures implemented pursuant to subsection (1) which were not implemented due to their lack of economic viability</a:t>
            </a:r>
            <a:r>
              <a:rPr lang="en-US" sz="1000" dirty="0" smtClean="0">
                <a:solidFill>
                  <a:sysClr val="windowText" lastClr="000000"/>
                </a:solidFill>
              </a:rPr>
              <a:t>.</a:t>
            </a:r>
          </a:p>
          <a:p>
            <a:pPr marL="228600" indent="-228600">
              <a:buAutoNum type="arabicParenBoth"/>
            </a:pPr>
            <a:r>
              <a:rPr lang="en-US" sz="1000" dirty="0" smtClean="0">
                <a:solidFill>
                  <a:sysClr val="windowText" lastClr="000000"/>
                </a:solidFill>
              </a:rPr>
              <a:t>The </a:t>
            </a:r>
            <a:r>
              <a:rPr lang="en-US" sz="1000" dirty="0">
                <a:solidFill>
                  <a:sysClr val="windowText" lastClr="000000"/>
                </a:solidFill>
              </a:rPr>
              <a:t>obligations to implement measures pursuant to subsections (1) and (2) shall not apply to installations requiring a permit pursuant to section 4 of the Federal </a:t>
            </a:r>
            <a:r>
              <a:rPr lang="en-US" sz="1000" dirty="0" err="1">
                <a:solidFill>
                  <a:sysClr val="windowText" lastClr="000000"/>
                </a:solidFill>
              </a:rPr>
              <a:t>Immission</a:t>
            </a:r>
            <a:r>
              <a:rPr lang="en-US" sz="1000" dirty="0">
                <a:solidFill>
                  <a:sysClr val="windowText" lastClr="000000"/>
                </a:solidFill>
              </a:rPr>
              <a:t> Control Act, insofar as these installations are subject to more specific requirements for the implementation of energy efficiency measures</a:t>
            </a:r>
            <a:r>
              <a:rPr lang="en-US" sz="1000" dirty="0" smtClean="0">
                <a:solidFill>
                  <a:sysClr val="windowText" lastClr="000000"/>
                </a:solidFill>
              </a:rPr>
              <a:t>.</a:t>
            </a:r>
          </a:p>
          <a:p>
            <a:pPr marL="228600" indent="-228600">
              <a:buAutoNum type="arabicParenBoth"/>
            </a:pPr>
            <a:r>
              <a:rPr lang="en-US" sz="1000" dirty="0" smtClean="0">
                <a:solidFill>
                  <a:sysClr val="windowText" lastClr="000000"/>
                </a:solidFill>
              </a:rPr>
              <a:t>Furthermore</a:t>
            </a:r>
            <a:r>
              <a:rPr lang="en-US" sz="1000" dirty="0">
                <a:solidFill>
                  <a:sysClr val="windowText" lastClr="000000"/>
                </a:solidFill>
              </a:rPr>
              <a:t>, the obligations to implement measures pursuant to subsections (1) and (2) </a:t>
            </a:r>
            <a:r>
              <a:rPr lang="en-US" sz="1000" b="1" dirty="0">
                <a:solidFill>
                  <a:sysClr val="windowText" lastClr="000000"/>
                </a:solidFill>
              </a:rPr>
              <a:t>shall not apply </a:t>
            </a:r>
            <a:r>
              <a:rPr lang="en-US" sz="1000" dirty="0">
                <a:solidFill>
                  <a:sysClr val="windowText" lastClr="000000"/>
                </a:solidFill>
              </a:rPr>
              <a:t>to undertakings whose total energy consumption within the last three years amounted to </a:t>
            </a:r>
            <a:r>
              <a:rPr lang="en-US" sz="1000" b="1" dirty="0">
                <a:solidFill>
                  <a:sysClr val="windowText" lastClr="000000"/>
                </a:solidFill>
              </a:rPr>
              <a:t>less than 10 gigawatt hours per year </a:t>
            </a:r>
            <a:r>
              <a:rPr lang="en-US" sz="1000" dirty="0">
                <a:solidFill>
                  <a:sysClr val="windowText" lastClr="000000"/>
                </a:solidFill>
              </a:rPr>
              <a:t>on </a:t>
            </a:r>
            <a:r>
              <a:rPr lang="en-US" sz="1000" dirty="0" smtClean="0">
                <a:solidFill>
                  <a:sysClr val="windowText" lastClr="000000"/>
                </a:solidFill>
              </a:rPr>
              <a:t>average.</a:t>
            </a:r>
            <a:endParaRPr lang="en-GB" sz="900" dirty="0"/>
          </a:p>
        </p:txBody>
      </p:sp>
      <p:sp>
        <p:nvSpPr>
          <p:cNvPr id="34" name="Rechteck 33"/>
          <p:cNvSpPr/>
          <p:nvPr/>
        </p:nvSpPr>
        <p:spPr>
          <a:xfrm>
            <a:off x="247860" y="4096465"/>
            <a:ext cx="7004050" cy="215444"/>
          </a:xfrm>
          <a:prstGeom prst="rect">
            <a:avLst/>
          </a:prstGeom>
        </p:spPr>
        <p:txBody>
          <a:bodyPr wrap="square">
            <a:spAutoFit/>
          </a:bodyPr>
          <a:lstStyle/>
          <a:p>
            <a:r>
              <a:rPr lang="de-DE" sz="800" dirty="0" err="1">
                <a:hlinkClick r:id="rId2"/>
              </a:rPr>
              <a:t>EnSimiMaV</a:t>
            </a:r>
            <a:r>
              <a:rPr lang="de-DE" sz="800" dirty="0">
                <a:hlinkClick r:id="rId2"/>
              </a:rPr>
              <a:t> - Verordnung zur Sicherung der Energieversorgung über mittelfristig wirksame Maßnahmen (gesetze-im-internet.de</a:t>
            </a:r>
            <a:r>
              <a:rPr lang="de-DE" sz="800" dirty="0" smtClean="0">
                <a:hlinkClick r:id="rId2"/>
              </a:rPr>
              <a:t>)</a:t>
            </a:r>
            <a:r>
              <a:rPr lang="de-DE" sz="800" dirty="0" smtClean="0"/>
              <a:t> </a:t>
            </a:r>
            <a:endParaRPr lang="en-GB" sz="800" dirty="0">
              <a:solidFill>
                <a:srgbClr val="000000"/>
              </a:solidFill>
            </a:endParaRPr>
          </a:p>
        </p:txBody>
      </p:sp>
      <p:sp>
        <p:nvSpPr>
          <p:cNvPr id="4" name="Rechteck 3"/>
          <p:cNvSpPr/>
          <p:nvPr/>
        </p:nvSpPr>
        <p:spPr>
          <a:xfrm rot="707057">
            <a:off x="6661603" y="1737825"/>
            <a:ext cx="2236510" cy="400110"/>
          </a:xfrm>
          <a:prstGeom prst="rect">
            <a:avLst/>
          </a:prstGeom>
          <a:solidFill>
            <a:schemeClr val="bg2">
              <a:lumMod val="20000"/>
              <a:lumOff val="80000"/>
            </a:schemeClr>
          </a:solidFill>
          <a:ln>
            <a:solidFill>
              <a:schemeClr val="bg1"/>
            </a:solidFill>
          </a:ln>
        </p:spPr>
        <p:txBody>
          <a:bodyPr wrap="none">
            <a:spAutoFit/>
          </a:bodyPr>
          <a:lstStyle/>
          <a:p>
            <a:r>
              <a:rPr lang="en-US" sz="1000" b="1" dirty="0" smtClean="0">
                <a:solidFill>
                  <a:sysClr val="windowText" lastClr="000000"/>
                </a:solidFill>
              </a:rPr>
              <a:t>Norm</a:t>
            </a:r>
            <a:r>
              <a:rPr lang="en-US" sz="1000" dirty="0" smtClean="0">
                <a:solidFill>
                  <a:sysClr val="windowText" lastClr="000000"/>
                </a:solidFill>
              </a:rPr>
              <a:t>: DIN EN 17463:2021-12</a:t>
            </a:r>
            <a:br>
              <a:rPr lang="en-US" sz="1000" dirty="0" smtClean="0">
                <a:solidFill>
                  <a:sysClr val="windowText" lastClr="000000"/>
                </a:solidFill>
              </a:rPr>
            </a:br>
            <a:r>
              <a:rPr lang="en-US" sz="1000" dirty="0" smtClean="0">
                <a:solidFill>
                  <a:sysClr val="windowText" lastClr="000000"/>
                </a:solidFill>
              </a:rPr>
              <a:t>Valuation of Energy Related Investments</a:t>
            </a:r>
            <a:endParaRPr lang="en-GB" sz="1000" dirty="0"/>
          </a:p>
        </p:txBody>
      </p:sp>
      <p:sp>
        <p:nvSpPr>
          <p:cNvPr id="14" name="Rechteck 13"/>
          <p:cNvSpPr/>
          <p:nvPr/>
        </p:nvSpPr>
        <p:spPr>
          <a:xfrm>
            <a:off x="7311680" y="3594426"/>
            <a:ext cx="1603721" cy="523220"/>
          </a:xfrm>
          <a:prstGeom prst="rect">
            <a:avLst/>
          </a:prstGeom>
          <a:solidFill>
            <a:schemeClr val="bg2">
              <a:lumMod val="20000"/>
              <a:lumOff val="80000"/>
            </a:schemeClr>
          </a:solidFill>
          <a:ln>
            <a:solidFill>
              <a:schemeClr val="bg1"/>
            </a:solidFill>
          </a:ln>
        </p:spPr>
        <p:txBody>
          <a:bodyPr wrap="square">
            <a:spAutoFit/>
          </a:bodyPr>
          <a:lstStyle/>
          <a:p>
            <a:pPr algn="ctr"/>
            <a:r>
              <a:rPr lang="en-GB" sz="1400" b="1" dirty="0" smtClean="0">
                <a:solidFill>
                  <a:srgbClr val="000000"/>
                </a:solidFill>
                <a:sym typeface="Wingdings" panose="05000000000000000000" pitchFamily="2" charset="2"/>
              </a:rPr>
              <a:t>Exemption for small consumers</a:t>
            </a:r>
            <a:endParaRPr lang="en-GB" sz="1400" dirty="0">
              <a:solidFill>
                <a:srgbClr val="000000"/>
              </a:solidFill>
            </a:endParaRPr>
          </a:p>
        </p:txBody>
      </p:sp>
      <p:sp>
        <p:nvSpPr>
          <p:cNvPr id="17" name="Rechteck 16"/>
          <p:cNvSpPr/>
          <p:nvPr/>
        </p:nvSpPr>
        <p:spPr>
          <a:xfrm>
            <a:off x="7153093" y="2564544"/>
            <a:ext cx="1879843" cy="738664"/>
          </a:xfrm>
          <a:prstGeom prst="rect">
            <a:avLst/>
          </a:prstGeom>
          <a:solidFill>
            <a:schemeClr val="bg2">
              <a:lumMod val="20000"/>
              <a:lumOff val="80000"/>
            </a:schemeClr>
          </a:solidFill>
          <a:ln>
            <a:solidFill>
              <a:schemeClr val="bg1"/>
            </a:solidFill>
          </a:ln>
        </p:spPr>
        <p:txBody>
          <a:bodyPr wrap="square">
            <a:spAutoFit/>
          </a:bodyPr>
          <a:lstStyle/>
          <a:p>
            <a:pPr algn="ctr"/>
            <a:r>
              <a:rPr lang="en-GB" sz="1050" b="1" dirty="0" smtClean="0">
                <a:solidFill>
                  <a:srgbClr val="000000"/>
                </a:solidFill>
                <a:sym typeface="Wingdings" panose="05000000000000000000" pitchFamily="2" charset="2"/>
              </a:rPr>
              <a:t>Potential conflict of interest: </a:t>
            </a:r>
            <a:br>
              <a:rPr lang="en-GB" sz="1050" b="1" dirty="0" smtClean="0">
                <a:solidFill>
                  <a:srgbClr val="000000"/>
                </a:solidFill>
                <a:sym typeface="Wingdings" panose="05000000000000000000" pitchFamily="2" charset="2"/>
              </a:rPr>
            </a:br>
            <a:r>
              <a:rPr lang="en-GB" sz="1050" dirty="0" smtClean="0">
                <a:solidFill>
                  <a:srgbClr val="000000"/>
                </a:solidFill>
                <a:sym typeface="Wingdings" panose="05000000000000000000" pitchFamily="2" charset="2"/>
              </a:rPr>
              <a:t>company pays auditor – auditor decides which measures have to be implemented</a:t>
            </a:r>
            <a:endParaRPr lang="en-GB" sz="1050" dirty="0">
              <a:solidFill>
                <a:srgbClr val="000000"/>
              </a:solidFill>
            </a:endParaRPr>
          </a:p>
        </p:txBody>
      </p:sp>
      <p:cxnSp>
        <p:nvCxnSpPr>
          <p:cNvPr id="6" name="Gerade Verbindung mit Pfeil 5"/>
          <p:cNvCxnSpPr/>
          <p:nvPr/>
        </p:nvCxnSpPr>
        <p:spPr>
          <a:xfrm>
            <a:off x="6166470" y="984732"/>
            <a:ext cx="172543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Rechteck 9"/>
          <p:cNvSpPr/>
          <p:nvPr/>
        </p:nvSpPr>
        <p:spPr>
          <a:xfrm>
            <a:off x="5409129" y="715416"/>
            <a:ext cx="771365" cy="523220"/>
          </a:xfrm>
          <a:prstGeom prst="rect">
            <a:avLst/>
          </a:prstGeom>
        </p:spPr>
        <p:txBody>
          <a:bodyPr wrap="none">
            <a:spAutoFit/>
          </a:bodyPr>
          <a:lstStyle/>
          <a:p>
            <a:pPr algn="ctr"/>
            <a:r>
              <a:rPr lang="en-US" sz="1400" dirty="0" smtClean="0">
                <a:solidFill>
                  <a:schemeClr val="accent2"/>
                </a:solidFill>
              </a:rPr>
              <a:t>October</a:t>
            </a:r>
            <a:br>
              <a:rPr lang="en-US" sz="1400" dirty="0" smtClean="0">
                <a:solidFill>
                  <a:schemeClr val="accent2"/>
                </a:solidFill>
              </a:rPr>
            </a:br>
            <a:r>
              <a:rPr lang="en-US" sz="1400" dirty="0" smtClean="0">
                <a:solidFill>
                  <a:schemeClr val="accent2"/>
                </a:solidFill>
              </a:rPr>
              <a:t>2022</a:t>
            </a:r>
            <a:endParaRPr lang="en-US" sz="1400" dirty="0">
              <a:solidFill>
                <a:schemeClr val="accent2"/>
              </a:solidFill>
            </a:endParaRPr>
          </a:p>
        </p:txBody>
      </p:sp>
      <p:sp>
        <p:nvSpPr>
          <p:cNvPr id="22" name="Rechteck 21"/>
          <p:cNvSpPr/>
          <p:nvPr/>
        </p:nvSpPr>
        <p:spPr>
          <a:xfrm>
            <a:off x="7878945" y="740090"/>
            <a:ext cx="771365" cy="523220"/>
          </a:xfrm>
          <a:prstGeom prst="rect">
            <a:avLst/>
          </a:prstGeom>
        </p:spPr>
        <p:txBody>
          <a:bodyPr wrap="none">
            <a:spAutoFit/>
          </a:bodyPr>
          <a:lstStyle/>
          <a:p>
            <a:pPr algn="ctr"/>
            <a:r>
              <a:rPr lang="en-US" sz="1400" dirty="0" smtClean="0">
                <a:solidFill>
                  <a:schemeClr val="accent2"/>
                </a:solidFill>
              </a:rPr>
              <a:t>October</a:t>
            </a:r>
            <a:br>
              <a:rPr lang="en-US" sz="1400" dirty="0" smtClean="0">
                <a:solidFill>
                  <a:schemeClr val="accent2"/>
                </a:solidFill>
              </a:rPr>
            </a:br>
            <a:r>
              <a:rPr lang="en-US" sz="1400" dirty="0" smtClean="0">
                <a:solidFill>
                  <a:schemeClr val="accent2"/>
                </a:solidFill>
              </a:rPr>
              <a:t>2024</a:t>
            </a:r>
            <a:endParaRPr lang="en-US" sz="1400" dirty="0">
              <a:solidFill>
                <a:schemeClr val="accent2"/>
              </a:solidFill>
            </a:endParaRPr>
          </a:p>
        </p:txBody>
      </p:sp>
      <p:sp>
        <p:nvSpPr>
          <p:cNvPr id="11" name="Rechteck 10"/>
          <p:cNvSpPr/>
          <p:nvPr/>
        </p:nvSpPr>
        <p:spPr>
          <a:xfrm>
            <a:off x="6472388" y="665339"/>
            <a:ext cx="1141466" cy="307777"/>
          </a:xfrm>
          <a:prstGeom prst="rect">
            <a:avLst/>
          </a:prstGeom>
        </p:spPr>
        <p:txBody>
          <a:bodyPr wrap="none">
            <a:spAutoFit/>
          </a:bodyPr>
          <a:lstStyle/>
          <a:p>
            <a:r>
              <a:rPr lang="en-US" sz="1400" dirty="0" smtClean="0">
                <a:solidFill>
                  <a:schemeClr val="accent2"/>
                </a:solidFill>
              </a:rPr>
              <a:t>2 year validity</a:t>
            </a:r>
            <a:endParaRPr lang="en-GB" sz="1400" dirty="0">
              <a:solidFill>
                <a:schemeClr val="accent2"/>
              </a:solidFill>
            </a:endParaRPr>
          </a:p>
        </p:txBody>
      </p:sp>
    </p:spTree>
    <p:extLst>
      <p:ext uri="{BB962C8B-B14F-4D97-AF65-F5344CB8AC3E}">
        <p14:creationId xmlns:p14="http://schemas.microsoft.com/office/powerpoint/2010/main" val="34897886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164187" y="-4887"/>
            <a:ext cx="8751214" cy="1050579"/>
          </a:xfrm>
        </p:spPr>
        <p:txBody>
          <a:bodyPr>
            <a:normAutofit/>
          </a:bodyPr>
          <a:lstStyle/>
          <a:p>
            <a:r>
              <a:rPr lang="en-US" sz="2400" dirty="0" smtClean="0">
                <a:solidFill>
                  <a:sysClr val="windowText" lastClr="000000"/>
                </a:solidFill>
              </a:rPr>
              <a:t>Accompanying </a:t>
            </a:r>
            <a:r>
              <a:rPr lang="en-US" sz="2400" dirty="0">
                <a:solidFill>
                  <a:sysClr val="windowText" lastClr="000000"/>
                </a:solidFill>
              </a:rPr>
              <a:t>energy saving campaign </a:t>
            </a:r>
            <a:endParaRPr lang="fr-FR" sz="1800" b="0" dirty="0">
              <a:cs typeface="Arial"/>
            </a:endParaRPr>
          </a:p>
        </p:txBody>
      </p:sp>
      <p:sp>
        <p:nvSpPr>
          <p:cNvPr id="33" name="Rechteck 32"/>
          <p:cNvSpPr/>
          <p:nvPr/>
        </p:nvSpPr>
        <p:spPr>
          <a:xfrm>
            <a:off x="164187" y="1026452"/>
            <a:ext cx="6513339" cy="307777"/>
          </a:xfrm>
          <a:prstGeom prst="rect">
            <a:avLst/>
          </a:prstGeom>
        </p:spPr>
        <p:txBody>
          <a:bodyPr wrap="square">
            <a:spAutoFit/>
          </a:bodyPr>
          <a:lstStyle/>
          <a:p>
            <a:r>
              <a:rPr lang="en-US" sz="1400" dirty="0" smtClean="0">
                <a:solidFill>
                  <a:sysClr val="windowText" lastClr="000000"/>
                </a:solidFill>
              </a:rPr>
              <a:t>80 </a:t>
            </a:r>
            <a:r>
              <a:rPr lang="en-US" sz="1400" dirty="0" err="1" smtClean="0">
                <a:solidFill>
                  <a:sysClr val="windowText" lastClr="000000"/>
                </a:solidFill>
              </a:rPr>
              <a:t>Millionen</a:t>
            </a:r>
            <a:r>
              <a:rPr lang="en-US" sz="1400" dirty="0" smtClean="0">
                <a:solidFill>
                  <a:sysClr val="windowText" lastClr="000000"/>
                </a:solidFill>
              </a:rPr>
              <a:t> </a:t>
            </a:r>
            <a:r>
              <a:rPr lang="en-US" sz="1400" dirty="0" err="1" smtClean="0">
                <a:solidFill>
                  <a:sysClr val="windowText" lastClr="000000"/>
                </a:solidFill>
              </a:rPr>
              <a:t>gemeinsam</a:t>
            </a:r>
            <a:r>
              <a:rPr lang="en-US" sz="1400" dirty="0" smtClean="0">
                <a:solidFill>
                  <a:sysClr val="windowText" lastClr="000000"/>
                </a:solidFill>
              </a:rPr>
              <a:t> </a:t>
            </a:r>
            <a:r>
              <a:rPr lang="en-US" sz="1400" dirty="0" err="1" smtClean="0">
                <a:solidFill>
                  <a:sysClr val="windowText" lastClr="000000"/>
                </a:solidFill>
              </a:rPr>
              <a:t>für</a:t>
            </a:r>
            <a:r>
              <a:rPr lang="en-US" sz="1400" dirty="0" smtClean="0">
                <a:solidFill>
                  <a:sysClr val="windowText" lastClr="000000"/>
                </a:solidFill>
              </a:rPr>
              <a:t> </a:t>
            </a:r>
            <a:r>
              <a:rPr lang="en-US" sz="1400" dirty="0" err="1" smtClean="0">
                <a:solidFill>
                  <a:sysClr val="windowText" lastClr="000000"/>
                </a:solidFill>
              </a:rPr>
              <a:t>Energie</a:t>
            </a:r>
            <a:r>
              <a:rPr lang="en-US" sz="1400" dirty="0" smtClean="0">
                <a:solidFill>
                  <a:sysClr val="windowText" lastClr="000000"/>
                </a:solidFill>
              </a:rPr>
              <a:t> </a:t>
            </a:r>
            <a:r>
              <a:rPr lang="en-US" sz="1400" dirty="0" err="1" smtClean="0">
                <a:solidFill>
                  <a:sysClr val="windowText" lastClr="000000"/>
                </a:solidFill>
              </a:rPr>
              <a:t>sparen</a:t>
            </a:r>
            <a:r>
              <a:rPr lang="en-US" sz="1400" dirty="0" smtClean="0">
                <a:solidFill>
                  <a:sysClr val="windowText" lastClr="000000"/>
                </a:solidFill>
              </a:rPr>
              <a:t> - 80 million together </a:t>
            </a:r>
            <a:r>
              <a:rPr lang="en-US" sz="1400" dirty="0">
                <a:solidFill>
                  <a:sysClr val="windowText" lastClr="000000"/>
                </a:solidFill>
              </a:rPr>
              <a:t>for </a:t>
            </a:r>
            <a:r>
              <a:rPr lang="en-US" sz="1400" dirty="0" smtClean="0">
                <a:solidFill>
                  <a:sysClr val="windowText" lastClr="000000"/>
                </a:solidFill>
              </a:rPr>
              <a:t>energy saving</a:t>
            </a:r>
            <a:endParaRPr lang="en-GB" sz="900" dirty="0"/>
          </a:p>
        </p:txBody>
      </p:sp>
      <p:sp>
        <p:nvSpPr>
          <p:cNvPr id="34" name="Rechteck 33"/>
          <p:cNvSpPr/>
          <p:nvPr/>
        </p:nvSpPr>
        <p:spPr>
          <a:xfrm>
            <a:off x="2440591" y="4103468"/>
            <a:ext cx="7004050" cy="215444"/>
          </a:xfrm>
          <a:prstGeom prst="rect">
            <a:avLst/>
          </a:prstGeom>
        </p:spPr>
        <p:txBody>
          <a:bodyPr wrap="square">
            <a:spAutoFit/>
          </a:bodyPr>
          <a:lstStyle/>
          <a:p>
            <a:r>
              <a:rPr lang="de-DE" sz="800" dirty="0">
                <a:hlinkClick r:id="rId2"/>
              </a:rPr>
              <a:t>BMWK - Energieeffizienzeinsparungen für Unternehmen (energiewechsel.de</a:t>
            </a:r>
            <a:r>
              <a:rPr lang="de-DE" sz="800" dirty="0" smtClean="0">
                <a:hlinkClick r:id="rId2"/>
              </a:rPr>
              <a:t>)</a:t>
            </a:r>
            <a:r>
              <a:rPr lang="de-DE" sz="800" dirty="0" smtClean="0"/>
              <a:t> </a:t>
            </a:r>
            <a:endParaRPr lang="en-GB" sz="800" dirty="0">
              <a:solidFill>
                <a:srgbClr val="000000"/>
              </a:solidFill>
            </a:endParaRPr>
          </a:p>
        </p:txBody>
      </p:sp>
      <p:pic>
        <p:nvPicPr>
          <p:cNvPr id="3" name="Grafik 2"/>
          <p:cNvPicPr>
            <a:picLocks noChangeAspect="1"/>
          </p:cNvPicPr>
          <p:nvPr/>
        </p:nvPicPr>
        <p:blipFill>
          <a:blip r:embed="rId3"/>
          <a:stretch>
            <a:fillRect/>
          </a:stretch>
        </p:blipFill>
        <p:spPr>
          <a:xfrm>
            <a:off x="291765" y="2022627"/>
            <a:ext cx="3257070" cy="1155929"/>
          </a:xfrm>
          <a:prstGeom prst="rect">
            <a:avLst/>
          </a:prstGeom>
        </p:spPr>
      </p:pic>
      <p:sp>
        <p:nvSpPr>
          <p:cNvPr id="5" name="Rechteck 4"/>
          <p:cNvSpPr/>
          <p:nvPr/>
        </p:nvSpPr>
        <p:spPr>
          <a:xfrm>
            <a:off x="1092419" y="1697871"/>
            <a:ext cx="1878015" cy="369332"/>
          </a:xfrm>
          <a:prstGeom prst="rect">
            <a:avLst/>
          </a:prstGeom>
        </p:spPr>
        <p:txBody>
          <a:bodyPr wrap="none">
            <a:spAutoFit/>
          </a:bodyPr>
          <a:lstStyle/>
          <a:p>
            <a:r>
              <a:rPr lang="en-US" dirty="0" smtClean="0">
                <a:solidFill>
                  <a:sysClr val="windowText" lastClr="000000"/>
                </a:solidFill>
              </a:rPr>
              <a:t>Private households</a:t>
            </a:r>
            <a:endParaRPr lang="en-GB" dirty="0"/>
          </a:p>
        </p:txBody>
      </p:sp>
      <p:sp>
        <p:nvSpPr>
          <p:cNvPr id="18" name="Rechteck 17"/>
          <p:cNvSpPr/>
          <p:nvPr/>
        </p:nvSpPr>
        <p:spPr>
          <a:xfrm>
            <a:off x="5845991" y="1681760"/>
            <a:ext cx="1188146" cy="369332"/>
          </a:xfrm>
          <a:prstGeom prst="rect">
            <a:avLst/>
          </a:prstGeom>
        </p:spPr>
        <p:txBody>
          <a:bodyPr wrap="none">
            <a:spAutoFit/>
          </a:bodyPr>
          <a:lstStyle/>
          <a:p>
            <a:r>
              <a:rPr lang="en-US" dirty="0" smtClean="0">
                <a:solidFill>
                  <a:sysClr val="windowText" lastClr="000000"/>
                </a:solidFill>
              </a:rPr>
              <a:t>Companies</a:t>
            </a:r>
            <a:endParaRPr lang="en-GB" dirty="0"/>
          </a:p>
        </p:txBody>
      </p:sp>
      <p:pic>
        <p:nvPicPr>
          <p:cNvPr id="19" name="Grafik 18"/>
          <p:cNvPicPr>
            <a:picLocks noChangeAspect="1"/>
          </p:cNvPicPr>
          <p:nvPr/>
        </p:nvPicPr>
        <p:blipFill>
          <a:blip r:embed="rId4" cstate="print">
            <a:biLevel thresh="75000"/>
            <a:extLst>
              <a:ext uri="{BEBA8EAE-BF5A-486C-A8C5-ECC9F3942E4B}">
                <a14:imgProps xmlns:a14="http://schemas.microsoft.com/office/drawing/2010/main">
                  <a14:imgLayer r:embed="rId5">
                    <a14:imgEffect>
                      <a14:backgroundRemoval t="8462" b="91795" l="6650" r="93249">
                        <a14:foregroundMark x1="7204" y1="57521" x2="7758" y2="67350"/>
                        <a14:foregroundMark x1="8463" y1="89402" x2="12292" y2="90513"/>
                        <a14:foregroundMark x1="8010" y1="78632" x2="6650" y2="77863"/>
                        <a14:foregroundMark x1="17582" y1="71111" x2="19748" y2="79231"/>
                        <a14:foregroundMark x1="8262" y1="91795" x2="7305" y2="87863"/>
                        <a14:foregroundMark x1="29673" y1="87179" x2="58338" y2="76068"/>
                        <a14:foregroundMark x1="29673" y1="31111" x2="29118" y2="25385"/>
                        <a14:foregroundMark x1="43073" y1="13077" x2="42620" y2="8462"/>
                        <a14:foregroundMark x1="82418" y1="33419" x2="81461" y2="65043"/>
                        <a14:foregroundMark x1="70982" y1="68974" x2="73098" y2="68974"/>
                        <a14:foregroundMark x1="68816" y1="46239" x2="69068" y2="50855"/>
                        <a14:foregroundMark x1="88967" y1="32735" x2="89219" y2="39573"/>
                        <a14:foregroundMark x1="89521" y1="42735" x2="93249" y2="45726"/>
                        <a14:foregroundMark x1="88413" y1="44530" x2="90277" y2="46667"/>
                        <a14:foregroundMark x1="85693" y1="68120" x2="87456" y2="66752"/>
                        <a14:foregroundMark x1="65038" y1="63675" x2="64030" y2="75812"/>
                      </a14:backgroundRemoval>
                    </a14:imgEffect>
                  </a14:imgLayer>
                </a14:imgProps>
              </a:ext>
              <a:ext uri="{28A0092B-C50C-407E-A947-70E740481C1C}">
                <a14:useLocalDpi xmlns:a14="http://schemas.microsoft.com/office/drawing/2010/main" val="0"/>
              </a:ext>
            </a:extLst>
          </a:blip>
          <a:stretch>
            <a:fillRect/>
          </a:stretch>
        </p:blipFill>
        <p:spPr>
          <a:xfrm>
            <a:off x="5987657" y="13077"/>
            <a:ext cx="3060969" cy="1804197"/>
          </a:xfrm>
          <a:prstGeom prst="rect">
            <a:avLst/>
          </a:prstGeom>
        </p:spPr>
      </p:pic>
      <p:pic>
        <p:nvPicPr>
          <p:cNvPr id="7" name="Grafik 6"/>
          <p:cNvPicPr>
            <a:picLocks noChangeAspect="1"/>
          </p:cNvPicPr>
          <p:nvPr/>
        </p:nvPicPr>
        <p:blipFill>
          <a:blip r:embed="rId6"/>
          <a:stretch>
            <a:fillRect/>
          </a:stretch>
        </p:blipFill>
        <p:spPr>
          <a:xfrm>
            <a:off x="4661367" y="2021443"/>
            <a:ext cx="3455611" cy="1157113"/>
          </a:xfrm>
          <a:prstGeom prst="rect">
            <a:avLst/>
          </a:prstGeom>
        </p:spPr>
      </p:pic>
      <p:sp>
        <p:nvSpPr>
          <p:cNvPr id="24" name="Rechteck 23"/>
          <p:cNvSpPr/>
          <p:nvPr/>
        </p:nvSpPr>
        <p:spPr>
          <a:xfrm>
            <a:off x="2273303" y="3558948"/>
            <a:ext cx="1159469" cy="379889"/>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Modern Lighting with LEDs</a:t>
            </a:r>
            <a:endParaRPr lang="en-US" sz="800" b="1" dirty="0"/>
          </a:p>
        </p:txBody>
      </p:sp>
      <p:sp>
        <p:nvSpPr>
          <p:cNvPr id="25" name="Rechteck 24"/>
          <p:cNvSpPr/>
          <p:nvPr/>
        </p:nvSpPr>
        <p:spPr>
          <a:xfrm>
            <a:off x="3548383" y="3558948"/>
            <a:ext cx="1376543" cy="379889"/>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Optimize air conditioning and sun coverage</a:t>
            </a:r>
            <a:endParaRPr lang="en-US" sz="800" b="1" dirty="0"/>
          </a:p>
        </p:txBody>
      </p:sp>
      <p:sp>
        <p:nvSpPr>
          <p:cNvPr id="26" name="Rechteck 25"/>
          <p:cNvSpPr/>
          <p:nvPr/>
        </p:nvSpPr>
        <p:spPr>
          <a:xfrm>
            <a:off x="5060720" y="3558948"/>
            <a:ext cx="1481012" cy="379889"/>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Exchange old devices against energy efficient one’s</a:t>
            </a:r>
            <a:endParaRPr lang="en-US" sz="800" b="1" dirty="0"/>
          </a:p>
        </p:txBody>
      </p:sp>
      <p:sp>
        <p:nvSpPr>
          <p:cNvPr id="27" name="Rechteck 26"/>
          <p:cNvSpPr/>
          <p:nvPr/>
        </p:nvSpPr>
        <p:spPr>
          <a:xfrm>
            <a:off x="6677526" y="3558948"/>
            <a:ext cx="981806" cy="379889"/>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Renew ventilation system</a:t>
            </a:r>
            <a:endParaRPr lang="en-US" sz="800" b="1" dirty="0"/>
          </a:p>
        </p:txBody>
      </p:sp>
      <p:sp>
        <p:nvSpPr>
          <p:cNvPr id="28" name="Rechteck 27"/>
          <p:cNvSpPr/>
          <p:nvPr/>
        </p:nvSpPr>
        <p:spPr>
          <a:xfrm>
            <a:off x="7800483" y="3558948"/>
            <a:ext cx="981806" cy="379889"/>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t>Utilize excess heat</a:t>
            </a:r>
            <a:endParaRPr lang="en-US" sz="800" b="1" dirty="0"/>
          </a:p>
        </p:txBody>
      </p:sp>
      <p:cxnSp>
        <p:nvCxnSpPr>
          <p:cNvPr id="9" name="Gewinkelter Verbinder 8"/>
          <p:cNvCxnSpPr>
            <a:stCxn id="7" idx="2"/>
            <a:endCxn id="24" idx="0"/>
          </p:cNvCxnSpPr>
          <p:nvPr/>
        </p:nvCxnSpPr>
        <p:spPr>
          <a:xfrm rot="5400000">
            <a:off x="4430910" y="1600685"/>
            <a:ext cx="380392" cy="353613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Gewinkelter Verbinder 30"/>
          <p:cNvCxnSpPr>
            <a:stCxn id="7" idx="2"/>
            <a:endCxn id="25" idx="0"/>
          </p:cNvCxnSpPr>
          <p:nvPr/>
        </p:nvCxnSpPr>
        <p:spPr>
          <a:xfrm rot="5400000">
            <a:off x="5122718" y="2292493"/>
            <a:ext cx="380392" cy="215251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Gewinkelter Verbinder 34"/>
          <p:cNvCxnSpPr>
            <a:stCxn id="7" idx="2"/>
            <a:endCxn id="28" idx="0"/>
          </p:cNvCxnSpPr>
          <p:nvPr/>
        </p:nvCxnSpPr>
        <p:spPr>
          <a:xfrm rot="16200000" flipH="1">
            <a:off x="7150083" y="2417645"/>
            <a:ext cx="380392" cy="190221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Gewinkelter Verbinder 36"/>
          <p:cNvCxnSpPr>
            <a:stCxn id="7" idx="2"/>
            <a:endCxn id="27" idx="0"/>
          </p:cNvCxnSpPr>
          <p:nvPr/>
        </p:nvCxnSpPr>
        <p:spPr>
          <a:xfrm rot="16200000" flipH="1">
            <a:off x="6588605" y="2979124"/>
            <a:ext cx="380392" cy="77925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Gewinkelter Verbinder 39"/>
          <p:cNvCxnSpPr>
            <a:stCxn id="7" idx="2"/>
            <a:endCxn id="26" idx="0"/>
          </p:cNvCxnSpPr>
          <p:nvPr/>
        </p:nvCxnSpPr>
        <p:spPr>
          <a:xfrm rot="5400000">
            <a:off x="5905004" y="3074779"/>
            <a:ext cx="380392" cy="58794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Rechteck 42"/>
          <p:cNvSpPr/>
          <p:nvPr/>
        </p:nvSpPr>
        <p:spPr>
          <a:xfrm>
            <a:off x="266787" y="3379560"/>
            <a:ext cx="1987219" cy="738664"/>
          </a:xfrm>
          <a:prstGeom prst="rect">
            <a:avLst/>
          </a:prstGeom>
        </p:spPr>
        <p:txBody>
          <a:bodyPr wrap="square">
            <a:spAutoFit/>
          </a:bodyPr>
          <a:lstStyle/>
          <a:p>
            <a:r>
              <a:rPr lang="en-US" sz="1400" dirty="0" smtClean="0">
                <a:solidFill>
                  <a:sysClr val="windowText" lastClr="000000"/>
                </a:solidFill>
              </a:rPr>
              <a:t>Short, hands-on tips for immediate energy saving in a variety of areas</a:t>
            </a:r>
            <a:endParaRPr lang="en-GB" sz="1400" dirty="0"/>
          </a:p>
        </p:txBody>
      </p:sp>
    </p:spTree>
    <p:extLst>
      <p:ext uri="{BB962C8B-B14F-4D97-AF65-F5344CB8AC3E}">
        <p14:creationId xmlns:p14="http://schemas.microsoft.com/office/powerpoint/2010/main" val="21861543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5">
            <a:extLst>
              <a:ext uri="{FF2B5EF4-FFF2-40B4-BE49-F238E27FC236}">
                <a16:creationId xmlns:a16="http://schemas.microsoft.com/office/drawing/2014/main" id="{6A2CAC11-3C04-4BAE-AEA9-AFEEEAD7C46F}"/>
              </a:ext>
            </a:extLst>
          </p:cNvPr>
          <p:cNvSpPr/>
          <p:nvPr/>
        </p:nvSpPr>
        <p:spPr>
          <a:xfrm>
            <a:off x="4241482" y="4464145"/>
            <a:ext cx="164465" cy="164465"/>
          </a:xfrm>
          <a:prstGeom prst="ellipse">
            <a:avLst/>
          </a:prstGeom>
          <a:solidFill>
            <a:srgbClr val="FF0504"/>
          </a:solidFill>
          <a:ln>
            <a:solidFill>
              <a:srgbClr val="FF050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5" name="Oval 7">
            <a:extLst>
              <a:ext uri="{FF2B5EF4-FFF2-40B4-BE49-F238E27FC236}">
                <a16:creationId xmlns:a16="http://schemas.microsoft.com/office/drawing/2014/main" id="{EFB93D91-CFE3-4F14-A43F-FB99E9E853A3}"/>
              </a:ext>
            </a:extLst>
          </p:cNvPr>
          <p:cNvSpPr/>
          <p:nvPr/>
        </p:nvSpPr>
        <p:spPr>
          <a:xfrm>
            <a:off x="4777422" y="4464780"/>
            <a:ext cx="164465" cy="164465"/>
          </a:xfrm>
          <a:prstGeom prst="ellipse">
            <a:avLst/>
          </a:prstGeom>
          <a:solidFill>
            <a:srgbClr val="FFFC0F"/>
          </a:solidFill>
          <a:ln>
            <a:solidFill>
              <a:srgbClr val="FFFC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6" name="Oval 8">
            <a:extLst>
              <a:ext uri="{FF2B5EF4-FFF2-40B4-BE49-F238E27FC236}">
                <a16:creationId xmlns:a16="http://schemas.microsoft.com/office/drawing/2014/main" id="{A2FF33FB-13B5-4EB7-8F50-7E8320C60B2D}"/>
              </a:ext>
            </a:extLst>
          </p:cNvPr>
          <p:cNvSpPr/>
          <p:nvPr/>
        </p:nvSpPr>
        <p:spPr>
          <a:xfrm>
            <a:off x="5294312" y="4474940"/>
            <a:ext cx="164465" cy="164465"/>
          </a:xfrm>
          <a:prstGeom prst="ellipse">
            <a:avLst/>
          </a:prstGeom>
          <a:solidFill>
            <a:srgbClr val="007F37"/>
          </a:solidFill>
          <a:ln>
            <a:solidFill>
              <a:srgbClr val="007F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7" name="Oval 9">
            <a:extLst>
              <a:ext uri="{FF2B5EF4-FFF2-40B4-BE49-F238E27FC236}">
                <a16:creationId xmlns:a16="http://schemas.microsoft.com/office/drawing/2014/main" id="{BFAFA649-216D-436B-82E1-0E6025C3C1D4}"/>
              </a:ext>
            </a:extLst>
          </p:cNvPr>
          <p:cNvSpPr/>
          <p:nvPr/>
        </p:nvSpPr>
        <p:spPr>
          <a:xfrm>
            <a:off x="5847397" y="4470495"/>
            <a:ext cx="164465" cy="164465"/>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8" name="Oval 10">
            <a:extLst>
              <a:ext uri="{FF2B5EF4-FFF2-40B4-BE49-F238E27FC236}">
                <a16:creationId xmlns:a16="http://schemas.microsoft.com/office/drawing/2014/main" id="{A90C1ECA-2A72-4EB8-8E13-BE3DE7C15DD8}"/>
              </a:ext>
            </a:extLst>
          </p:cNvPr>
          <p:cNvSpPr/>
          <p:nvPr/>
        </p:nvSpPr>
        <p:spPr>
          <a:xfrm>
            <a:off x="6382067" y="4474305"/>
            <a:ext cx="164465" cy="164465"/>
          </a:xfrm>
          <a:prstGeom prst="ellipse">
            <a:avLst/>
          </a:prstGeom>
          <a:solidFill>
            <a:srgbClr val="7CB449"/>
          </a:solidFill>
          <a:ln>
            <a:solidFill>
              <a:srgbClr val="7CB4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9" name="Oval 11">
            <a:extLst>
              <a:ext uri="{FF2B5EF4-FFF2-40B4-BE49-F238E27FC236}">
                <a16:creationId xmlns:a16="http://schemas.microsoft.com/office/drawing/2014/main" id="{83C0902F-2B00-4228-870F-5AB16A73B1CB}"/>
              </a:ext>
            </a:extLst>
          </p:cNvPr>
          <p:cNvSpPr/>
          <p:nvPr/>
        </p:nvSpPr>
        <p:spPr>
          <a:xfrm>
            <a:off x="6933882" y="4474305"/>
            <a:ext cx="164465" cy="164465"/>
          </a:xfrm>
          <a:prstGeom prst="ellipse">
            <a:avLst/>
          </a:prstGeom>
          <a:solidFill>
            <a:srgbClr val="FF0504"/>
          </a:solidFill>
          <a:ln>
            <a:solidFill>
              <a:srgbClr val="FF050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10" name="Oval 12">
            <a:extLst>
              <a:ext uri="{FF2B5EF4-FFF2-40B4-BE49-F238E27FC236}">
                <a16:creationId xmlns:a16="http://schemas.microsoft.com/office/drawing/2014/main" id="{1E1DD0DB-8E78-4050-9D7A-12A6835EFD83}"/>
              </a:ext>
            </a:extLst>
          </p:cNvPr>
          <p:cNvSpPr/>
          <p:nvPr/>
        </p:nvSpPr>
        <p:spPr>
          <a:xfrm>
            <a:off x="7505382" y="4476210"/>
            <a:ext cx="164465" cy="164465"/>
          </a:xfrm>
          <a:prstGeom prst="ellipse">
            <a:avLst/>
          </a:prstGeom>
          <a:solidFill>
            <a:srgbClr val="C9E265"/>
          </a:solidFill>
          <a:ln>
            <a:solidFill>
              <a:srgbClr val="C9E26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11" name="Oval 13">
            <a:extLst>
              <a:ext uri="{FF2B5EF4-FFF2-40B4-BE49-F238E27FC236}">
                <a16:creationId xmlns:a16="http://schemas.microsoft.com/office/drawing/2014/main" id="{35033154-5B93-42F6-97FB-90A8F93FA9BA}"/>
              </a:ext>
            </a:extLst>
          </p:cNvPr>
          <p:cNvSpPr/>
          <p:nvPr/>
        </p:nvSpPr>
        <p:spPr>
          <a:xfrm>
            <a:off x="8058467" y="4474940"/>
            <a:ext cx="164465" cy="164465"/>
          </a:xfrm>
          <a:prstGeom prst="ellipse">
            <a:avLst/>
          </a:prstGeom>
          <a:solidFill>
            <a:srgbClr val="007F37"/>
          </a:solidFill>
          <a:ln>
            <a:solidFill>
              <a:srgbClr val="007F3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12" name="Oval 14">
            <a:extLst>
              <a:ext uri="{FF2B5EF4-FFF2-40B4-BE49-F238E27FC236}">
                <a16:creationId xmlns:a16="http://schemas.microsoft.com/office/drawing/2014/main" id="{F6017826-65A9-49F8-A51B-2D3BA3A2E2A3}"/>
              </a:ext>
            </a:extLst>
          </p:cNvPr>
          <p:cNvSpPr/>
          <p:nvPr/>
        </p:nvSpPr>
        <p:spPr>
          <a:xfrm>
            <a:off x="8589327" y="4475575"/>
            <a:ext cx="164465" cy="164465"/>
          </a:xfrm>
          <a:prstGeom prst="ellipse">
            <a:avLst/>
          </a:prstGeom>
          <a:solidFill>
            <a:srgbClr val="EE7F35"/>
          </a:solidFill>
          <a:ln>
            <a:solidFill>
              <a:srgbClr val="EE7F3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rPr>
              <a:t> </a:t>
            </a:r>
            <a:endParaRPr kumimoji="0" lang="en-GB" sz="1000" b="0" i="0" u="none" strike="noStrike" kern="1200" cap="none" spc="0" normalizeH="0" baseline="0" noProof="0">
              <a:ln>
                <a:noFill/>
              </a:ln>
              <a:solidFill>
                <a:srgbClr val="FFFFFF"/>
              </a:solidFill>
              <a:effectLst/>
              <a:uLnTx/>
              <a:uFillTx/>
              <a:latin typeface="Calibri"/>
              <a:ea typeface="SimSun" panose="02010600030101010101" pitchFamily="2" charset="-122"/>
              <a:cs typeface="Times New Roman" panose="02020603050405020304" pitchFamily="18" charset="0"/>
            </a:endParaRPr>
          </a:p>
        </p:txBody>
      </p:sp>
      <p:sp>
        <p:nvSpPr>
          <p:cNvPr id="13" name="Google Shape;356;p35">
            <a:extLst>
              <a:ext uri="{FF2B5EF4-FFF2-40B4-BE49-F238E27FC236}">
                <a16:creationId xmlns:a16="http://schemas.microsoft.com/office/drawing/2014/main" id="{53460874-FE07-4FF0-8B8C-877B24F81304}"/>
              </a:ext>
            </a:extLst>
          </p:cNvPr>
          <p:cNvSpPr txBox="1">
            <a:spLocks/>
          </p:cNvSpPr>
          <p:nvPr/>
        </p:nvSpPr>
        <p:spPr>
          <a:xfrm>
            <a:off x="3610227" y="762776"/>
            <a:ext cx="5310249" cy="261857"/>
          </a:xfrm>
          <a:prstGeom prst="rect">
            <a:avLst/>
          </a:prstGeom>
        </p:spPr>
        <p:txBody>
          <a:bodyPr spcFirstLastPara="1" wrap="square" lIns="91425" tIns="45700" rIns="91425" bIns="45700" anchor="ctr" anchorCtr="0">
            <a:noAutofit/>
          </a:bodyPr>
          <a:lstStyle>
            <a:lvl1pPr algn="ctr" defTabSz="914400" rtl="0" eaLnBrk="1" latinLnBrk="0" hangingPunct="1">
              <a:lnSpc>
                <a:spcPct val="90000"/>
              </a:lnSpc>
              <a:spcBef>
                <a:spcPct val="0"/>
              </a:spcBef>
              <a:buNone/>
              <a:defRPr sz="4000" kern="1200">
                <a:solidFill>
                  <a:schemeClr val="bg2"/>
                </a:solidFill>
                <a:latin typeface="Garamond" panose="02020404030301010803" pitchFamily="18" charset="0"/>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48235"/>
                </a:solidFill>
                <a:effectLst/>
                <a:uLnTx/>
                <a:uFillTx/>
                <a:latin typeface="Garamond" panose="02020404030301010803" pitchFamily="18" charset="0"/>
                <a:ea typeface="+mj-ea"/>
                <a:cs typeface="+mj-cs"/>
              </a:rPr>
              <a:t>Thank you for your attention</a:t>
            </a:r>
          </a:p>
        </p:txBody>
      </p:sp>
      <p:sp>
        <p:nvSpPr>
          <p:cNvPr id="14" name="Google Shape;357;p35">
            <a:extLst>
              <a:ext uri="{FF2B5EF4-FFF2-40B4-BE49-F238E27FC236}">
                <a16:creationId xmlns:a16="http://schemas.microsoft.com/office/drawing/2014/main" id="{F87CBC1F-1901-462D-9F48-30EF3A1B26EA}"/>
              </a:ext>
            </a:extLst>
          </p:cNvPr>
          <p:cNvSpPr txBox="1">
            <a:spLocks/>
          </p:cNvSpPr>
          <p:nvPr/>
        </p:nvSpPr>
        <p:spPr>
          <a:xfrm>
            <a:off x="4097807" y="1670613"/>
            <a:ext cx="4655985" cy="771921"/>
          </a:xfrm>
          <a:prstGeom prst="rect">
            <a:avLst/>
          </a:prstGeom>
        </p:spPr>
        <p:txBody>
          <a:bodyPr spcFirstLastPara="1" wrap="square" lIns="91425" tIns="45700" rIns="91425" bIns="457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32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7F7F7F"/>
                </a:solidFill>
                <a:effectLst/>
                <a:uLnTx/>
                <a:uFillTx/>
                <a:latin typeface="Garamond" panose="02020404030301010803" pitchFamily="18" charset="0"/>
                <a:ea typeface="+mn-ea"/>
                <a:cs typeface="+mn-cs"/>
              </a:rPr>
              <a:t>Follow us and subscribe to our newsletter not to miss any news!</a:t>
            </a:r>
          </a:p>
        </p:txBody>
      </p:sp>
      <p:pic>
        <p:nvPicPr>
          <p:cNvPr id="15" name="Google Shape;358;p35">
            <a:extLst>
              <a:ext uri="{FF2B5EF4-FFF2-40B4-BE49-F238E27FC236}">
                <a16:creationId xmlns:a16="http://schemas.microsoft.com/office/drawing/2014/main" id="{39336125-E388-4A5A-ACC0-F9F0B898CFFA}"/>
              </a:ext>
            </a:extLst>
          </p:cNvPr>
          <p:cNvPicPr preferRelativeResize="0"/>
          <p:nvPr/>
        </p:nvPicPr>
        <p:blipFill>
          <a:blip r:embed="rId2"/>
          <a:stretch>
            <a:fillRect/>
          </a:stretch>
        </p:blipFill>
        <p:spPr>
          <a:xfrm>
            <a:off x="4161927" y="2831860"/>
            <a:ext cx="747821" cy="599336"/>
          </a:xfrm>
          <a:prstGeom prst="rect">
            <a:avLst/>
          </a:prstGeom>
          <a:noFill/>
          <a:ln>
            <a:noFill/>
          </a:ln>
        </p:spPr>
      </p:pic>
      <p:pic>
        <p:nvPicPr>
          <p:cNvPr id="16" name="Google Shape;359;p35">
            <a:extLst>
              <a:ext uri="{FF2B5EF4-FFF2-40B4-BE49-F238E27FC236}">
                <a16:creationId xmlns:a16="http://schemas.microsoft.com/office/drawing/2014/main" id="{F1EE45B4-E290-4022-BFD8-79A28BF8545D}"/>
              </a:ext>
            </a:extLst>
          </p:cNvPr>
          <p:cNvPicPr preferRelativeResize="0"/>
          <p:nvPr/>
        </p:nvPicPr>
        <p:blipFill>
          <a:blip r:embed="rId3"/>
          <a:stretch>
            <a:fillRect/>
          </a:stretch>
        </p:blipFill>
        <p:spPr>
          <a:xfrm>
            <a:off x="7880719" y="3034185"/>
            <a:ext cx="456665" cy="365992"/>
          </a:xfrm>
          <a:prstGeom prst="rect">
            <a:avLst/>
          </a:prstGeom>
          <a:noFill/>
          <a:ln>
            <a:noFill/>
          </a:ln>
        </p:spPr>
      </p:pic>
      <p:pic>
        <p:nvPicPr>
          <p:cNvPr id="17" name="Google Shape;360;p35">
            <a:extLst>
              <a:ext uri="{FF2B5EF4-FFF2-40B4-BE49-F238E27FC236}">
                <a16:creationId xmlns:a16="http://schemas.microsoft.com/office/drawing/2014/main" id="{540D080D-2D41-478A-BAF3-F3531D176D22}"/>
              </a:ext>
            </a:extLst>
          </p:cNvPr>
          <p:cNvPicPr preferRelativeResize="0"/>
          <p:nvPr/>
        </p:nvPicPr>
        <p:blipFill>
          <a:blip r:embed="rId4"/>
          <a:stretch>
            <a:fillRect/>
          </a:stretch>
        </p:blipFill>
        <p:spPr>
          <a:xfrm>
            <a:off x="5838632" y="2884286"/>
            <a:ext cx="693957" cy="556168"/>
          </a:xfrm>
          <a:prstGeom prst="rect">
            <a:avLst/>
          </a:prstGeom>
          <a:noFill/>
          <a:ln>
            <a:noFill/>
          </a:ln>
        </p:spPr>
      </p:pic>
      <p:sp>
        <p:nvSpPr>
          <p:cNvPr id="18" name="Google Shape;361;p35">
            <a:extLst>
              <a:ext uri="{FF2B5EF4-FFF2-40B4-BE49-F238E27FC236}">
                <a16:creationId xmlns:a16="http://schemas.microsoft.com/office/drawing/2014/main" id="{BB6186EB-0652-4E41-8FD8-1DCC1BFE493C}"/>
              </a:ext>
            </a:extLst>
          </p:cNvPr>
          <p:cNvSpPr txBox="1"/>
          <p:nvPr/>
        </p:nvSpPr>
        <p:spPr>
          <a:xfrm>
            <a:off x="3720735" y="3556362"/>
            <a:ext cx="1453638" cy="367041"/>
          </a:xfrm>
          <a:prstGeom prst="rect">
            <a:avLst/>
          </a:prstGeom>
          <a:noFill/>
          <a:ln>
            <a:noFill/>
          </a:ln>
        </p:spPr>
        <p:txBody>
          <a:bodyPr spcFirstLastPara="1" wrap="square" lIns="91425" tIns="91425" rIns="91425" bIns="91425"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92D050"/>
                </a:solidFill>
                <a:effectLst/>
                <a:uLnTx/>
                <a:uFillTx/>
                <a:latin typeface="Calibri Light"/>
                <a:ea typeface="Garamond"/>
                <a:cs typeface="Calibri Light"/>
                <a:sym typeface="Garamond"/>
              </a:rPr>
              <a:t>www.deesme.eu</a:t>
            </a:r>
          </a:p>
        </p:txBody>
      </p:sp>
      <p:sp>
        <p:nvSpPr>
          <p:cNvPr id="19" name="Text Box 2">
            <a:extLst>
              <a:ext uri="{FF2B5EF4-FFF2-40B4-BE49-F238E27FC236}">
                <a16:creationId xmlns:a16="http://schemas.microsoft.com/office/drawing/2014/main" id="{894B319E-D162-43F2-88D0-289895B57472}"/>
              </a:ext>
            </a:extLst>
          </p:cNvPr>
          <p:cNvSpPr txBox="1"/>
          <p:nvPr/>
        </p:nvSpPr>
        <p:spPr>
          <a:xfrm>
            <a:off x="5321605" y="3602291"/>
            <a:ext cx="159572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7F7F7F"/>
                </a:solidFill>
                <a:effectLst/>
                <a:uLnTx/>
                <a:uFillTx/>
                <a:latin typeface="Calibri"/>
                <a:ea typeface="+mn-ea"/>
                <a:cs typeface="+mn-cs"/>
                <a:hlinkClick r:id="rId5" action="ppaction://hlinkfile"/>
              </a:rPr>
              <a:t>@DeesmeH2020</a:t>
            </a:r>
          </a:p>
        </p:txBody>
      </p:sp>
      <p:sp>
        <p:nvSpPr>
          <p:cNvPr id="20" name="Text Box 4">
            <a:extLst>
              <a:ext uri="{FF2B5EF4-FFF2-40B4-BE49-F238E27FC236}">
                <a16:creationId xmlns:a16="http://schemas.microsoft.com/office/drawing/2014/main" id="{C0125C3E-4449-431F-9CF8-85357117CD6A}"/>
              </a:ext>
            </a:extLst>
          </p:cNvPr>
          <p:cNvSpPr txBox="1"/>
          <p:nvPr/>
        </p:nvSpPr>
        <p:spPr>
          <a:xfrm>
            <a:off x="7268048" y="3615626"/>
            <a:ext cx="194099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7F7F7F"/>
                </a:solidFill>
                <a:effectLst/>
                <a:uLnTx/>
                <a:uFillTx/>
                <a:latin typeface="Calibri"/>
                <a:ea typeface="+mn-ea"/>
                <a:cs typeface="+mn-cs"/>
                <a:hlinkClick r:id="rId6" action="ppaction://hlinkfile"/>
              </a:rPr>
              <a:t>@DEESME H2020</a:t>
            </a:r>
          </a:p>
        </p:txBody>
      </p:sp>
    </p:spTree>
    <p:extLst>
      <p:ext uri="{BB962C8B-B14F-4D97-AF65-F5344CB8AC3E}">
        <p14:creationId xmlns:p14="http://schemas.microsoft.com/office/powerpoint/2010/main" val="2987805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164186" y="-4887"/>
            <a:ext cx="7019340" cy="1365103"/>
          </a:xfrm>
        </p:spPr>
        <p:txBody>
          <a:bodyPr>
            <a:normAutofit/>
          </a:bodyPr>
          <a:lstStyle/>
          <a:p>
            <a:r>
              <a:rPr lang="de-DE" sz="2600" b="0" dirty="0" err="1" smtClean="0">
                <a:cs typeface="Arial"/>
              </a:rPr>
              <a:t>Energy</a:t>
            </a:r>
            <a:r>
              <a:rPr lang="de-DE" sz="2600" b="0" dirty="0">
                <a:cs typeface="Arial"/>
              </a:rPr>
              <a:t> </a:t>
            </a:r>
            <a:r>
              <a:rPr lang="de-DE" sz="2600" b="0" dirty="0" smtClean="0">
                <a:cs typeface="Arial"/>
              </a:rPr>
              <a:t>Audit </a:t>
            </a:r>
            <a:r>
              <a:rPr lang="de-DE" sz="2600" b="0" dirty="0" err="1" smtClean="0">
                <a:cs typeface="Arial"/>
              </a:rPr>
              <a:t>obligation</a:t>
            </a:r>
            <a:r>
              <a:rPr lang="de-DE" sz="2600" b="0" dirty="0" smtClean="0">
                <a:cs typeface="Arial"/>
              </a:rPr>
              <a:t> </a:t>
            </a:r>
            <a:r>
              <a:rPr lang="de-DE" sz="2600" b="0" dirty="0" err="1" smtClean="0">
                <a:cs typeface="Arial"/>
              </a:rPr>
              <a:t>according</a:t>
            </a:r>
            <a:r>
              <a:rPr lang="de-DE" sz="2600" b="0" dirty="0" smtClean="0">
                <a:cs typeface="Arial"/>
              </a:rPr>
              <a:t> </a:t>
            </a:r>
            <a:r>
              <a:rPr lang="de-DE" sz="2600" b="0" dirty="0" err="1" smtClean="0">
                <a:cs typeface="Arial"/>
              </a:rPr>
              <a:t>to</a:t>
            </a:r>
            <a:r>
              <a:rPr lang="de-DE" sz="2600" b="0" dirty="0" smtClean="0">
                <a:cs typeface="Arial"/>
              </a:rPr>
              <a:t> </a:t>
            </a:r>
            <a:r>
              <a:rPr lang="de-DE" sz="2600" b="0" dirty="0" err="1" smtClean="0">
                <a:cs typeface="Arial"/>
              </a:rPr>
              <a:t>Article</a:t>
            </a:r>
            <a:r>
              <a:rPr lang="de-DE" sz="2600" b="0" dirty="0" smtClean="0">
                <a:cs typeface="Arial"/>
              </a:rPr>
              <a:t> 8 </a:t>
            </a:r>
            <a:r>
              <a:rPr lang="de-DE" sz="2600" b="0" dirty="0" err="1" smtClean="0">
                <a:cs typeface="Arial"/>
              </a:rPr>
              <a:t>Energy</a:t>
            </a:r>
            <a:r>
              <a:rPr lang="de-DE" sz="2600" b="0" dirty="0" smtClean="0">
                <a:cs typeface="Arial"/>
              </a:rPr>
              <a:t> Efficiency </a:t>
            </a:r>
            <a:r>
              <a:rPr lang="de-DE" sz="2600" b="0" dirty="0" err="1" smtClean="0">
                <a:cs typeface="Arial"/>
              </a:rPr>
              <a:t>Directive</a:t>
            </a:r>
            <a:r>
              <a:rPr lang="de-DE" sz="2600" b="0" dirty="0" smtClean="0">
                <a:cs typeface="Arial"/>
              </a:rPr>
              <a:t> (EED)</a:t>
            </a:r>
            <a:endParaRPr lang="fr-FR" sz="2600" b="0" dirty="0">
              <a:cs typeface="Arial"/>
            </a:endParaRPr>
          </a:p>
        </p:txBody>
      </p:sp>
      <p:sp>
        <p:nvSpPr>
          <p:cNvPr id="8" name="Textfeld 7"/>
          <p:cNvSpPr txBox="1"/>
          <p:nvPr/>
        </p:nvSpPr>
        <p:spPr>
          <a:xfrm>
            <a:off x="367792" y="1326639"/>
            <a:ext cx="7877261" cy="1384995"/>
          </a:xfrm>
          <a:prstGeom prst="rect">
            <a:avLst/>
          </a:prstGeom>
          <a:noFill/>
        </p:spPr>
        <p:txBody>
          <a:bodyPr wrap="square" rtlCol="0">
            <a:spAutoFit/>
          </a:bodyPr>
          <a:lstStyle/>
          <a:p>
            <a:r>
              <a:rPr lang="en-US" sz="1600" b="1" dirty="0" smtClean="0"/>
              <a:t>Article 8: </a:t>
            </a:r>
            <a:r>
              <a:rPr lang="en-US" sz="1600" dirty="0" smtClean="0"/>
              <a:t>Energy audits and energy management systems</a:t>
            </a:r>
          </a:p>
          <a:p>
            <a:pPr lvl="1"/>
            <a:r>
              <a:rPr lang="en-US" sz="1400" dirty="0" smtClean="0"/>
              <a:t>(4</a:t>
            </a:r>
            <a:r>
              <a:rPr lang="en-US" sz="1400" dirty="0"/>
              <a:t>) Member States shall ensure that </a:t>
            </a:r>
            <a:r>
              <a:rPr lang="en-US" sz="1400" b="1" dirty="0"/>
              <a:t>enterprises that are not </a:t>
            </a:r>
            <a:r>
              <a:rPr lang="en-US" sz="1400" b="1" dirty="0" smtClean="0"/>
              <a:t>small-to-medium sized enterprises (SMEs)</a:t>
            </a:r>
            <a:r>
              <a:rPr lang="en-US" sz="1400" dirty="0" smtClean="0"/>
              <a:t> are subject </a:t>
            </a:r>
            <a:r>
              <a:rPr lang="en-US" sz="1400" dirty="0"/>
              <a:t>to an </a:t>
            </a:r>
            <a:r>
              <a:rPr lang="en-US" sz="1400" b="1" dirty="0"/>
              <a:t>energy audit </a:t>
            </a:r>
            <a:r>
              <a:rPr lang="en-US" sz="1400" dirty="0" smtClean="0"/>
              <a:t>[...] by </a:t>
            </a:r>
            <a:r>
              <a:rPr lang="en-US" sz="1400" dirty="0"/>
              <a:t>5 December 2015 and at least every four years </a:t>
            </a:r>
            <a:r>
              <a:rPr lang="en-US" sz="1400" dirty="0" smtClean="0"/>
              <a:t>from the </a:t>
            </a:r>
            <a:r>
              <a:rPr lang="en-US" sz="1400" dirty="0"/>
              <a:t>date of the previous energy audit</a:t>
            </a:r>
            <a:r>
              <a:rPr lang="en-US" sz="1400" dirty="0" smtClean="0"/>
              <a:t>.</a:t>
            </a:r>
          </a:p>
          <a:p>
            <a:pPr lvl="1"/>
            <a:r>
              <a:rPr lang="en-US" sz="1400" dirty="0" smtClean="0"/>
              <a:t>(6) Enterprises [...] that are implementing an EMS [...] shall be exempted.</a:t>
            </a:r>
          </a:p>
          <a:p>
            <a:pPr lvl="1"/>
            <a:endParaRPr lang="en-GB" sz="1200" dirty="0"/>
          </a:p>
        </p:txBody>
      </p:sp>
      <p:sp>
        <p:nvSpPr>
          <p:cNvPr id="3" name="Rechteck 2"/>
          <p:cNvSpPr/>
          <p:nvPr/>
        </p:nvSpPr>
        <p:spPr>
          <a:xfrm>
            <a:off x="5648137" y="943975"/>
            <a:ext cx="3221373" cy="461665"/>
          </a:xfrm>
          <a:prstGeom prst="rect">
            <a:avLst/>
          </a:prstGeom>
          <a:solidFill>
            <a:schemeClr val="bg1">
              <a:lumMod val="95000"/>
            </a:schemeClr>
          </a:solidFill>
        </p:spPr>
        <p:txBody>
          <a:bodyPr wrap="square">
            <a:spAutoFit/>
          </a:bodyPr>
          <a:lstStyle/>
          <a:p>
            <a:pPr algn="ctr"/>
            <a:r>
              <a:rPr lang="en-US" sz="1200" i="1" dirty="0" smtClean="0"/>
              <a:t>‘energy efficiency’ means the ratio of output of performance, service, goods or energy, to input of energy</a:t>
            </a:r>
            <a:endParaRPr lang="en-US" sz="1200" i="1" dirty="0"/>
          </a:p>
        </p:txBody>
      </p:sp>
      <p:graphicFrame>
        <p:nvGraphicFramePr>
          <p:cNvPr id="5" name="Tabelle 4"/>
          <p:cNvGraphicFramePr>
            <a:graphicFrameLocks noGrp="1"/>
          </p:cNvGraphicFramePr>
          <p:nvPr>
            <p:extLst>
              <p:ext uri="{D42A27DB-BD31-4B8C-83A1-F6EECF244321}">
                <p14:modId xmlns:p14="http://schemas.microsoft.com/office/powerpoint/2010/main" val="3116790148"/>
              </p:ext>
            </p:extLst>
          </p:nvPr>
        </p:nvGraphicFramePr>
        <p:xfrm>
          <a:off x="3726104" y="2726002"/>
          <a:ext cx="3605872" cy="731520"/>
        </p:xfrm>
        <a:graphic>
          <a:graphicData uri="http://schemas.openxmlformats.org/drawingml/2006/table">
            <a:tbl>
              <a:tblPr firstRow="1" bandRow="1">
                <a:tableStyleId>{5C22544A-7EE6-4342-B048-85BDC9FD1C3A}</a:tableStyleId>
              </a:tblPr>
              <a:tblGrid>
                <a:gridCol w="901468">
                  <a:extLst>
                    <a:ext uri="{9D8B030D-6E8A-4147-A177-3AD203B41FA5}">
                      <a16:colId xmlns:a16="http://schemas.microsoft.com/office/drawing/2014/main" val="2271202283"/>
                    </a:ext>
                  </a:extLst>
                </a:gridCol>
                <a:gridCol w="901468">
                  <a:extLst>
                    <a:ext uri="{9D8B030D-6E8A-4147-A177-3AD203B41FA5}">
                      <a16:colId xmlns:a16="http://schemas.microsoft.com/office/drawing/2014/main" val="821342062"/>
                    </a:ext>
                  </a:extLst>
                </a:gridCol>
                <a:gridCol w="901468">
                  <a:extLst>
                    <a:ext uri="{9D8B030D-6E8A-4147-A177-3AD203B41FA5}">
                      <a16:colId xmlns:a16="http://schemas.microsoft.com/office/drawing/2014/main" val="3764934208"/>
                    </a:ext>
                  </a:extLst>
                </a:gridCol>
                <a:gridCol w="901468">
                  <a:extLst>
                    <a:ext uri="{9D8B030D-6E8A-4147-A177-3AD203B41FA5}">
                      <a16:colId xmlns:a16="http://schemas.microsoft.com/office/drawing/2014/main" val="2737789692"/>
                    </a:ext>
                  </a:extLst>
                </a:gridCol>
              </a:tblGrid>
              <a:tr h="410865">
                <a:tc>
                  <a:txBody>
                    <a:bodyPr/>
                    <a:lstStyle/>
                    <a:p>
                      <a:r>
                        <a:rPr lang="en-GB" sz="1200" dirty="0" smtClean="0"/>
                        <a:t>Company category</a:t>
                      </a:r>
                      <a:endParaRPr lang="en-GB" sz="1200" dirty="0"/>
                    </a:p>
                  </a:txBody>
                  <a:tcPr/>
                </a:tc>
                <a:tc>
                  <a:txBody>
                    <a:bodyPr/>
                    <a:lstStyle/>
                    <a:p>
                      <a:r>
                        <a:rPr lang="en-GB" sz="1200" dirty="0" smtClean="0"/>
                        <a:t>Staff headcount</a:t>
                      </a:r>
                      <a:endParaRPr lang="en-GB" sz="1200" dirty="0"/>
                    </a:p>
                  </a:txBody>
                  <a:tcPr/>
                </a:tc>
                <a:tc>
                  <a:txBody>
                    <a:bodyPr/>
                    <a:lstStyle/>
                    <a:p>
                      <a:r>
                        <a:rPr lang="en-GB" sz="1200" dirty="0" smtClean="0"/>
                        <a:t>Turnover or</a:t>
                      </a:r>
                      <a:endParaRPr lang="en-GB" sz="1200" dirty="0"/>
                    </a:p>
                  </a:txBody>
                  <a:tcPr/>
                </a:tc>
                <a:tc>
                  <a:txBody>
                    <a:bodyPr/>
                    <a:lstStyle/>
                    <a:p>
                      <a:r>
                        <a:rPr lang="en-GB" sz="1200" dirty="0" smtClean="0"/>
                        <a:t>Balance</a:t>
                      </a:r>
                      <a:r>
                        <a:rPr lang="en-GB" sz="1200" baseline="0" dirty="0" smtClean="0"/>
                        <a:t> sheet total</a:t>
                      </a:r>
                      <a:endParaRPr lang="en-GB" sz="1200" dirty="0"/>
                    </a:p>
                  </a:txBody>
                  <a:tcPr/>
                </a:tc>
                <a:extLst>
                  <a:ext uri="{0D108BD9-81ED-4DB2-BD59-A6C34878D82A}">
                    <a16:rowId xmlns:a16="http://schemas.microsoft.com/office/drawing/2014/main" val="3658870615"/>
                  </a:ext>
                </a:extLst>
              </a:tr>
              <a:tr h="273884">
                <a:tc>
                  <a:txBody>
                    <a:bodyPr/>
                    <a:lstStyle/>
                    <a:p>
                      <a:r>
                        <a:rPr lang="en-GB" sz="1200" dirty="0" smtClean="0"/>
                        <a:t>SME</a:t>
                      </a:r>
                      <a:endParaRPr lang="en-GB" sz="1200" dirty="0"/>
                    </a:p>
                  </a:txBody>
                  <a:tcPr/>
                </a:tc>
                <a:tc>
                  <a:txBody>
                    <a:bodyPr/>
                    <a:lstStyle/>
                    <a:p>
                      <a:r>
                        <a:rPr lang="en-GB" sz="1200" dirty="0" smtClean="0"/>
                        <a:t>&lt;250</a:t>
                      </a:r>
                      <a:endParaRPr lang="en-GB" sz="1200" dirty="0"/>
                    </a:p>
                  </a:txBody>
                  <a:tcPr/>
                </a:tc>
                <a:tc>
                  <a:txBody>
                    <a:bodyPr/>
                    <a:lstStyle/>
                    <a:p>
                      <a:r>
                        <a:rPr lang="en-GB" sz="1200" dirty="0" smtClean="0"/>
                        <a:t>&lt;=</a:t>
                      </a:r>
                      <a:r>
                        <a:rPr lang="en-GB" sz="1200" baseline="0" dirty="0" smtClean="0"/>
                        <a:t> € 50 m</a:t>
                      </a:r>
                      <a:endParaRPr lang="en-GB" sz="1200" dirty="0"/>
                    </a:p>
                  </a:txBody>
                  <a:tcPr/>
                </a:tc>
                <a:tc>
                  <a:txBody>
                    <a:bodyPr/>
                    <a:lstStyle/>
                    <a:p>
                      <a:r>
                        <a:rPr lang="en-GB" sz="1200" dirty="0" smtClean="0"/>
                        <a:t>&lt;= € 43 m</a:t>
                      </a:r>
                      <a:endParaRPr lang="en-GB" sz="1200" dirty="0"/>
                    </a:p>
                  </a:txBody>
                  <a:tcPr/>
                </a:tc>
                <a:extLst>
                  <a:ext uri="{0D108BD9-81ED-4DB2-BD59-A6C34878D82A}">
                    <a16:rowId xmlns:a16="http://schemas.microsoft.com/office/drawing/2014/main" val="343674111"/>
                  </a:ext>
                </a:extLst>
              </a:tr>
            </a:tbl>
          </a:graphicData>
        </a:graphic>
      </p:graphicFrame>
      <p:cxnSp>
        <p:nvCxnSpPr>
          <p:cNvPr id="14" name="Gerader Verbinder 13"/>
          <p:cNvCxnSpPr/>
          <p:nvPr/>
        </p:nvCxnSpPr>
        <p:spPr>
          <a:xfrm>
            <a:off x="1526803" y="3124899"/>
            <a:ext cx="0" cy="696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p:nvPr/>
        </p:nvCxnSpPr>
        <p:spPr>
          <a:xfrm>
            <a:off x="-50334" y="3825379"/>
            <a:ext cx="8232474"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6" name="Rechteck 15"/>
          <p:cNvSpPr/>
          <p:nvPr/>
        </p:nvSpPr>
        <p:spPr>
          <a:xfrm>
            <a:off x="367792" y="2822893"/>
            <a:ext cx="2316683" cy="73960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smtClean="0">
                <a:solidFill>
                  <a:srgbClr val="000000"/>
                </a:solidFill>
              </a:rPr>
              <a:t>25.10.2012</a:t>
            </a:r>
            <a:br>
              <a:rPr lang="en-GB" sz="1400" b="1" dirty="0" smtClean="0">
                <a:solidFill>
                  <a:srgbClr val="000000"/>
                </a:solidFill>
              </a:rPr>
            </a:br>
            <a:r>
              <a:rPr lang="en-GB" sz="1400" dirty="0" smtClean="0">
                <a:solidFill>
                  <a:srgbClr val="000000"/>
                </a:solidFill>
              </a:rPr>
              <a:t>Directive 2012/27/EU on energy efficiency</a:t>
            </a:r>
          </a:p>
        </p:txBody>
      </p:sp>
      <p:sp>
        <p:nvSpPr>
          <p:cNvPr id="17" name="Rechteck 16"/>
          <p:cNvSpPr/>
          <p:nvPr/>
        </p:nvSpPr>
        <p:spPr>
          <a:xfrm>
            <a:off x="4425192" y="4102066"/>
            <a:ext cx="4572000" cy="184666"/>
          </a:xfrm>
          <a:prstGeom prst="rect">
            <a:avLst/>
          </a:prstGeom>
        </p:spPr>
        <p:txBody>
          <a:bodyPr>
            <a:spAutoFit/>
          </a:bodyPr>
          <a:lstStyle/>
          <a:p>
            <a:r>
              <a:rPr lang="en-GB" sz="600" dirty="0" smtClean="0"/>
              <a:t>Link to EED: </a:t>
            </a:r>
            <a:r>
              <a:rPr lang="en-GB" sz="600" dirty="0" smtClean="0">
                <a:hlinkClick r:id="rId2"/>
              </a:rPr>
              <a:t>https</a:t>
            </a:r>
            <a:r>
              <a:rPr lang="en-GB" sz="600" dirty="0">
                <a:hlinkClick r:id="rId2"/>
              </a:rPr>
              <a:t>://eur-lex.europa.eu/legal-content/EN/TXT/PDF/?</a:t>
            </a:r>
            <a:r>
              <a:rPr lang="en-GB" sz="600" dirty="0" smtClean="0">
                <a:hlinkClick r:id="rId2"/>
              </a:rPr>
              <a:t>uri=CELEX:02012L0027-20200101&amp;from=EN</a:t>
            </a:r>
            <a:r>
              <a:rPr lang="en-GB" sz="600" dirty="0" smtClean="0"/>
              <a:t> </a:t>
            </a:r>
            <a:endParaRPr lang="en-GB" sz="600" dirty="0"/>
          </a:p>
        </p:txBody>
      </p:sp>
    </p:spTree>
    <p:extLst>
      <p:ext uri="{BB962C8B-B14F-4D97-AF65-F5344CB8AC3E}">
        <p14:creationId xmlns:p14="http://schemas.microsoft.com/office/powerpoint/2010/main" val="717110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248717" y="-4887"/>
            <a:ext cx="8732151" cy="1365103"/>
          </a:xfrm>
        </p:spPr>
        <p:txBody>
          <a:bodyPr>
            <a:normAutofit/>
          </a:bodyPr>
          <a:lstStyle/>
          <a:p>
            <a:r>
              <a:rPr lang="de-DE" sz="2600" b="0" dirty="0" err="1" smtClean="0">
                <a:cs typeface="Arial"/>
              </a:rPr>
              <a:t>Extremely</a:t>
            </a:r>
            <a:r>
              <a:rPr lang="de-DE" sz="2600" b="0" dirty="0" smtClean="0">
                <a:cs typeface="Arial"/>
              </a:rPr>
              <a:t> diverse </a:t>
            </a:r>
            <a:r>
              <a:rPr lang="de-DE" sz="2600" b="0" dirty="0" err="1" smtClean="0">
                <a:cs typeface="Arial"/>
              </a:rPr>
              <a:t>policy</a:t>
            </a:r>
            <a:r>
              <a:rPr lang="de-DE" sz="2600" b="0" dirty="0" smtClean="0">
                <a:cs typeface="Arial"/>
              </a:rPr>
              <a:t> </a:t>
            </a:r>
            <a:r>
              <a:rPr lang="de-DE" sz="2600" b="0" dirty="0" err="1" smtClean="0">
                <a:cs typeface="Arial"/>
              </a:rPr>
              <a:t>landscape</a:t>
            </a:r>
            <a:r>
              <a:rPr lang="de-DE" sz="2600" b="0" dirty="0" smtClean="0">
                <a:cs typeface="Arial"/>
              </a:rPr>
              <a:t> in </a:t>
            </a:r>
            <a:r>
              <a:rPr lang="de-DE" sz="2600" b="0" dirty="0" err="1" smtClean="0">
                <a:cs typeface="Arial"/>
              </a:rPr>
              <a:t>the</a:t>
            </a:r>
            <a:r>
              <a:rPr lang="de-DE" sz="2600" b="0" dirty="0" smtClean="0">
                <a:cs typeface="Arial"/>
              </a:rPr>
              <a:t> EU </a:t>
            </a:r>
            <a:endParaRPr lang="fr-FR" sz="2600" b="0" dirty="0">
              <a:cs typeface="Arial"/>
            </a:endParaRPr>
          </a:p>
        </p:txBody>
      </p:sp>
      <p:sp>
        <p:nvSpPr>
          <p:cNvPr id="125" name="Text Placeholder 2">
            <a:extLst>
              <a:ext uri="{FF2B5EF4-FFF2-40B4-BE49-F238E27FC236}">
                <a16:creationId xmlns:a16="http://schemas.microsoft.com/office/drawing/2014/main" id="{38779A14-68EF-4251-986F-797EB6D8E4DB}"/>
              </a:ext>
            </a:extLst>
          </p:cNvPr>
          <p:cNvSpPr txBox="1">
            <a:spLocks/>
          </p:cNvSpPr>
          <p:nvPr/>
        </p:nvSpPr>
        <p:spPr>
          <a:xfrm>
            <a:off x="23854" y="4086709"/>
            <a:ext cx="6981466" cy="276999"/>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800" dirty="0" err="1" smtClean="0"/>
              <a:t>Nabitz</a:t>
            </a:r>
            <a:r>
              <a:rPr lang="de-DE" sz="800" dirty="0" smtClean="0"/>
              <a:t> et al. (2016): </a:t>
            </a:r>
            <a:r>
              <a:rPr lang="de-DE" sz="800" dirty="0" err="1" smtClean="0"/>
              <a:t>How</a:t>
            </a:r>
            <a:r>
              <a:rPr lang="de-DE" sz="800" dirty="0" smtClean="0"/>
              <a:t> </a:t>
            </a:r>
            <a:r>
              <a:rPr lang="de-DE" sz="800" dirty="0" err="1" smtClean="0"/>
              <a:t>can</a:t>
            </a:r>
            <a:r>
              <a:rPr lang="de-DE" sz="800" dirty="0" smtClean="0"/>
              <a:t> </a:t>
            </a:r>
            <a:r>
              <a:rPr lang="de-DE" sz="800" dirty="0" err="1" smtClean="0"/>
              <a:t>energy</a:t>
            </a:r>
            <a:r>
              <a:rPr lang="de-DE" sz="800" dirty="0" smtClean="0"/>
              <a:t> </a:t>
            </a:r>
            <a:r>
              <a:rPr lang="de-DE" sz="800" dirty="0" err="1" smtClean="0"/>
              <a:t>audits</a:t>
            </a:r>
            <a:r>
              <a:rPr lang="de-DE" sz="800" dirty="0" smtClean="0"/>
              <a:t> </a:t>
            </a:r>
            <a:r>
              <a:rPr lang="de-DE" sz="800" dirty="0" err="1" smtClean="0"/>
              <a:t>and</a:t>
            </a:r>
            <a:r>
              <a:rPr lang="de-DE" sz="800" dirty="0" smtClean="0"/>
              <a:t> </a:t>
            </a:r>
            <a:r>
              <a:rPr lang="de-DE" sz="800" dirty="0" err="1" smtClean="0"/>
              <a:t>energy</a:t>
            </a:r>
            <a:r>
              <a:rPr lang="de-DE" sz="800" dirty="0" smtClean="0"/>
              <a:t> </a:t>
            </a:r>
            <a:r>
              <a:rPr lang="de-DE" sz="800" dirty="0" err="1" smtClean="0"/>
              <a:t>management</a:t>
            </a:r>
            <a:r>
              <a:rPr lang="de-DE" sz="800" dirty="0" smtClean="0"/>
              <a:t> </a:t>
            </a:r>
            <a:r>
              <a:rPr lang="de-DE" sz="800" dirty="0" err="1" smtClean="0"/>
              <a:t>be</a:t>
            </a:r>
            <a:r>
              <a:rPr lang="de-DE" sz="800" dirty="0" smtClean="0"/>
              <a:t> </a:t>
            </a:r>
            <a:r>
              <a:rPr lang="de-DE" sz="800" dirty="0" err="1" smtClean="0"/>
              <a:t>promoted</a:t>
            </a:r>
            <a:r>
              <a:rPr lang="de-DE" sz="800" dirty="0" smtClean="0"/>
              <a:t> </a:t>
            </a:r>
            <a:r>
              <a:rPr lang="de-DE" sz="800" dirty="0" err="1" smtClean="0"/>
              <a:t>amongst</a:t>
            </a:r>
            <a:r>
              <a:rPr lang="de-DE" sz="800" dirty="0" smtClean="0"/>
              <a:t> SMEs? A </a:t>
            </a:r>
            <a:r>
              <a:rPr lang="de-DE" sz="800" dirty="0" err="1" smtClean="0"/>
              <a:t>review</a:t>
            </a:r>
            <a:r>
              <a:rPr lang="de-DE" sz="800" dirty="0" smtClean="0"/>
              <a:t> </a:t>
            </a:r>
            <a:r>
              <a:rPr lang="de-DE" sz="800" dirty="0" err="1" smtClean="0"/>
              <a:t>of</a:t>
            </a:r>
            <a:r>
              <a:rPr lang="de-DE" sz="800" dirty="0" smtClean="0"/>
              <a:t> </a:t>
            </a:r>
            <a:r>
              <a:rPr lang="de-DE" sz="800" dirty="0" err="1" smtClean="0"/>
              <a:t>policy</a:t>
            </a:r>
            <a:r>
              <a:rPr lang="de-DE" sz="800" dirty="0" smtClean="0"/>
              <a:t> </a:t>
            </a:r>
            <a:r>
              <a:rPr lang="de-DE" sz="800" dirty="0" err="1" smtClean="0"/>
              <a:t>instruments</a:t>
            </a:r>
            <a:r>
              <a:rPr lang="de-DE" sz="800" dirty="0" smtClean="0"/>
              <a:t> in </a:t>
            </a:r>
            <a:r>
              <a:rPr lang="de-DE" sz="800" dirty="0" err="1" smtClean="0"/>
              <a:t>the</a:t>
            </a:r>
            <a:r>
              <a:rPr lang="de-DE" sz="800" dirty="0" smtClean="0"/>
              <a:t> EU-28 </a:t>
            </a:r>
            <a:r>
              <a:rPr lang="de-DE" sz="800" dirty="0" err="1" smtClean="0"/>
              <a:t>and</a:t>
            </a:r>
            <a:r>
              <a:rPr lang="de-DE" sz="800" dirty="0" smtClean="0"/>
              <a:t> </a:t>
            </a:r>
            <a:r>
              <a:rPr lang="de-DE" sz="800" dirty="0" err="1" smtClean="0"/>
              <a:t>beyond</a:t>
            </a:r>
            <a:endParaRPr lang="pl-PL" sz="800" dirty="0"/>
          </a:p>
        </p:txBody>
      </p:sp>
      <p:pic>
        <p:nvPicPr>
          <p:cNvPr id="3" name="Grafik 2"/>
          <p:cNvPicPr>
            <a:picLocks noChangeAspect="1"/>
          </p:cNvPicPr>
          <p:nvPr/>
        </p:nvPicPr>
        <p:blipFill rotWithShape="1">
          <a:blip r:embed="rId2"/>
          <a:srcRect b="1315"/>
          <a:stretch/>
        </p:blipFill>
        <p:spPr>
          <a:xfrm>
            <a:off x="353589" y="1023860"/>
            <a:ext cx="4160926" cy="3062849"/>
          </a:xfrm>
          <a:prstGeom prst="rect">
            <a:avLst/>
          </a:prstGeom>
        </p:spPr>
      </p:pic>
      <p:grpSp>
        <p:nvGrpSpPr>
          <p:cNvPr id="4" name="Gruppieren 3"/>
          <p:cNvGrpSpPr/>
          <p:nvPr/>
        </p:nvGrpSpPr>
        <p:grpSpPr>
          <a:xfrm>
            <a:off x="4574516" y="1140697"/>
            <a:ext cx="4224728" cy="3047814"/>
            <a:chOff x="4406266" y="1418973"/>
            <a:chExt cx="3528000" cy="2545179"/>
          </a:xfrm>
        </p:grpSpPr>
        <p:pic>
          <p:nvPicPr>
            <p:cNvPr id="5" name="Grafik 4"/>
            <p:cNvPicPr>
              <a:picLocks noChangeAspect="1"/>
            </p:cNvPicPr>
            <p:nvPr/>
          </p:nvPicPr>
          <p:blipFill>
            <a:blip r:embed="rId3"/>
            <a:stretch>
              <a:fillRect/>
            </a:stretch>
          </p:blipFill>
          <p:spPr>
            <a:xfrm>
              <a:off x="4406266" y="1652579"/>
              <a:ext cx="3528000" cy="2311573"/>
            </a:xfrm>
            <a:prstGeom prst="rect">
              <a:avLst/>
            </a:prstGeom>
          </p:spPr>
        </p:pic>
        <p:pic>
          <p:nvPicPr>
            <p:cNvPr id="13" name="Grafik 12"/>
            <p:cNvPicPr>
              <a:picLocks noChangeAspect="1"/>
            </p:cNvPicPr>
            <p:nvPr/>
          </p:nvPicPr>
          <p:blipFill rotWithShape="1">
            <a:blip r:embed="rId2"/>
            <a:srcRect t="4728" b="84125"/>
            <a:stretch/>
          </p:blipFill>
          <p:spPr>
            <a:xfrm>
              <a:off x="4409440" y="1418973"/>
              <a:ext cx="3474720" cy="288925"/>
            </a:xfrm>
            <a:prstGeom prst="rect">
              <a:avLst/>
            </a:prstGeom>
          </p:spPr>
        </p:pic>
      </p:grpSp>
      <p:pic>
        <p:nvPicPr>
          <p:cNvPr id="14" name="Grafik 13"/>
          <p:cNvPicPr>
            <a:picLocks noChangeAspect="1"/>
          </p:cNvPicPr>
          <p:nvPr/>
        </p:nvPicPr>
        <p:blipFill>
          <a:blip r:embed="rId4" cstate="print">
            <a:biLevel thresh="75000"/>
            <a:extLst>
              <a:ext uri="{BEBA8EAE-BF5A-486C-A8C5-ECC9F3942E4B}">
                <a14:imgProps xmlns:a14="http://schemas.microsoft.com/office/drawing/2010/main">
                  <a14:imgLayer r:embed="rId5">
                    <a14:imgEffect>
                      <a14:backgroundRemoval t="8462" b="91795" l="6650" r="93249">
                        <a14:foregroundMark x1="7204" y1="57521" x2="7758" y2="67350"/>
                        <a14:foregroundMark x1="8463" y1="89402" x2="12292" y2="90513"/>
                        <a14:foregroundMark x1="8010" y1="78632" x2="6650" y2="77863"/>
                        <a14:foregroundMark x1="17582" y1="71111" x2="19748" y2="79231"/>
                        <a14:foregroundMark x1="8262" y1="91795" x2="7305" y2="87863"/>
                        <a14:foregroundMark x1="29673" y1="87179" x2="58338" y2="76068"/>
                        <a14:foregroundMark x1="29673" y1="31111" x2="29118" y2="25385"/>
                        <a14:foregroundMark x1="43073" y1="13077" x2="42620" y2="8462"/>
                        <a14:foregroundMark x1="82418" y1="33419" x2="81461" y2="65043"/>
                        <a14:foregroundMark x1="70982" y1="68974" x2="73098" y2="68974"/>
                        <a14:foregroundMark x1="68816" y1="46239" x2="69068" y2="50855"/>
                        <a14:foregroundMark x1="88967" y1="32735" x2="89219" y2="39573"/>
                        <a14:foregroundMark x1="89521" y1="42735" x2="93249" y2="45726"/>
                        <a14:foregroundMark x1="88413" y1="44530" x2="90277" y2="46667"/>
                        <a14:foregroundMark x1="85693" y1="68120" x2="87456" y2="66752"/>
                        <a14:foregroundMark x1="65038" y1="63675" x2="64030" y2="75812"/>
                      </a14:backgroundRemoval>
                    </a14:imgEffect>
                  </a14:imgLayer>
                </a14:imgProps>
              </a:ext>
              <a:ext uri="{28A0092B-C50C-407E-A947-70E740481C1C}">
                <a14:useLocalDpi xmlns:a14="http://schemas.microsoft.com/office/drawing/2010/main" val="0"/>
              </a:ext>
            </a:extLst>
          </a:blip>
          <a:stretch>
            <a:fillRect/>
          </a:stretch>
        </p:blipFill>
        <p:spPr>
          <a:xfrm>
            <a:off x="7256345" y="3195388"/>
            <a:ext cx="1982151" cy="1168320"/>
          </a:xfrm>
          <a:prstGeom prst="rect">
            <a:avLst/>
          </a:prstGeom>
        </p:spPr>
      </p:pic>
    </p:spTree>
    <p:extLst>
      <p:ext uri="{BB962C8B-B14F-4D97-AF65-F5344CB8AC3E}">
        <p14:creationId xmlns:p14="http://schemas.microsoft.com/office/powerpoint/2010/main" val="401167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6472427" y="1124755"/>
            <a:ext cx="2285208" cy="1858851"/>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hteck 10"/>
          <p:cNvSpPr/>
          <p:nvPr/>
        </p:nvSpPr>
        <p:spPr>
          <a:xfrm>
            <a:off x="3101406" y="1124755"/>
            <a:ext cx="3299393" cy="205632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hteck 3"/>
          <p:cNvSpPr/>
          <p:nvPr/>
        </p:nvSpPr>
        <p:spPr>
          <a:xfrm>
            <a:off x="455680" y="1124755"/>
            <a:ext cx="2557976" cy="248562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5" name="Tabelle 4"/>
          <p:cNvGraphicFramePr>
            <a:graphicFrameLocks noGrp="1"/>
          </p:cNvGraphicFramePr>
          <p:nvPr>
            <p:extLst>
              <p:ext uri="{D42A27DB-BD31-4B8C-83A1-F6EECF244321}">
                <p14:modId xmlns:p14="http://schemas.microsoft.com/office/powerpoint/2010/main" val="6278559"/>
              </p:ext>
            </p:extLst>
          </p:nvPr>
        </p:nvGraphicFramePr>
        <p:xfrm>
          <a:off x="455680" y="1272887"/>
          <a:ext cx="8301955" cy="3038487"/>
        </p:xfrm>
        <a:graphic>
          <a:graphicData uri="http://schemas.openxmlformats.org/drawingml/2006/table">
            <a:tbl>
              <a:tblPr firstRow="1" bandRow="1">
                <a:tableStyleId>{5C22544A-7EE6-4342-B048-85BDC9FD1C3A}</a:tableStyleId>
              </a:tblPr>
              <a:tblGrid>
                <a:gridCol w="2661007">
                  <a:extLst>
                    <a:ext uri="{9D8B030D-6E8A-4147-A177-3AD203B41FA5}">
                      <a16:colId xmlns:a16="http://schemas.microsoft.com/office/drawing/2014/main" val="1075440883"/>
                    </a:ext>
                  </a:extLst>
                </a:gridCol>
                <a:gridCol w="3412902">
                  <a:extLst>
                    <a:ext uri="{9D8B030D-6E8A-4147-A177-3AD203B41FA5}">
                      <a16:colId xmlns:a16="http://schemas.microsoft.com/office/drawing/2014/main" val="4193885383"/>
                    </a:ext>
                  </a:extLst>
                </a:gridCol>
                <a:gridCol w="2228046">
                  <a:extLst>
                    <a:ext uri="{9D8B030D-6E8A-4147-A177-3AD203B41FA5}">
                      <a16:colId xmlns:a16="http://schemas.microsoft.com/office/drawing/2014/main" val="69534492"/>
                    </a:ext>
                  </a:extLst>
                </a:gridCol>
              </a:tblGrid>
              <a:tr h="877885">
                <a:tc>
                  <a:txBody>
                    <a:bodyPr/>
                    <a:lstStyle/>
                    <a:p>
                      <a:pPr algn="ctr"/>
                      <a:r>
                        <a:rPr kumimoji="0" lang="en-GB" sz="2800" b="1" i="0" u="none" strike="noStrike" kern="1200" cap="none" spc="0" normalizeH="0" baseline="0" noProof="0" dirty="0" smtClean="0">
                          <a:ln>
                            <a:noFill/>
                          </a:ln>
                          <a:solidFill>
                            <a:srgbClr val="548235"/>
                          </a:solidFill>
                          <a:effectLst/>
                          <a:uLnTx/>
                          <a:uFillTx/>
                          <a:latin typeface="+mn-lt"/>
                          <a:ea typeface="+mn-ea"/>
                          <a:cs typeface="+mn-cs"/>
                        </a:rPr>
                        <a:t>GOAL</a:t>
                      </a: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548235"/>
                          </a:solidFill>
                          <a:effectLst/>
                          <a:uLnTx/>
                          <a:uFillTx/>
                          <a:latin typeface="+mn-lt"/>
                          <a:ea typeface="+mn-ea"/>
                          <a:cs typeface="+mn-cs"/>
                        </a:rPr>
                        <a:t>   PARTNERS</a:t>
                      </a:r>
                      <a:endParaRPr lang="en-GB"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GB" sz="2800" b="1" i="0" u="none" strike="noStrike" kern="1200" cap="none" spc="0" normalizeH="0" baseline="0" noProof="0" dirty="0" smtClean="0">
                          <a:ln>
                            <a:noFill/>
                          </a:ln>
                          <a:solidFill>
                            <a:srgbClr val="548235"/>
                          </a:solidFill>
                          <a:effectLst/>
                          <a:uLnTx/>
                          <a:uFillTx/>
                          <a:latin typeface="+mn-lt"/>
                          <a:ea typeface="+mn-ea"/>
                          <a:cs typeface="+mn-cs"/>
                        </a:rPr>
                        <a:t>TIME      </a:t>
                      </a: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4454517"/>
                  </a:ext>
                </a:extLst>
              </a:tr>
              <a:tr h="1340297">
                <a:tc>
                  <a:txBody>
                    <a:bodyPr/>
                    <a:lstStyle/>
                    <a:p>
                      <a:pPr marL="171450" indent="-171450">
                        <a:buFont typeface="Arial" panose="020B0604020202020204" pitchFamily="34" charset="0"/>
                        <a:buChar char="•"/>
                      </a:pPr>
                      <a:r>
                        <a:rPr lang="en-GB" sz="1200" b="0" dirty="0" smtClean="0"/>
                        <a:t>Enabling</a:t>
                      </a:r>
                      <a:r>
                        <a:rPr lang="en-GB" sz="1200" b="1" dirty="0" smtClean="0"/>
                        <a:t> companies </a:t>
                      </a:r>
                      <a:r>
                        <a:rPr lang="en-GB" sz="1200" dirty="0" smtClean="0"/>
                        <a:t>to manage their energy transition by taking profit of multiple benefits from EMS and energy audits</a:t>
                      </a:r>
                    </a:p>
                    <a:p>
                      <a:pPr marL="171450" indent="-171450">
                        <a:buFont typeface="Arial" panose="020B0604020202020204" pitchFamily="34" charset="0"/>
                        <a:buChar char="•"/>
                      </a:pPr>
                      <a:r>
                        <a:rPr lang="en-GB" sz="1200" dirty="0" smtClean="0"/>
                        <a:t>Provide </a:t>
                      </a:r>
                      <a:r>
                        <a:rPr lang="en-GB" sz="1200" b="1" dirty="0" smtClean="0"/>
                        <a:t>national authorities </a:t>
                      </a:r>
                      <a:r>
                        <a:rPr lang="en-GB" sz="1200" dirty="0" smtClean="0"/>
                        <a:t>with guidelines and recommendations to empower their schemes under Art. 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GB" sz="1200" dirty="0" smtClean="0"/>
                        <a:t>Consortium of </a:t>
                      </a:r>
                      <a:r>
                        <a:rPr lang="en-GB" sz="1200" b="1" dirty="0" smtClean="0"/>
                        <a:t>academics, research organisations, consultancies</a:t>
                      </a:r>
                      <a:r>
                        <a:rPr lang="en-GB" sz="1200" dirty="0" smtClean="0"/>
                        <a:t> and </a:t>
                      </a:r>
                      <a:r>
                        <a:rPr lang="en-GB" sz="1200" b="1" dirty="0" smtClean="0"/>
                        <a:t>government offices</a:t>
                      </a:r>
                    </a:p>
                    <a:p>
                      <a:pPr marL="285750" indent="-285750">
                        <a:buFont typeface="Arial" panose="020B0604020202020204" pitchFamily="34" charset="0"/>
                        <a:buChar char="•"/>
                      </a:pPr>
                      <a:r>
                        <a:rPr lang="en-US" sz="1200" dirty="0" smtClean="0"/>
                        <a:t>Project</a:t>
                      </a:r>
                      <a:r>
                        <a:rPr lang="en-US" sz="1200" baseline="0" dirty="0" smtClean="0"/>
                        <a:t> partners from </a:t>
                      </a:r>
                      <a:r>
                        <a:rPr lang="en-US" sz="1200" dirty="0" smtClean="0"/>
                        <a:t>Belgium, Bulgaria, Germany, Italy, the Netherlands and Poland</a:t>
                      </a:r>
                      <a:endParaRPr lang="en-GB" sz="1200" dirty="0" smtClean="0"/>
                    </a:p>
                    <a:p>
                      <a:pPr marL="171450" indent="-171450">
                        <a:buFont typeface="Arial" panose="020B0604020202020204" pitchFamily="34" charset="0"/>
                        <a:buChar char="•"/>
                      </a:pPr>
                      <a:endParaRPr lang="en-GB" sz="1200" dirty="0" smtClean="0"/>
                    </a:p>
                    <a:p>
                      <a:pPr marL="171450" indent="-171450">
                        <a:buFont typeface="Arial" panose="020B0604020202020204" pitchFamily="34" charset="0"/>
                        <a:buChar char="•"/>
                      </a:pPr>
                      <a:endParaRPr lang="en-GB"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GB" sz="1200" dirty="0" smtClean="0"/>
                        <a:t>September 2020 – September 2023</a:t>
                      </a:r>
                    </a:p>
                    <a:p>
                      <a:pPr marL="171450" indent="-171450">
                        <a:buFont typeface="Arial" panose="020B0604020202020204" pitchFamily="34" charset="0"/>
                        <a:buChar char="•"/>
                      </a:pPr>
                      <a:r>
                        <a:rPr lang="en-GB" sz="1200" dirty="0" smtClean="0"/>
                        <a:t>2/3 way there</a:t>
                      </a:r>
                    </a:p>
                    <a:p>
                      <a:pPr marL="285750" indent="-285750">
                        <a:buFont typeface="Arial" panose="020B0604020202020204" pitchFamily="34" charset="0"/>
                        <a:buChar char="•"/>
                      </a:pPr>
                      <a:endParaRPr lang="en-GB"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2332971"/>
                  </a:ext>
                </a:extLst>
              </a:tr>
              <a:tr h="789002">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997135"/>
                  </a:ext>
                </a:extLst>
              </a:tr>
            </a:tbl>
          </a:graphicData>
        </a:graphic>
      </p:graphicFrame>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164186" y="-4887"/>
            <a:ext cx="6309766" cy="1365103"/>
          </a:xfrm>
        </p:spPr>
        <p:txBody>
          <a:bodyPr>
            <a:normAutofit/>
          </a:bodyPr>
          <a:lstStyle/>
          <a:p>
            <a:r>
              <a:rPr lang="de-DE" sz="2600" b="0" dirty="0" smtClean="0">
                <a:cs typeface="Arial"/>
              </a:rPr>
              <a:t>Information </a:t>
            </a:r>
            <a:r>
              <a:rPr lang="de-DE" sz="2600" b="0" dirty="0" err="1" smtClean="0">
                <a:cs typeface="Arial"/>
              </a:rPr>
              <a:t>about</a:t>
            </a:r>
            <a:r>
              <a:rPr lang="de-DE" sz="2600" b="0" dirty="0" smtClean="0">
                <a:cs typeface="Arial"/>
              </a:rPr>
              <a:t> </a:t>
            </a:r>
            <a:r>
              <a:rPr lang="de-DE" sz="2600" b="0" dirty="0" err="1" smtClean="0">
                <a:cs typeface="Arial"/>
              </a:rPr>
              <a:t>the</a:t>
            </a:r>
            <a:r>
              <a:rPr lang="de-DE" sz="2600" b="0" dirty="0" smtClean="0">
                <a:cs typeface="Arial"/>
              </a:rPr>
              <a:t> DEESME </a:t>
            </a:r>
            <a:r>
              <a:rPr lang="de-DE" sz="2600" b="0" dirty="0" err="1" smtClean="0">
                <a:cs typeface="Arial"/>
              </a:rPr>
              <a:t>project</a:t>
            </a:r>
            <a:endParaRPr lang="fr-FR" sz="2600" b="0" dirty="0">
              <a:cs typeface="Arial"/>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437" y="3241480"/>
            <a:ext cx="1823604" cy="1009495"/>
          </a:xfrm>
          <a:prstGeom prst="rect">
            <a:avLst/>
          </a:prstGeom>
        </p:spPr>
      </p:pic>
      <p:sp>
        <p:nvSpPr>
          <p:cNvPr id="6" name="Freeform 5"/>
          <p:cNvSpPr>
            <a:spLocks noChangeAspect="1" noEditPoints="1"/>
          </p:cNvSpPr>
          <p:nvPr/>
        </p:nvSpPr>
        <p:spPr bwMode="gray">
          <a:xfrm>
            <a:off x="3213025" y="1211333"/>
            <a:ext cx="621113" cy="578570"/>
          </a:xfrm>
          <a:custGeom>
            <a:avLst/>
            <a:gdLst/>
            <a:ahLst/>
            <a:cxnLst>
              <a:cxn ang="0">
                <a:pos x="45" y="8"/>
              </a:cxn>
              <a:cxn ang="0">
                <a:pos x="30" y="8"/>
              </a:cxn>
              <a:cxn ang="0">
                <a:pos x="63" y="18"/>
              </a:cxn>
              <a:cxn ang="0">
                <a:pos x="63" y="3"/>
              </a:cxn>
              <a:cxn ang="0">
                <a:pos x="63" y="18"/>
              </a:cxn>
              <a:cxn ang="0">
                <a:pos x="19" y="16"/>
              </a:cxn>
              <a:cxn ang="0">
                <a:pos x="7" y="16"/>
              </a:cxn>
              <a:cxn ang="0">
                <a:pos x="88" y="21"/>
              </a:cxn>
              <a:cxn ang="0">
                <a:pos x="88" y="8"/>
              </a:cxn>
              <a:cxn ang="0">
                <a:pos x="88" y="21"/>
              </a:cxn>
              <a:cxn ang="0">
                <a:pos x="81" y="24"/>
              </a:cxn>
              <a:cxn ang="0">
                <a:pos x="71" y="21"/>
              </a:cxn>
              <a:cxn ang="0">
                <a:pos x="51" y="23"/>
              </a:cxn>
              <a:cxn ang="0">
                <a:pos x="30" y="20"/>
              </a:cxn>
              <a:cxn ang="0">
                <a:pos x="18" y="26"/>
              </a:cxn>
              <a:cxn ang="0">
                <a:pos x="0" y="34"/>
              </a:cxn>
              <a:cxn ang="0">
                <a:pos x="2" y="56"/>
              </a:cxn>
              <a:cxn ang="0">
                <a:pos x="4" y="32"/>
              </a:cxn>
              <a:cxn ang="0">
                <a:pos x="7" y="83"/>
              </a:cxn>
              <a:cxn ang="0">
                <a:pos x="15" y="88"/>
              </a:cxn>
              <a:cxn ang="0">
                <a:pos x="19" y="32"/>
              </a:cxn>
              <a:cxn ang="0">
                <a:pos x="22" y="54"/>
              </a:cxn>
              <a:cxn ang="0">
                <a:pos x="27" y="53"/>
              </a:cxn>
              <a:cxn ang="0">
                <a:pos x="30" y="29"/>
              </a:cxn>
              <a:cxn ang="0">
                <a:pos x="35" y="95"/>
              </a:cxn>
              <a:cxn ang="0">
                <a:pos x="46" y="87"/>
              </a:cxn>
              <a:cxn ang="0">
                <a:pos x="48" y="29"/>
              </a:cxn>
              <a:cxn ang="0">
                <a:pos x="51" y="56"/>
              </a:cxn>
              <a:cxn ang="0">
                <a:pos x="53" y="30"/>
              </a:cxn>
              <a:cxn ang="0">
                <a:pos x="55" y="87"/>
              </a:cxn>
              <a:cxn ang="0">
                <a:pos x="67" y="94"/>
              </a:cxn>
              <a:cxn ang="0">
                <a:pos x="72" y="30"/>
              </a:cxn>
              <a:cxn ang="0">
                <a:pos x="75" y="53"/>
              </a:cxn>
              <a:cxn ang="0">
                <a:pos x="79" y="54"/>
              </a:cxn>
              <a:cxn ang="0">
                <a:pos x="82" y="32"/>
              </a:cxn>
              <a:cxn ang="0">
                <a:pos x="85" y="86"/>
              </a:cxn>
              <a:cxn ang="0">
                <a:pos x="94" y="79"/>
              </a:cxn>
              <a:cxn ang="0">
                <a:pos x="97" y="32"/>
              </a:cxn>
              <a:cxn ang="0">
                <a:pos x="99" y="56"/>
              </a:cxn>
              <a:cxn ang="0">
                <a:pos x="102" y="33"/>
              </a:cxn>
            </a:cxnLst>
            <a:rect l="0" t="0" r="r" b="b"/>
            <a:pathLst>
              <a:path w="102" h="95">
                <a:moveTo>
                  <a:pt x="37" y="16"/>
                </a:moveTo>
                <a:cubicBezTo>
                  <a:pt x="41" y="16"/>
                  <a:pt x="45" y="12"/>
                  <a:pt x="45" y="8"/>
                </a:cubicBezTo>
                <a:cubicBezTo>
                  <a:pt x="45" y="4"/>
                  <a:pt x="41" y="0"/>
                  <a:pt x="37" y="0"/>
                </a:cubicBezTo>
                <a:cubicBezTo>
                  <a:pt x="33" y="0"/>
                  <a:pt x="30" y="4"/>
                  <a:pt x="30" y="8"/>
                </a:cubicBezTo>
                <a:cubicBezTo>
                  <a:pt x="30" y="12"/>
                  <a:pt x="33" y="16"/>
                  <a:pt x="37" y="16"/>
                </a:cubicBezTo>
                <a:close/>
                <a:moveTo>
                  <a:pt x="63" y="18"/>
                </a:moveTo>
                <a:cubicBezTo>
                  <a:pt x="68" y="18"/>
                  <a:pt x="71" y="14"/>
                  <a:pt x="71" y="10"/>
                </a:cubicBezTo>
                <a:cubicBezTo>
                  <a:pt x="71" y="6"/>
                  <a:pt x="68" y="3"/>
                  <a:pt x="63" y="3"/>
                </a:cubicBezTo>
                <a:cubicBezTo>
                  <a:pt x="59" y="3"/>
                  <a:pt x="56" y="6"/>
                  <a:pt x="56" y="10"/>
                </a:cubicBezTo>
                <a:cubicBezTo>
                  <a:pt x="56" y="14"/>
                  <a:pt x="59" y="18"/>
                  <a:pt x="63" y="18"/>
                </a:cubicBezTo>
                <a:close/>
                <a:moveTo>
                  <a:pt x="13" y="23"/>
                </a:moveTo>
                <a:cubicBezTo>
                  <a:pt x="16" y="23"/>
                  <a:pt x="19" y="20"/>
                  <a:pt x="19" y="16"/>
                </a:cubicBezTo>
                <a:cubicBezTo>
                  <a:pt x="19" y="13"/>
                  <a:pt x="16" y="10"/>
                  <a:pt x="13" y="10"/>
                </a:cubicBezTo>
                <a:cubicBezTo>
                  <a:pt x="10" y="10"/>
                  <a:pt x="7" y="13"/>
                  <a:pt x="7" y="16"/>
                </a:cubicBezTo>
                <a:cubicBezTo>
                  <a:pt x="7" y="20"/>
                  <a:pt x="10" y="23"/>
                  <a:pt x="13" y="23"/>
                </a:cubicBezTo>
                <a:close/>
                <a:moveTo>
                  <a:pt x="88" y="21"/>
                </a:moveTo>
                <a:cubicBezTo>
                  <a:pt x="91" y="21"/>
                  <a:pt x="94" y="18"/>
                  <a:pt x="94" y="15"/>
                </a:cubicBezTo>
                <a:cubicBezTo>
                  <a:pt x="94" y="11"/>
                  <a:pt x="91" y="8"/>
                  <a:pt x="88" y="8"/>
                </a:cubicBezTo>
                <a:cubicBezTo>
                  <a:pt x="84" y="8"/>
                  <a:pt x="81" y="11"/>
                  <a:pt x="81" y="15"/>
                </a:cubicBezTo>
                <a:cubicBezTo>
                  <a:pt x="81" y="18"/>
                  <a:pt x="84" y="21"/>
                  <a:pt x="88" y="21"/>
                </a:cubicBezTo>
                <a:close/>
                <a:moveTo>
                  <a:pt x="95" y="24"/>
                </a:moveTo>
                <a:cubicBezTo>
                  <a:pt x="81" y="24"/>
                  <a:pt x="81" y="24"/>
                  <a:pt x="81" y="24"/>
                </a:cubicBezTo>
                <a:cubicBezTo>
                  <a:pt x="80" y="24"/>
                  <a:pt x="79" y="24"/>
                  <a:pt x="78" y="25"/>
                </a:cubicBezTo>
                <a:cubicBezTo>
                  <a:pt x="76" y="22"/>
                  <a:pt x="74" y="21"/>
                  <a:pt x="71" y="21"/>
                </a:cubicBezTo>
                <a:cubicBezTo>
                  <a:pt x="57" y="21"/>
                  <a:pt x="57" y="21"/>
                  <a:pt x="57" y="21"/>
                </a:cubicBezTo>
                <a:cubicBezTo>
                  <a:pt x="54" y="21"/>
                  <a:pt x="52" y="21"/>
                  <a:pt x="51" y="23"/>
                </a:cubicBezTo>
                <a:cubicBezTo>
                  <a:pt x="49" y="21"/>
                  <a:pt x="47" y="20"/>
                  <a:pt x="45" y="20"/>
                </a:cubicBezTo>
                <a:cubicBezTo>
                  <a:pt x="30" y="20"/>
                  <a:pt x="30" y="20"/>
                  <a:pt x="30" y="20"/>
                </a:cubicBezTo>
                <a:cubicBezTo>
                  <a:pt x="27" y="20"/>
                  <a:pt x="24" y="23"/>
                  <a:pt x="23" y="26"/>
                </a:cubicBezTo>
                <a:cubicBezTo>
                  <a:pt x="22" y="26"/>
                  <a:pt x="19" y="26"/>
                  <a:pt x="18" y="26"/>
                </a:cubicBezTo>
                <a:cubicBezTo>
                  <a:pt x="7" y="26"/>
                  <a:pt x="7" y="26"/>
                  <a:pt x="7" y="26"/>
                </a:cubicBezTo>
                <a:cubicBezTo>
                  <a:pt x="3" y="26"/>
                  <a:pt x="0" y="29"/>
                  <a:pt x="0" y="34"/>
                </a:cubicBezTo>
                <a:cubicBezTo>
                  <a:pt x="0" y="53"/>
                  <a:pt x="0" y="53"/>
                  <a:pt x="0" y="53"/>
                </a:cubicBezTo>
                <a:cubicBezTo>
                  <a:pt x="0" y="55"/>
                  <a:pt x="0" y="56"/>
                  <a:pt x="2" y="56"/>
                </a:cubicBezTo>
                <a:cubicBezTo>
                  <a:pt x="4" y="56"/>
                  <a:pt x="4" y="55"/>
                  <a:pt x="4" y="53"/>
                </a:cubicBezTo>
                <a:cubicBezTo>
                  <a:pt x="4" y="51"/>
                  <a:pt x="4" y="32"/>
                  <a:pt x="4" y="32"/>
                </a:cubicBezTo>
                <a:cubicBezTo>
                  <a:pt x="7" y="32"/>
                  <a:pt x="7" y="32"/>
                  <a:pt x="7" y="32"/>
                </a:cubicBezTo>
                <a:cubicBezTo>
                  <a:pt x="7" y="32"/>
                  <a:pt x="7" y="80"/>
                  <a:pt x="7" y="83"/>
                </a:cubicBezTo>
                <a:cubicBezTo>
                  <a:pt x="7" y="88"/>
                  <a:pt x="10" y="88"/>
                  <a:pt x="12" y="88"/>
                </a:cubicBezTo>
                <a:cubicBezTo>
                  <a:pt x="15" y="88"/>
                  <a:pt x="15" y="88"/>
                  <a:pt x="15" y="88"/>
                </a:cubicBezTo>
                <a:cubicBezTo>
                  <a:pt x="17" y="88"/>
                  <a:pt x="19" y="88"/>
                  <a:pt x="19" y="82"/>
                </a:cubicBezTo>
                <a:cubicBezTo>
                  <a:pt x="19" y="79"/>
                  <a:pt x="19" y="32"/>
                  <a:pt x="19" y="32"/>
                </a:cubicBezTo>
                <a:cubicBezTo>
                  <a:pt x="22" y="32"/>
                  <a:pt x="22" y="32"/>
                  <a:pt x="22" y="32"/>
                </a:cubicBezTo>
                <a:cubicBezTo>
                  <a:pt x="22" y="54"/>
                  <a:pt x="22" y="54"/>
                  <a:pt x="22" y="54"/>
                </a:cubicBezTo>
                <a:cubicBezTo>
                  <a:pt x="22" y="56"/>
                  <a:pt x="23" y="56"/>
                  <a:pt x="25" y="56"/>
                </a:cubicBezTo>
                <a:cubicBezTo>
                  <a:pt x="26" y="56"/>
                  <a:pt x="27" y="55"/>
                  <a:pt x="27" y="53"/>
                </a:cubicBezTo>
                <a:cubicBezTo>
                  <a:pt x="27" y="52"/>
                  <a:pt x="27" y="29"/>
                  <a:pt x="27" y="29"/>
                </a:cubicBezTo>
                <a:cubicBezTo>
                  <a:pt x="30" y="29"/>
                  <a:pt x="30" y="29"/>
                  <a:pt x="30" y="29"/>
                </a:cubicBezTo>
                <a:cubicBezTo>
                  <a:pt x="30" y="29"/>
                  <a:pt x="29" y="84"/>
                  <a:pt x="30" y="88"/>
                </a:cubicBezTo>
                <a:cubicBezTo>
                  <a:pt x="30" y="94"/>
                  <a:pt x="33" y="95"/>
                  <a:pt x="35" y="95"/>
                </a:cubicBezTo>
                <a:cubicBezTo>
                  <a:pt x="41" y="95"/>
                  <a:pt x="41" y="95"/>
                  <a:pt x="41" y="95"/>
                </a:cubicBezTo>
                <a:cubicBezTo>
                  <a:pt x="43" y="95"/>
                  <a:pt x="45" y="94"/>
                  <a:pt x="46" y="87"/>
                </a:cubicBezTo>
                <a:cubicBezTo>
                  <a:pt x="46" y="84"/>
                  <a:pt x="46" y="29"/>
                  <a:pt x="46" y="29"/>
                </a:cubicBezTo>
                <a:cubicBezTo>
                  <a:pt x="48" y="29"/>
                  <a:pt x="48" y="29"/>
                  <a:pt x="48" y="29"/>
                </a:cubicBezTo>
                <a:cubicBezTo>
                  <a:pt x="48" y="29"/>
                  <a:pt x="48" y="51"/>
                  <a:pt x="48" y="53"/>
                </a:cubicBezTo>
                <a:cubicBezTo>
                  <a:pt x="48" y="55"/>
                  <a:pt x="49" y="56"/>
                  <a:pt x="51" y="56"/>
                </a:cubicBezTo>
                <a:cubicBezTo>
                  <a:pt x="52" y="56"/>
                  <a:pt x="52" y="55"/>
                  <a:pt x="52" y="53"/>
                </a:cubicBezTo>
                <a:cubicBezTo>
                  <a:pt x="52" y="52"/>
                  <a:pt x="53" y="30"/>
                  <a:pt x="53" y="30"/>
                </a:cubicBezTo>
                <a:cubicBezTo>
                  <a:pt x="55" y="30"/>
                  <a:pt x="55" y="30"/>
                  <a:pt x="55" y="30"/>
                </a:cubicBezTo>
                <a:cubicBezTo>
                  <a:pt x="55" y="30"/>
                  <a:pt x="55" y="83"/>
                  <a:pt x="55" y="87"/>
                </a:cubicBezTo>
                <a:cubicBezTo>
                  <a:pt x="56" y="93"/>
                  <a:pt x="59" y="94"/>
                  <a:pt x="61" y="94"/>
                </a:cubicBezTo>
                <a:cubicBezTo>
                  <a:pt x="67" y="94"/>
                  <a:pt x="67" y="94"/>
                  <a:pt x="67" y="94"/>
                </a:cubicBezTo>
                <a:cubicBezTo>
                  <a:pt x="69" y="94"/>
                  <a:pt x="71" y="93"/>
                  <a:pt x="72" y="86"/>
                </a:cubicBezTo>
                <a:cubicBezTo>
                  <a:pt x="72" y="83"/>
                  <a:pt x="72" y="30"/>
                  <a:pt x="72" y="30"/>
                </a:cubicBezTo>
                <a:cubicBezTo>
                  <a:pt x="75" y="30"/>
                  <a:pt x="75" y="30"/>
                  <a:pt x="75" y="30"/>
                </a:cubicBezTo>
                <a:cubicBezTo>
                  <a:pt x="75" y="30"/>
                  <a:pt x="75" y="51"/>
                  <a:pt x="75" y="53"/>
                </a:cubicBezTo>
                <a:cubicBezTo>
                  <a:pt x="75" y="55"/>
                  <a:pt x="75" y="56"/>
                  <a:pt x="77" y="56"/>
                </a:cubicBezTo>
                <a:cubicBezTo>
                  <a:pt x="78" y="56"/>
                  <a:pt x="79" y="55"/>
                  <a:pt x="79" y="54"/>
                </a:cubicBezTo>
                <a:cubicBezTo>
                  <a:pt x="79" y="57"/>
                  <a:pt x="79" y="32"/>
                  <a:pt x="79" y="32"/>
                </a:cubicBezTo>
                <a:cubicBezTo>
                  <a:pt x="82" y="32"/>
                  <a:pt x="82" y="32"/>
                  <a:pt x="82" y="32"/>
                </a:cubicBezTo>
                <a:cubicBezTo>
                  <a:pt x="82" y="32"/>
                  <a:pt x="82" y="79"/>
                  <a:pt x="82" y="80"/>
                </a:cubicBezTo>
                <a:cubicBezTo>
                  <a:pt x="82" y="85"/>
                  <a:pt x="84" y="86"/>
                  <a:pt x="85" y="86"/>
                </a:cubicBezTo>
                <a:cubicBezTo>
                  <a:pt x="91" y="86"/>
                  <a:pt x="91" y="86"/>
                  <a:pt x="91" y="86"/>
                </a:cubicBezTo>
                <a:cubicBezTo>
                  <a:pt x="92" y="86"/>
                  <a:pt x="94" y="85"/>
                  <a:pt x="94" y="79"/>
                </a:cubicBezTo>
                <a:cubicBezTo>
                  <a:pt x="94" y="76"/>
                  <a:pt x="94" y="32"/>
                  <a:pt x="94" y="32"/>
                </a:cubicBezTo>
                <a:cubicBezTo>
                  <a:pt x="97" y="32"/>
                  <a:pt x="97" y="32"/>
                  <a:pt x="97" y="32"/>
                </a:cubicBezTo>
                <a:cubicBezTo>
                  <a:pt x="97" y="32"/>
                  <a:pt x="97" y="53"/>
                  <a:pt x="97" y="54"/>
                </a:cubicBezTo>
                <a:cubicBezTo>
                  <a:pt x="97" y="55"/>
                  <a:pt x="98" y="56"/>
                  <a:pt x="99" y="56"/>
                </a:cubicBezTo>
                <a:cubicBezTo>
                  <a:pt x="101" y="56"/>
                  <a:pt x="102" y="55"/>
                  <a:pt x="102" y="54"/>
                </a:cubicBezTo>
                <a:cubicBezTo>
                  <a:pt x="102" y="33"/>
                  <a:pt x="102" y="33"/>
                  <a:pt x="102" y="33"/>
                </a:cubicBezTo>
                <a:cubicBezTo>
                  <a:pt x="102" y="29"/>
                  <a:pt x="98" y="24"/>
                  <a:pt x="95" y="24"/>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7" name="Freeform 55"/>
          <p:cNvSpPr>
            <a:spLocks noChangeAspect="1" noEditPoints="1"/>
          </p:cNvSpPr>
          <p:nvPr/>
        </p:nvSpPr>
        <p:spPr bwMode="gray">
          <a:xfrm>
            <a:off x="619480" y="1281851"/>
            <a:ext cx="534592" cy="541931"/>
          </a:xfrm>
          <a:custGeom>
            <a:avLst/>
            <a:gdLst/>
            <a:ahLst/>
            <a:cxnLst>
              <a:cxn ang="0">
                <a:pos x="69" y="3"/>
              </a:cxn>
              <a:cxn ang="0">
                <a:pos x="57" y="6"/>
              </a:cxn>
              <a:cxn ang="0">
                <a:pos x="0" y="36"/>
              </a:cxn>
              <a:cxn ang="0">
                <a:pos x="31" y="41"/>
              </a:cxn>
              <a:cxn ang="0">
                <a:pos x="35" y="72"/>
              </a:cxn>
              <a:cxn ang="0">
                <a:pos x="65" y="15"/>
              </a:cxn>
              <a:cxn ang="0">
                <a:pos x="69" y="3"/>
              </a:cxn>
              <a:cxn ang="0">
                <a:pos x="62" y="11"/>
              </a:cxn>
              <a:cxn ang="0">
                <a:pos x="39" y="53"/>
              </a:cxn>
              <a:cxn ang="0">
                <a:pos x="37" y="33"/>
              </a:cxn>
              <a:cxn ang="0">
                <a:pos x="62" y="11"/>
              </a:cxn>
            </a:cxnLst>
            <a:rect l="0" t="0" r="r" b="b"/>
            <a:pathLst>
              <a:path w="71" h="72">
                <a:moveTo>
                  <a:pt x="69" y="3"/>
                </a:moveTo>
                <a:cubicBezTo>
                  <a:pt x="67" y="0"/>
                  <a:pt x="64" y="2"/>
                  <a:pt x="57" y="6"/>
                </a:cubicBezTo>
                <a:cubicBezTo>
                  <a:pt x="36" y="16"/>
                  <a:pt x="0" y="36"/>
                  <a:pt x="0" y="36"/>
                </a:cubicBezTo>
                <a:cubicBezTo>
                  <a:pt x="31" y="41"/>
                  <a:pt x="31" y="41"/>
                  <a:pt x="31" y="41"/>
                </a:cubicBezTo>
                <a:cubicBezTo>
                  <a:pt x="35" y="72"/>
                  <a:pt x="35" y="72"/>
                  <a:pt x="35" y="72"/>
                </a:cubicBezTo>
                <a:cubicBezTo>
                  <a:pt x="35" y="72"/>
                  <a:pt x="56" y="36"/>
                  <a:pt x="65" y="15"/>
                </a:cubicBezTo>
                <a:cubicBezTo>
                  <a:pt x="69" y="7"/>
                  <a:pt x="71" y="5"/>
                  <a:pt x="69" y="3"/>
                </a:cubicBezTo>
                <a:close/>
                <a:moveTo>
                  <a:pt x="62" y="11"/>
                </a:moveTo>
                <a:cubicBezTo>
                  <a:pt x="39" y="53"/>
                  <a:pt x="39" y="53"/>
                  <a:pt x="39" y="53"/>
                </a:cubicBezTo>
                <a:cubicBezTo>
                  <a:pt x="37" y="33"/>
                  <a:pt x="37" y="33"/>
                  <a:pt x="37" y="33"/>
                </a:cubicBezTo>
                <a:lnTo>
                  <a:pt x="62" y="1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9" name="Freeform 63"/>
          <p:cNvSpPr>
            <a:spLocks noChangeAspect="1" noEditPoints="1"/>
          </p:cNvSpPr>
          <p:nvPr/>
        </p:nvSpPr>
        <p:spPr bwMode="gray">
          <a:xfrm>
            <a:off x="6551226" y="1299274"/>
            <a:ext cx="507084" cy="507084"/>
          </a:xfrm>
          <a:custGeom>
            <a:avLst/>
            <a:gdLst/>
            <a:ahLst/>
            <a:cxnLst>
              <a:cxn ang="0">
                <a:pos x="0" y="50"/>
              </a:cxn>
              <a:cxn ang="0">
                <a:pos x="100" y="50"/>
              </a:cxn>
              <a:cxn ang="0">
                <a:pos x="95" y="55"/>
              </a:cxn>
              <a:cxn ang="0">
                <a:pos x="87" y="45"/>
              </a:cxn>
              <a:cxn ang="0">
                <a:pos x="95" y="55"/>
              </a:cxn>
              <a:cxn ang="0">
                <a:pos x="90" y="29"/>
              </a:cxn>
              <a:cxn ang="0">
                <a:pos x="81" y="30"/>
              </a:cxn>
              <a:cxn ang="0">
                <a:pos x="45" y="5"/>
              </a:cxn>
              <a:cxn ang="0">
                <a:pos x="54" y="13"/>
              </a:cxn>
              <a:cxn ang="0">
                <a:pos x="45" y="5"/>
              </a:cxn>
              <a:cxn ang="0">
                <a:pos x="13" y="45"/>
              </a:cxn>
              <a:cxn ang="0">
                <a:pos x="5" y="54"/>
              </a:cxn>
              <a:cxn ang="0">
                <a:pos x="12" y="74"/>
              </a:cxn>
              <a:cxn ang="0">
                <a:pos x="17" y="66"/>
              </a:cxn>
              <a:cxn ang="0">
                <a:pos x="12" y="74"/>
              </a:cxn>
              <a:cxn ang="0">
                <a:pos x="10" y="29"/>
              </a:cxn>
              <a:cxn ang="0">
                <a:pos x="19" y="29"/>
              </a:cxn>
              <a:cxn ang="0">
                <a:pos x="29" y="90"/>
              </a:cxn>
              <a:cxn ang="0">
                <a:pos x="29" y="81"/>
              </a:cxn>
              <a:cxn ang="0">
                <a:pos x="29" y="90"/>
              </a:cxn>
              <a:cxn ang="0">
                <a:pos x="25" y="12"/>
              </a:cxn>
              <a:cxn ang="0">
                <a:pos x="33" y="17"/>
              </a:cxn>
              <a:cxn ang="0">
                <a:pos x="50" y="45"/>
              </a:cxn>
              <a:cxn ang="0">
                <a:pos x="73" y="18"/>
              </a:cxn>
              <a:cxn ang="0">
                <a:pos x="55" y="50"/>
              </a:cxn>
              <a:cxn ang="0">
                <a:pos x="74" y="69"/>
              </a:cxn>
              <a:cxn ang="0">
                <a:pos x="50" y="55"/>
              </a:cxn>
              <a:cxn ang="0">
                <a:pos x="50" y="45"/>
              </a:cxn>
              <a:cxn ang="0">
                <a:pos x="45" y="87"/>
              </a:cxn>
              <a:cxn ang="0">
                <a:pos x="54" y="95"/>
              </a:cxn>
              <a:cxn ang="0">
                <a:pos x="70" y="90"/>
              </a:cxn>
              <a:cxn ang="0">
                <a:pos x="70" y="81"/>
              </a:cxn>
              <a:cxn ang="0">
                <a:pos x="70" y="90"/>
              </a:cxn>
              <a:cxn ang="0">
                <a:pos x="66" y="17"/>
              </a:cxn>
              <a:cxn ang="0">
                <a:pos x="74" y="12"/>
              </a:cxn>
              <a:cxn ang="0">
                <a:pos x="88" y="75"/>
              </a:cxn>
              <a:cxn ang="0">
                <a:pos x="83" y="67"/>
              </a:cxn>
              <a:cxn ang="0">
                <a:pos x="88" y="75"/>
              </a:cxn>
            </a:cxnLst>
            <a:rect l="0" t="0" r="r" b="b"/>
            <a:pathLst>
              <a:path w="100" h="100">
                <a:moveTo>
                  <a:pt x="50" y="0"/>
                </a:moveTo>
                <a:cubicBezTo>
                  <a:pt x="22" y="0"/>
                  <a:pt x="0" y="23"/>
                  <a:pt x="0" y="50"/>
                </a:cubicBezTo>
                <a:cubicBezTo>
                  <a:pt x="0" y="77"/>
                  <a:pt x="22" y="100"/>
                  <a:pt x="50" y="100"/>
                </a:cubicBezTo>
                <a:cubicBezTo>
                  <a:pt x="77" y="100"/>
                  <a:pt x="100" y="77"/>
                  <a:pt x="100" y="50"/>
                </a:cubicBezTo>
                <a:cubicBezTo>
                  <a:pt x="100" y="23"/>
                  <a:pt x="77" y="0"/>
                  <a:pt x="50" y="0"/>
                </a:cubicBezTo>
                <a:close/>
                <a:moveTo>
                  <a:pt x="95" y="55"/>
                </a:moveTo>
                <a:cubicBezTo>
                  <a:pt x="87" y="55"/>
                  <a:pt x="87" y="55"/>
                  <a:pt x="87" y="55"/>
                </a:cubicBezTo>
                <a:cubicBezTo>
                  <a:pt x="87" y="45"/>
                  <a:pt x="87" y="45"/>
                  <a:pt x="87" y="45"/>
                </a:cubicBezTo>
                <a:cubicBezTo>
                  <a:pt x="95" y="45"/>
                  <a:pt x="95" y="45"/>
                  <a:pt x="95" y="45"/>
                </a:cubicBezTo>
                <a:lnTo>
                  <a:pt x="95" y="55"/>
                </a:lnTo>
                <a:close/>
                <a:moveTo>
                  <a:pt x="88" y="25"/>
                </a:moveTo>
                <a:cubicBezTo>
                  <a:pt x="90" y="29"/>
                  <a:pt x="90" y="29"/>
                  <a:pt x="90" y="29"/>
                </a:cubicBezTo>
                <a:cubicBezTo>
                  <a:pt x="83" y="34"/>
                  <a:pt x="83" y="34"/>
                  <a:pt x="83" y="34"/>
                </a:cubicBezTo>
                <a:cubicBezTo>
                  <a:pt x="81" y="30"/>
                  <a:pt x="81" y="30"/>
                  <a:pt x="81" y="30"/>
                </a:cubicBezTo>
                <a:lnTo>
                  <a:pt x="88" y="25"/>
                </a:lnTo>
                <a:close/>
                <a:moveTo>
                  <a:pt x="45" y="5"/>
                </a:moveTo>
                <a:cubicBezTo>
                  <a:pt x="54" y="5"/>
                  <a:pt x="54" y="5"/>
                  <a:pt x="54" y="5"/>
                </a:cubicBezTo>
                <a:cubicBezTo>
                  <a:pt x="54" y="13"/>
                  <a:pt x="54" y="13"/>
                  <a:pt x="54" y="13"/>
                </a:cubicBezTo>
                <a:cubicBezTo>
                  <a:pt x="45" y="13"/>
                  <a:pt x="45" y="13"/>
                  <a:pt x="45" y="13"/>
                </a:cubicBezTo>
                <a:lnTo>
                  <a:pt x="45" y="5"/>
                </a:lnTo>
                <a:close/>
                <a:moveTo>
                  <a:pt x="5" y="45"/>
                </a:moveTo>
                <a:cubicBezTo>
                  <a:pt x="13" y="45"/>
                  <a:pt x="13" y="45"/>
                  <a:pt x="13" y="45"/>
                </a:cubicBezTo>
                <a:cubicBezTo>
                  <a:pt x="13" y="54"/>
                  <a:pt x="13" y="54"/>
                  <a:pt x="13" y="54"/>
                </a:cubicBezTo>
                <a:cubicBezTo>
                  <a:pt x="5" y="54"/>
                  <a:pt x="5" y="54"/>
                  <a:pt x="5" y="54"/>
                </a:cubicBezTo>
                <a:lnTo>
                  <a:pt x="5" y="45"/>
                </a:lnTo>
                <a:close/>
                <a:moveTo>
                  <a:pt x="12" y="74"/>
                </a:moveTo>
                <a:cubicBezTo>
                  <a:pt x="9" y="70"/>
                  <a:pt x="9" y="70"/>
                  <a:pt x="9" y="70"/>
                </a:cubicBezTo>
                <a:cubicBezTo>
                  <a:pt x="17" y="66"/>
                  <a:pt x="17" y="66"/>
                  <a:pt x="17" y="66"/>
                </a:cubicBezTo>
                <a:cubicBezTo>
                  <a:pt x="19" y="70"/>
                  <a:pt x="19" y="70"/>
                  <a:pt x="19" y="70"/>
                </a:cubicBezTo>
                <a:lnTo>
                  <a:pt x="12" y="74"/>
                </a:lnTo>
                <a:close/>
                <a:moveTo>
                  <a:pt x="17" y="33"/>
                </a:moveTo>
                <a:cubicBezTo>
                  <a:pt x="10" y="29"/>
                  <a:pt x="10" y="29"/>
                  <a:pt x="10" y="29"/>
                </a:cubicBezTo>
                <a:cubicBezTo>
                  <a:pt x="12" y="25"/>
                  <a:pt x="12" y="25"/>
                  <a:pt x="12" y="25"/>
                </a:cubicBezTo>
                <a:cubicBezTo>
                  <a:pt x="19" y="29"/>
                  <a:pt x="19" y="29"/>
                  <a:pt x="19" y="29"/>
                </a:cubicBezTo>
                <a:lnTo>
                  <a:pt x="17" y="33"/>
                </a:lnTo>
                <a:close/>
                <a:moveTo>
                  <a:pt x="29" y="90"/>
                </a:moveTo>
                <a:cubicBezTo>
                  <a:pt x="25" y="88"/>
                  <a:pt x="25" y="88"/>
                  <a:pt x="25" y="88"/>
                </a:cubicBezTo>
                <a:cubicBezTo>
                  <a:pt x="29" y="81"/>
                  <a:pt x="29" y="81"/>
                  <a:pt x="29" y="81"/>
                </a:cubicBezTo>
                <a:cubicBezTo>
                  <a:pt x="33" y="83"/>
                  <a:pt x="33" y="83"/>
                  <a:pt x="33" y="83"/>
                </a:cubicBezTo>
                <a:lnTo>
                  <a:pt x="29" y="90"/>
                </a:lnTo>
                <a:close/>
                <a:moveTo>
                  <a:pt x="29" y="19"/>
                </a:moveTo>
                <a:cubicBezTo>
                  <a:pt x="25" y="12"/>
                  <a:pt x="25" y="12"/>
                  <a:pt x="25" y="12"/>
                </a:cubicBezTo>
                <a:cubicBezTo>
                  <a:pt x="29" y="10"/>
                  <a:pt x="29" y="10"/>
                  <a:pt x="29" y="10"/>
                </a:cubicBezTo>
                <a:cubicBezTo>
                  <a:pt x="33" y="17"/>
                  <a:pt x="33" y="17"/>
                  <a:pt x="33" y="17"/>
                </a:cubicBezTo>
                <a:lnTo>
                  <a:pt x="29" y="19"/>
                </a:lnTo>
                <a:close/>
                <a:moveTo>
                  <a:pt x="50" y="45"/>
                </a:moveTo>
                <a:cubicBezTo>
                  <a:pt x="50" y="45"/>
                  <a:pt x="50" y="45"/>
                  <a:pt x="50" y="45"/>
                </a:cubicBezTo>
                <a:cubicBezTo>
                  <a:pt x="73" y="18"/>
                  <a:pt x="73" y="18"/>
                  <a:pt x="73" y="18"/>
                </a:cubicBezTo>
                <a:cubicBezTo>
                  <a:pt x="54" y="47"/>
                  <a:pt x="54" y="47"/>
                  <a:pt x="54" y="47"/>
                </a:cubicBezTo>
                <a:cubicBezTo>
                  <a:pt x="55" y="48"/>
                  <a:pt x="55" y="49"/>
                  <a:pt x="55" y="50"/>
                </a:cubicBezTo>
                <a:cubicBezTo>
                  <a:pt x="55" y="51"/>
                  <a:pt x="55" y="51"/>
                  <a:pt x="55" y="51"/>
                </a:cubicBezTo>
                <a:cubicBezTo>
                  <a:pt x="74" y="69"/>
                  <a:pt x="74" y="69"/>
                  <a:pt x="74" y="69"/>
                </a:cubicBezTo>
                <a:cubicBezTo>
                  <a:pt x="52" y="55"/>
                  <a:pt x="52" y="55"/>
                  <a:pt x="52" y="55"/>
                </a:cubicBezTo>
                <a:cubicBezTo>
                  <a:pt x="52" y="55"/>
                  <a:pt x="51" y="55"/>
                  <a:pt x="50" y="55"/>
                </a:cubicBezTo>
                <a:cubicBezTo>
                  <a:pt x="47" y="55"/>
                  <a:pt x="44" y="53"/>
                  <a:pt x="44" y="50"/>
                </a:cubicBezTo>
                <a:cubicBezTo>
                  <a:pt x="44" y="47"/>
                  <a:pt x="47" y="45"/>
                  <a:pt x="50" y="45"/>
                </a:cubicBezTo>
                <a:close/>
                <a:moveTo>
                  <a:pt x="45" y="95"/>
                </a:moveTo>
                <a:cubicBezTo>
                  <a:pt x="45" y="87"/>
                  <a:pt x="45" y="87"/>
                  <a:pt x="45" y="87"/>
                </a:cubicBezTo>
                <a:cubicBezTo>
                  <a:pt x="54" y="87"/>
                  <a:pt x="54" y="87"/>
                  <a:pt x="54" y="87"/>
                </a:cubicBezTo>
                <a:cubicBezTo>
                  <a:pt x="54" y="95"/>
                  <a:pt x="54" y="95"/>
                  <a:pt x="54" y="95"/>
                </a:cubicBezTo>
                <a:lnTo>
                  <a:pt x="45" y="95"/>
                </a:lnTo>
                <a:close/>
                <a:moveTo>
                  <a:pt x="70" y="90"/>
                </a:moveTo>
                <a:cubicBezTo>
                  <a:pt x="66" y="83"/>
                  <a:pt x="66" y="83"/>
                  <a:pt x="66" y="83"/>
                </a:cubicBezTo>
                <a:cubicBezTo>
                  <a:pt x="70" y="81"/>
                  <a:pt x="70" y="81"/>
                  <a:pt x="70" y="81"/>
                </a:cubicBezTo>
                <a:cubicBezTo>
                  <a:pt x="74" y="88"/>
                  <a:pt x="74" y="88"/>
                  <a:pt x="74" y="88"/>
                </a:cubicBezTo>
                <a:lnTo>
                  <a:pt x="70" y="90"/>
                </a:lnTo>
                <a:close/>
                <a:moveTo>
                  <a:pt x="70" y="19"/>
                </a:moveTo>
                <a:cubicBezTo>
                  <a:pt x="66" y="17"/>
                  <a:pt x="66" y="17"/>
                  <a:pt x="66" y="17"/>
                </a:cubicBezTo>
                <a:cubicBezTo>
                  <a:pt x="70" y="10"/>
                  <a:pt x="70" y="10"/>
                  <a:pt x="70" y="10"/>
                </a:cubicBezTo>
                <a:cubicBezTo>
                  <a:pt x="74" y="12"/>
                  <a:pt x="74" y="12"/>
                  <a:pt x="74" y="12"/>
                </a:cubicBezTo>
                <a:lnTo>
                  <a:pt x="70" y="19"/>
                </a:lnTo>
                <a:close/>
                <a:moveTo>
                  <a:pt x="88" y="75"/>
                </a:moveTo>
                <a:cubicBezTo>
                  <a:pt x="81" y="71"/>
                  <a:pt x="81" y="71"/>
                  <a:pt x="81" y="71"/>
                </a:cubicBezTo>
                <a:cubicBezTo>
                  <a:pt x="83" y="67"/>
                  <a:pt x="83" y="67"/>
                  <a:pt x="83" y="67"/>
                </a:cubicBezTo>
                <a:cubicBezTo>
                  <a:pt x="90" y="71"/>
                  <a:pt x="90" y="71"/>
                  <a:pt x="90" y="71"/>
                </a:cubicBezTo>
                <a:lnTo>
                  <a:pt x="88" y="75"/>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 name="Freeform 48"/>
          <p:cNvSpPr>
            <a:spLocks noChangeAspect="1" noEditPoints="1"/>
          </p:cNvSpPr>
          <p:nvPr/>
        </p:nvSpPr>
        <p:spPr bwMode="gray">
          <a:xfrm>
            <a:off x="1305017" y="2057198"/>
            <a:ext cx="244740" cy="172591"/>
          </a:xfrm>
          <a:custGeom>
            <a:avLst/>
            <a:gdLst/>
            <a:ahLst/>
            <a:cxnLst>
              <a:cxn ang="0">
                <a:pos x="786" y="467"/>
              </a:cxn>
              <a:cxn ang="0">
                <a:pos x="786" y="79"/>
              </a:cxn>
              <a:cxn ang="0">
                <a:pos x="801" y="79"/>
              </a:cxn>
              <a:cxn ang="0">
                <a:pos x="801" y="50"/>
              </a:cxn>
              <a:cxn ang="0">
                <a:pos x="758" y="50"/>
              </a:cxn>
              <a:cxn ang="0">
                <a:pos x="758" y="0"/>
              </a:cxn>
              <a:cxn ang="0">
                <a:pos x="701" y="0"/>
              </a:cxn>
              <a:cxn ang="0">
                <a:pos x="701" y="50"/>
              </a:cxn>
              <a:cxn ang="0">
                <a:pos x="372" y="50"/>
              </a:cxn>
              <a:cxn ang="0">
                <a:pos x="372" y="79"/>
              </a:cxn>
              <a:cxn ang="0">
                <a:pos x="386" y="79"/>
              </a:cxn>
              <a:cxn ang="0">
                <a:pos x="386" y="144"/>
              </a:cxn>
              <a:cxn ang="0">
                <a:pos x="0" y="201"/>
              </a:cxn>
              <a:cxn ang="0">
                <a:pos x="7" y="230"/>
              </a:cxn>
              <a:cxn ang="0">
                <a:pos x="28" y="230"/>
              </a:cxn>
              <a:cxn ang="0">
                <a:pos x="28" y="467"/>
              </a:cxn>
              <a:cxn ang="0">
                <a:pos x="0" y="467"/>
              </a:cxn>
              <a:cxn ang="0">
                <a:pos x="0" y="517"/>
              </a:cxn>
              <a:cxn ang="0">
                <a:pos x="808" y="517"/>
              </a:cxn>
              <a:cxn ang="0">
                <a:pos x="808" y="467"/>
              </a:cxn>
              <a:cxn ang="0">
                <a:pos x="786" y="467"/>
              </a:cxn>
              <a:cxn ang="0">
                <a:pos x="350" y="467"/>
              </a:cxn>
              <a:cxn ang="0">
                <a:pos x="79" y="467"/>
              </a:cxn>
              <a:cxn ang="0">
                <a:pos x="79" y="280"/>
              </a:cxn>
              <a:cxn ang="0">
                <a:pos x="350" y="280"/>
              </a:cxn>
              <a:cxn ang="0">
                <a:pos x="350" y="467"/>
              </a:cxn>
              <a:cxn ang="0">
                <a:pos x="565" y="402"/>
              </a:cxn>
              <a:cxn ang="0">
                <a:pos x="465" y="402"/>
              </a:cxn>
              <a:cxn ang="0">
                <a:pos x="465" y="330"/>
              </a:cxn>
              <a:cxn ang="0">
                <a:pos x="565" y="330"/>
              </a:cxn>
              <a:cxn ang="0">
                <a:pos x="565" y="402"/>
              </a:cxn>
              <a:cxn ang="0">
                <a:pos x="565" y="223"/>
              </a:cxn>
              <a:cxn ang="0">
                <a:pos x="465" y="223"/>
              </a:cxn>
              <a:cxn ang="0">
                <a:pos x="465" y="151"/>
              </a:cxn>
              <a:cxn ang="0">
                <a:pos x="565" y="151"/>
              </a:cxn>
              <a:cxn ang="0">
                <a:pos x="565" y="223"/>
              </a:cxn>
              <a:cxn ang="0">
                <a:pos x="715" y="467"/>
              </a:cxn>
              <a:cxn ang="0">
                <a:pos x="615" y="467"/>
              </a:cxn>
              <a:cxn ang="0">
                <a:pos x="615" y="330"/>
              </a:cxn>
              <a:cxn ang="0">
                <a:pos x="715" y="330"/>
              </a:cxn>
              <a:cxn ang="0">
                <a:pos x="715" y="467"/>
              </a:cxn>
              <a:cxn ang="0">
                <a:pos x="715" y="223"/>
              </a:cxn>
              <a:cxn ang="0">
                <a:pos x="615" y="223"/>
              </a:cxn>
              <a:cxn ang="0">
                <a:pos x="615" y="151"/>
              </a:cxn>
              <a:cxn ang="0">
                <a:pos x="715" y="151"/>
              </a:cxn>
              <a:cxn ang="0">
                <a:pos x="715" y="223"/>
              </a:cxn>
            </a:cxnLst>
            <a:rect l="0" t="0" r="r" b="b"/>
            <a:pathLst>
              <a:path w="808" h="517">
                <a:moveTo>
                  <a:pt x="786" y="467"/>
                </a:moveTo>
                <a:lnTo>
                  <a:pt x="786" y="79"/>
                </a:lnTo>
                <a:lnTo>
                  <a:pt x="801" y="79"/>
                </a:lnTo>
                <a:lnTo>
                  <a:pt x="801" y="50"/>
                </a:lnTo>
                <a:lnTo>
                  <a:pt x="758" y="50"/>
                </a:lnTo>
                <a:lnTo>
                  <a:pt x="758" y="0"/>
                </a:lnTo>
                <a:lnTo>
                  <a:pt x="701" y="0"/>
                </a:lnTo>
                <a:lnTo>
                  <a:pt x="701" y="50"/>
                </a:lnTo>
                <a:lnTo>
                  <a:pt x="372" y="50"/>
                </a:lnTo>
                <a:lnTo>
                  <a:pt x="372" y="79"/>
                </a:lnTo>
                <a:lnTo>
                  <a:pt x="386" y="79"/>
                </a:lnTo>
                <a:lnTo>
                  <a:pt x="386" y="144"/>
                </a:lnTo>
                <a:lnTo>
                  <a:pt x="0" y="201"/>
                </a:lnTo>
                <a:lnTo>
                  <a:pt x="7" y="230"/>
                </a:lnTo>
                <a:lnTo>
                  <a:pt x="28" y="230"/>
                </a:lnTo>
                <a:lnTo>
                  <a:pt x="28" y="467"/>
                </a:lnTo>
                <a:lnTo>
                  <a:pt x="0" y="467"/>
                </a:lnTo>
                <a:lnTo>
                  <a:pt x="0" y="517"/>
                </a:lnTo>
                <a:lnTo>
                  <a:pt x="808" y="517"/>
                </a:lnTo>
                <a:lnTo>
                  <a:pt x="808" y="467"/>
                </a:lnTo>
                <a:lnTo>
                  <a:pt x="786" y="467"/>
                </a:lnTo>
                <a:close/>
                <a:moveTo>
                  <a:pt x="350" y="467"/>
                </a:moveTo>
                <a:lnTo>
                  <a:pt x="79" y="467"/>
                </a:lnTo>
                <a:lnTo>
                  <a:pt x="79" y="280"/>
                </a:lnTo>
                <a:lnTo>
                  <a:pt x="350" y="280"/>
                </a:lnTo>
                <a:lnTo>
                  <a:pt x="350" y="467"/>
                </a:lnTo>
                <a:close/>
                <a:moveTo>
                  <a:pt x="565" y="402"/>
                </a:moveTo>
                <a:lnTo>
                  <a:pt x="465" y="402"/>
                </a:lnTo>
                <a:lnTo>
                  <a:pt x="465" y="330"/>
                </a:lnTo>
                <a:lnTo>
                  <a:pt x="565" y="330"/>
                </a:lnTo>
                <a:lnTo>
                  <a:pt x="565" y="402"/>
                </a:lnTo>
                <a:close/>
                <a:moveTo>
                  <a:pt x="565" y="223"/>
                </a:moveTo>
                <a:lnTo>
                  <a:pt x="465" y="223"/>
                </a:lnTo>
                <a:lnTo>
                  <a:pt x="465" y="151"/>
                </a:lnTo>
                <a:lnTo>
                  <a:pt x="565" y="151"/>
                </a:lnTo>
                <a:lnTo>
                  <a:pt x="565" y="223"/>
                </a:lnTo>
                <a:close/>
                <a:moveTo>
                  <a:pt x="715" y="467"/>
                </a:moveTo>
                <a:lnTo>
                  <a:pt x="615" y="467"/>
                </a:lnTo>
                <a:lnTo>
                  <a:pt x="615" y="330"/>
                </a:lnTo>
                <a:lnTo>
                  <a:pt x="715" y="330"/>
                </a:lnTo>
                <a:lnTo>
                  <a:pt x="715" y="467"/>
                </a:lnTo>
                <a:close/>
                <a:moveTo>
                  <a:pt x="715" y="223"/>
                </a:moveTo>
                <a:lnTo>
                  <a:pt x="615" y="223"/>
                </a:lnTo>
                <a:lnTo>
                  <a:pt x="615" y="151"/>
                </a:lnTo>
                <a:lnTo>
                  <a:pt x="715" y="151"/>
                </a:lnTo>
                <a:lnTo>
                  <a:pt x="715" y="223"/>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6" name="Freeform 64"/>
          <p:cNvSpPr>
            <a:spLocks noChangeAspect="1" noEditPoints="1"/>
          </p:cNvSpPr>
          <p:nvPr/>
        </p:nvSpPr>
        <p:spPr bwMode="gray">
          <a:xfrm>
            <a:off x="2231260" y="2738907"/>
            <a:ext cx="236861" cy="203728"/>
          </a:xfrm>
          <a:custGeom>
            <a:avLst/>
            <a:gdLst/>
            <a:ahLst/>
            <a:cxnLst>
              <a:cxn ang="0">
                <a:pos x="118" y="92"/>
              </a:cxn>
              <a:cxn ang="0">
                <a:pos x="114" y="67"/>
              </a:cxn>
              <a:cxn ang="0">
                <a:pos x="116" y="62"/>
              </a:cxn>
              <a:cxn ang="0">
                <a:pos x="114" y="62"/>
              </a:cxn>
              <a:cxn ang="0">
                <a:pos x="84" y="45"/>
              </a:cxn>
              <a:cxn ang="0">
                <a:pos x="85" y="41"/>
              </a:cxn>
              <a:cxn ang="0">
                <a:pos x="64" y="21"/>
              </a:cxn>
              <a:cxn ang="0">
                <a:pos x="62" y="17"/>
              </a:cxn>
              <a:cxn ang="0">
                <a:pos x="59" y="17"/>
              </a:cxn>
              <a:cxn ang="0">
                <a:pos x="57" y="21"/>
              </a:cxn>
              <a:cxn ang="0">
                <a:pos x="54" y="38"/>
              </a:cxn>
              <a:cxn ang="0">
                <a:pos x="54" y="41"/>
              </a:cxn>
              <a:cxn ang="0">
                <a:pos x="36" y="45"/>
              </a:cxn>
              <a:cxn ang="0">
                <a:pos x="38" y="56"/>
              </a:cxn>
              <a:cxn ang="0">
                <a:pos x="6" y="62"/>
              </a:cxn>
              <a:cxn ang="0">
                <a:pos x="7" y="67"/>
              </a:cxn>
              <a:cxn ang="0">
                <a:pos x="4" y="92"/>
              </a:cxn>
              <a:cxn ang="0">
                <a:pos x="0" y="98"/>
              </a:cxn>
              <a:cxn ang="0">
                <a:pos x="121" y="104"/>
              </a:cxn>
              <a:cxn ang="0">
                <a:pos x="118" y="98"/>
              </a:cxn>
              <a:cxn ang="0">
                <a:pos x="75" y="47"/>
              </a:cxn>
              <a:cxn ang="0">
                <a:pos x="69" y="55"/>
              </a:cxn>
              <a:cxn ang="0">
                <a:pos x="58" y="47"/>
              </a:cxn>
              <a:cxn ang="0">
                <a:pos x="64" y="55"/>
              </a:cxn>
              <a:cxn ang="0">
                <a:pos x="58" y="47"/>
              </a:cxn>
              <a:cxn ang="0">
                <a:pos x="52" y="47"/>
              </a:cxn>
              <a:cxn ang="0">
                <a:pos x="47" y="55"/>
              </a:cxn>
              <a:cxn ang="0">
                <a:pos x="21" y="94"/>
              </a:cxn>
              <a:cxn ang="0">
                <a:pos x="15" y="86"/>
              </a:cxn>
              <a:cxn ang="0">
                <a:pos x="21" y="94"/>
              </a:cxn>
              <a:cxn ang="0">
                <a:pos x="15" y="78"/>
              </a:cxn>
              <a:cxn ang="0">
                <a:pos x="21" y="70"/>
              </a:cxn>
              <a:cxn ang="0">
                <a:pos x="32" y="94"/>
              </a:cxn>
              <a:cxn ang="0">
                <a:pos x="27" y="86"/>
              </a:cxn>
              <a:cxn ang="0">
                <a:pos x="32" y="94"/>
              </a:cxn>
              <a:cxn ang="0">
                <a:pos x="27" y="78"/>
              </a:cxn>
              <a:cxn ang="0">
                <a:pos x="32" y="70"/>
              </a:cxn>
              <a:cxn ang="0">
                <a:pos x="84" y="74"/>
              </a:cxn>
              <a:cxn ang="0">
                <a:pos x="80" y="98"/>
              </a:cxn>
              <a:cxn ang="0">
                <a:pos x="74" y="74"/>
              </a:cxn>
              <a:cxn ang="0">
                <a:pos x="69" y="98"/>
              </a:cxn>
              <a:cxn ang="0">
                <a:pos x="64" y="74"/>
              </a:cxn>
              <a:cxn ang="0">
                <a:pos x="58" y="98"/>
              </a:cxn>
              <a:cxn ang="0">
                <a:pos x="53" y="74"/>
              </a:cxn>
              <a:cxn ang="0">
                <a:pos x="47" y="98"/>
              </a:cxn>
              <a:cxn ang="0">
                <a:pos x="42" y="74"/>
              </a:cxn>
              <a:cxn ang="0">
                <a:pos x="38" y="69"/>
              </a:cxn>
              <a:cxn ang="0">
                <a:pos x="84" y="69"/>
              </a:cxn>
              <a:cxn ang="0">
                <a:pos x="95" y="94"/>
              </a:cxn>
              <a:cxn ang="0">
                <a:pos x="89" y="86"/>
              </a:cxn>
              <a:cxn ang="0">
                <a:pos x="95" y="94"/>
              </a:cxn>
              <a:cxn ang="0">
                <a:pos x="89" y="78"/>
              </a:cxn>
              <a:cxn ang="0">
                <a:pos x="95" y="70"/>
              </a:cxn>
              <a:cxn ang="0">
                <a:pos x="106" y="94"/>
              </a:cxn>
              <a:cxn ang="0">
                <a:pos x="101" y="86"/>
              </a:cxn>
              <a:cxn ang="0">
                <a:pos x="106" y="94"/>
              </a:cxn>
              <a:cxn ang="0">
                <a:pos x="101" y="78"/>
              </a:cxn>
              <a:cxn ang="0">
                <a:pos x="106" y="70"/>
              </a:cxn>
            </a:cxnLst>
            <a:rect l="0" t="0" r="r" b="b"/>
            <a:pathLst>
              <a:path w="121" h="104">
                <a:moveTo>
                  <a:pt x="118" y="98"/>
                </a:moveTo>
                <a:cubicBezTo>
                  <a:pt x="118" y="92"/>
                  <a:pt x="118" y="92"/>
                  <a:pt x="118" y="92"/>
                </a:cubicBezTo>
                <a:cubicBezTo>
                  <a:pt x="114" y="92"/>
                  <a:pt x="114" y="92"/>
                  <a:pt x="114" y="92"/>
                </a:cubicBezTo>
                <a:cubicBezTo>
                  <a:pt x="114" y="67"/>
                  <a:pt x="114" y="67"/>
                  <a:pt x="114" y="67"/>
                </a:cubicBezTo>
                <a:cubicBezTo>
                  <a:pt x="116" y="67"/>
                  <a:pt x="116" y="67"/>
                  <a:pt x="116" y="67"/>
                </a:cubicBezTo>
                <a:cubicBezTo>
                  <a:pt x="116" y="62"/>
                  <a:pt x="116" y="62"/>
                  <a:pt x="116" y="62"/>
                </a:cubicBezTo>
                <a:cubicBezTo>
                  <a:pt x="114" y="62"/>
                  <a:pt x="114" y="62"/>
                  <a:pt x="114" y="62"/>
                </a:cubicBezTo>
                <a:cubicBezTo>
                  <a:pt x="114" y="62"/>
                  <a:pt x="114" y="62"/>
                  <a:pt x="114" y="62"/>
                </a:cubicBezTo>
                <a:cubicBezTo>
                  <a:pt x="84" y="56"/>
                  <a:pt x="84" y="56"/>
                  <a:pt x="84" y="56"/>
                </a:cubicBezTo>
                <a:cubicBezTo>
                  <a:pt x="84" y="45"/>
                  <a:pt x="84" y="45"/>
                  <a:pt x="84" y="45"/>
                </a:cubicBezTo>
                <a:cubicBezTo>
                  <a:pt x="85" y="45"/>
                  <a:pt x="85" y="45"/>
                  <a:pt x="85" y="45"/>
                </a:cubicBezTo>
                <a:cubicBezTo>
                  <a:pt x="85" y="41"/>
                  <a:pt x="85" y="41"/>
                  <a:pt x="85" y="41"/>
                </a:cubicBezTo>
                <a:cubicBezTo>
                  <a:pt x="83" y="41"/>
                  <a:pt x="83" y="41"/>
                  <a:pt x="83" y="41"/>
                </a:cubicBezTo>
                <a:cubicBezTo>
                  <a:pt x="82" y="30"/>
                  <a:pt x="74" y="22"/>
                  <a:pt x="64" y="21"/>
                </a:cubicBezTo>
                <a:cubicBezTo>
                  <a:pt x="64" y="20"/>
                  <a:pt x="64" y="20"/>
                  <a:pt x="64" y="20"/>
                </a:cubicBezTo>
                <a:cubicBezTo>
                  <a:pt x="64" y="19"/>
                  <a:pt x="64" y="18"/>
                  <a:pt x="62" y="17"/>
                </a:cubicBezTo>
                <a:cubicBezTo>
                  <a:pt x="62" y="13"/>
                  <a:pt x="61" y="0"/>
                  <a:pt x="61" y="0"/>
                </a:cubicBezTo>
                <a:cubicBezTo>
                  <a:pt x="61" y="0"/>
                  <a:pt x="60" y="13"/>
                  <a:pt x="59" y="17"/>
                </a:cubicBezTo>
                <a:cubicBezTo>
                  <a:pt x="58" y="18"/>
                  <a:pt x="57" y="19"/>
                  <a:pt x="57" y="20"/>
                </a:cubicBezTo>
                <a:cubicBezTo>
                  <a:pt x="57" y="20"/>
                  <a:pt x="57" y="20"/>
                  <a:pt x="57" y="21"/>
                </a:cubicBezTo>
                <a:cubicBezTo>
                  <a:pt x="48" y="22"/>
                  <a:pt x="41" y="29"/>
                  <a:pt x="39" y="38"/>
                </a:cubicBezTo>
                <a:cubicBezTo>
                  <a:pt x="54" y="38"/>
                  <a:pt x="54" y="38"/>
                  <a:pt x="54" y="38"/>
                </a:cubicBezTo>
                <a:cubicBezTo>
                  <a:pt x="55" y="38"/>
                  <a:pt x="55" y="39"/>
                  <a:pt x="55" y="39"/>
                </a:cubicBezTo>
                <a:cubicBezTo>
                  <a:pt x="55" y="40"/>
                  <a:pt x="55" y="41"/>
                  <a:pt x="54" y="41"/>
                </a:cubicBezTo>
                <a:cubicBezTo>
                  <a:pt x="36" y="41"/>
                  <a:pt x="36" y="41"/>
                  <a:pt x="36" y="41"/>
                </a:cubicBezTo>
                <a:cubicBezTo>
                  <a:pt x="36" y="45"/>
                  <a:pt x="36" y="45"/>
                  <a:pt x="36" y="45"/>
                </a:cubicBezTo>
                <a:cubicBezTo>
                  <a:pt x="38" y="45"/>
                  <a:pt x="38" y="45"/>
                  <a:pt x="38" y="45"/>
                </a:cubicBezTo>
                <a:cubicBezTo>
                  <a:pt x="38" y="56"/>
                  <a:pt x="38" y="56"/>
                  <a:pt x="38" y="56"/>
                </a:cubicBezTo>
                <a:cubicBezTo>
                  <a:pt x="8" y="62"/>
                  <a:pt x="8" y="62"/>
                  <a:pt x="8" y="62"/>
                </a:cubicBezTo>
                <a:cubicBezTo>
                  <a:pt x="6" y="62"/>
                  <a:pt x="6" y="62"/>
                  <a:pt x="6" y="62"/>
                </a:cubicBezTo>
                <a:cubicBezTo>
                  <a:pt x="6" y="67"/>
                  <a:pt x="6" y="67"/>
                  <a:pt x="6" y="67"/>
                </a:cubicBezTo>
                <a:cubicBezTo>
                  <a:pt x="7" y="67"/>
                  <a:pt x="7" y="67"/>
                  <a:pt x="7" y="67"/>
                </a:cubicBezTo>
                <a:cubicBezTo>
                  <a:pt x="7" y="92"/>
                  <a:pt x="7" y="92"/>
                  <a:pt x="7" y="92"/>
                </a:cubicBezTo>
                <a:cubicBezTo>
                  <a:pt x="4" y="92"/>
                  <a:pt x="4" y="92"/>
                  <a:pt x="4" y="92"/>
                </a:cubicBezTo>
                <a:cubicBezTo>
                  <a:pt x="4" y="98"/>
                  <a:pt x="4" y="98"/>
                  <a:pt x="4" y="98"/>
                </a:cubicBezTo>
                <a:cubicBezTo>
                  <a:pt x="0" y="98"/>
                  <a:pt x="0" y="98"/>
                  <a:pt x="0" y="98"/>
                </a:cubicBezTo>
                <a:cubicBezTo>
                  <a:pt x="0" y="104"/>
                  <a:pt x="0" y="104"/>
                  <a:pt x="0" y="104"/>
                </a:cubicBezTo>
                <a:cubicBezTo>
                  <a:pt x="121" y="104"/>
                  <a:pt x="121" y="104"/>
                  <a:pt x="121" y="104"/>
                </a:cubicBezTo>
                <a:cubicBezTo>
                  <a:pt x="121" y="98"/>
                  <a:pt x="121" y="98"/>
                  <a:pt x="121" y="98"/>
                </a:cubicBezTo>
                <a:lnTo>
                  <a:pt x="118" y="98"/>
                </a:lnTo>
                <a:close/>
                <a:moveTo>
                  <a:pt x="69" y="47"/>
                </a:moveTo>
                <a:cubicBezTo>
                  <a:pt x="75" y="47"/>
                  <a:pt x="75" y="47"/>
                  <a:pt x="75" y="47"/>
                </a:cubicBezTo>
                <a:cubicBezTo>
                  <a:pt x="75" y="55"/>
                  <a:pt x="75" y="55"/>
                  <a:pt x="75" y="55"/>
                </a:cubicBezTo>
                <a:cubicBezTo>
                  <a:pt x="69" y="55"/>
                  <a:pt x="69" y="55"/>
                  <a:pt x="69" y="55"/>
                </a:cubicBezTo>
                <a:lnTo>
                  <a:pt x="69" y="47"/>
                </a:lnTo>
                <a:close/>
                <a:moveTo>
                  <a:pt x="58" y="47"/>
                </a:moveTo>
                <a:cubicBezTo>
                  <a:pt x="64" y="47"/>
                  <a:pt x="64" y="47"/>
                  <a:pt x="64" y="47"/>
                </a:cubicBezTo>
                <a:cubicBezTo>
                  <a:pt x="64" y="55"/>
                  <a:pt x="64" y="55"/>
                  <a:pt x="64" y="55"/>
                </a:cubicBezTo>
                <a:cubicBezTo>
                  <a:pt x="58" y="55"/>
                  <a:pt x="58" y="55"/>
                  <a:pt x="58" y="55"/>
                </a:cubicBezTo>
                <a:lnTo>
                  <a:pt x="58" y="47"/>
                </a:lnTo>
                <a:close/>
                <a:moveTo>
                  <a:pt x="47" y="47"/>
                </a:moveTo>
                <a:cubicBezTo>
                  <a:pt x="52" y="47"/>
                  <a:pt x="52" y="47"/>
                  <a:pt x="52" y="47"/>
                </a:cubicBezTo>
                <a:cubicBezTo>
                  <a:pt x="52" y="55"/>
                  <a:pt x="52" y="55"/>
                  <a:pt x="52" y="55"/>
                </a:cubicBezTo>
                <a:cubicBezTo>
                  <a:pt x="47" y="55"/>
                  <a:pt x="47" y="55"/>
                  <a:pt x="47" y="55"/>
                </a:cubicBezTo>
                <a:lnTo>
                  <a:pt x="47" y="47"/>
                </a:lnTo>
                <a:close/>
                <a:moveTo>
                  <a:pt x="21" y="94"/>
                </a:moveTo>
                <a:cubicBezTo>
                  <a:pt x="15" y="94"/>
                  <a:pt x="15" y="94"/>
                  <a:pt x="15" y="94"/>
                </a:cubicBezTo>
                <a:cubicBezTo>
                  <a:pt x="15" y="86"/>
                  <a:pt x="15" y="86"/>
                  <a:pt x="15" y="86"/>
                </a:cubicBezTo>
                <a:cubicBezTo>
                  <a:pt x="21" y="86"/>
                  <a:pt x="21" y="86"/>
                  <a:pt x="21" y="86"/>
                </a:cubicBezTo>
                <a:lnTo>
                  <a:pt x="21" y="94"/>
                </a:lnTo>
                <a:close/>
                <a:moveTo>
                  <a:pt x="21" y="78"/>
                </a:moveTo>
                <a:cubicBezTo>
                  <a:pt x="15" y="78"/>
                  <a:pt x="15" y="78"/>
                  <a:pt x="15" y="78"/>
                </a:cubicBezTo>
                <a:cubicBezTo>
                  <a:pt x="15" y="70"/>
                  <a:pt x="15" y="70"/>
                  <a:pt x="15" y="70"/>
                </a:cubicBezTo>
                <a:cubicBezTo>
                  <a:pt x="21" y="70"/>
                  <a:pt x="21" y="70"/>
                  <a:pt x="21" y="70"/>
                </a:cubicBezTo>
                <a:lnTo>
                  <a:pt x="21" y="78"/>
                </a:lnTo>
                <a:close/>
                <a:moveTo>
                  <a:pt x="32" y="94"/>
                </a:moveTo>
                <a:cubicBezTo>
                  <a:pt x="27" y="94"/>
                  <a:pt x="27" y="94"/>
                  <a:pt x="27" y="94"/>
                </a:cubicBezTo>
                <a:cubicBezTo>
                  <a:pt x="27" y="86"/>
                  <a:pt x="27" y="86"/>
                  <a:pt x="27" y="86"/>
                </a:cubicBezTo>
                <a:cubicBezTo>
                  <a:pt x="32" y="86"/>
                  <a:pt x="32" y="86"/>
                  <a:pt x="32" y="86"/>
                </a:cubicBezTo>
                <a:lnTo>
                  <a:pt x="32" y="94"/>
                </a:lnTo>
                <a:close/>
                <a:moveTo>
                  <a:pt x="32" y="78"/>
                </a:moveTo>
                <a:cubicBezTo>
                  <a:pt x="27" y="78"/>
                  <a:pt x="27" y="78"/>
                  <a:pt x="27" y="78"/>
                </a:cubicBezTo>
                <a:cubicBezTo>
                  <a:pt x="27" y="70"/>
                  <a:pt x="27" y="70"/>
                  <a:pt x="27" y="70"/>
                </a:cubicBezTo>
                <a:cubicBezTo>
                  <a:pt x="32" y="70"/>
                  <a:pt x="32" y="70"/>
                  <a:pt x="32" y="70"/>
                </a:cubicBezTo>
                <a:lnTo>
                  <a:pt x="32" y="78"/>
                </a:lnTo>
                <a:close/>
                <a:moveTo>
                  <a:pt x="84" y="74"/>
                </a:moveTo>
                <a:cubicBezTo>
                  <a:pt x="80" y="74"/>
                  <a:pt x="80" y="74"/>
                  <a:pt x="80" y="74"/>
                </a:cubicBezTo>
                <a:cubicBezTo>
                  <a:pt x="80" y="98"/>
                  <a:pt x="80" y="98"/>
                  <a:pt x="80" y="98"/>
                </a:cubicBezTo>
                <a:cubicBezTo>
                  <a:pt x="74" y="98"/>
                  <a:pt x="74" y="98"/>
                  <a:pt x="74" y="98"/>
                </a:cubicBezTo>
                <a:cubicBezTo>
                  <a:pt x="74" y="74"/>
                  <a:pt x="74" y="74"/>
                  <a:pt x="74" y="74"/>
                </a:cubicBezTo>
                <a:cubicBezTo>
                  <a:pt x="69" y="74"/>
                  <a:pt x="69" y="74"/>
                  <a:pt x="69" y="74"/>
                </a:cubicBezTo>
                <a:cubicBezTo>
                  <a:pt x="69" y="98"/>
                  <a:pt x="69" y="98"/>
                  <a:pt x="69" y="98"/>
                </a:cubicBezTo>
                <a:cubicBezTo>
                  <a:pt x="64" y="98"/>
                  <a:pt x="64" y="98"/>
                  <a:pt x="64" y="98"/>
                </a:cubicBezTo>
                <a:cubicBezTo>
                  <a:pt x="64" y="74"/>
                  <a:pt x="64" y="74"/>
                  <a:pt x="64" y="74"/>
                </a:cubicBezTo>
                <a:cubicBezTo>
                  <a:pt x="58" y="74"/>
                  <a:pt x="58" y="74"/>
                  <a:pt x="58" y="74"/>
                </a:cubicBezTo>
                <a:cubicBezTo>
                  <a:pt x="58" y="98"/>
                  <a:pt x="58" y="98"/>
                  <a:pt x="58" y="98"/>
                </a:cubicBezTo>
                <a:cubicBezTo>
                  <a:pt x="53" y="98"/>
                  <a:pt x="53" y="98"/>
                  <a:pt x="53" y="98"/>
                </a:cubicBezTo>
                <a:cubicBezTo>
                  <a:pt x="53" y="74"/>
                  <a:pt x="53" y="74"/>
                  <a:pt x="53" y="74"/>
                </a:cubicBezTo>
                <a:cubicBezTo>
                  <a:pt x="47" y="74"/>
                  <a:pt x="47" y="74"/>
                  <a:pt x="47" y="74"/>
                </a:cubicBezTo>
                <a:cubicBezTo>
                  <a:pt x="47" y="98"/>
                  <a:pt x="47" y="98"/>
                  <a:pt x="47" y="98"/>
                </a:cubicBezTo>
                <a:cubicBezTo>
                  <a:pt x="42" y="98"/>
                  <a:pt x="42" y="98"/>
                  <a:pt x="42" y="98"/>
                </a:cubicBezTo>
                <a:cubicBezTo>
                  <a:pt x="42" y="74"/>
                  <a:pt x="42" y="74"/>
                  <a:pt x="42" y="74"/>
                </a:cubicBezTo>
                <a:cubicBezTo>
                  <a:pt x="38" y="74"/>
                  <a:pt x="38" y="74"/>
                  <a:pt x="38" y="74"/>
                </a:cubicBezTo>
                <a:cubicBezTo>
                  <a:pt x="38" y="69"/>
                  <a:pt x="38" y="69"/>
                  <a:pt x="38" y="69"/>
                </a:cubicBezTo>
                <a:cubicBezTo>
                  <a:pt x="61" y="61"/>
                  <a:pt x="61" y="61"/>
                  <a:pt x="61" y="61"/>
                </a:cubicBezTo>
                <a:cubicBezTo>
                  <a:pt x="84" y="69"/>
                  <a:pt x="84" y="69"/>
                  <a:pt x="84" y="69"/>
                </a:cubicBezTo>
                <a:lnTo>
                  <a:pt x="84" y="74"/>
                </a:lnTo>
                <a:close/>
                <a:moveTo>
                  <a:pt x="95" y="94"/>
                </a:moveTo>
                <a:cubicBezTo>
                  <a:pt x="89" y="94"/>
                  <a:pt x="89" y="94"/>
                  <a:pt x="89" y="94"/>
                </a:cubicBezTo>
                <a:cubicBezTo>
                  <a:pt x="89" y="86"/>
                  <a:pt x="89" y="86"/>
                  <a:pt x="89" y="86"/>
                </a:cubicBezTo>
                <a:cubicBezTo>
                  <a:pt x="95" y="86"/>
                  <a:pt x="95" y="86"/>
                  <a:pt x="95" y="86"/>
                </a:cubicBezTo>
                <a:lnTo>
                  <a:pt x="95" y="94"/>
                </a:lnTo>
                <a:close/>
                <a:moveTo>
                  <a:pt x="95" y="78"/>
                </a:moveTo>
                <a:cubicBezTo>
                  <a:pt x="89" y="78"/>
                  <a:pt x="89" y="78"/>
                  <a:pt x="89" y="78"/>
                </a:cubicBezTo>
                <a:cubicBezTo>
                  <a:pt x="89" y="70"/>
                  <a:pt x="89" y="70"/>
                  <a:pt x="89" y="70"/>
                </a:cubicBezTo>
                <a:cubicBezTo>
                  <a:pt x="95" y="70"/>
                  <a:pt x="95" y="70"/>
                  <a:pt x="95" y="70"/>
                </a:cubicBezTo>
                <a:lnTo>
                  <a:pt x="95" y="78"/>
                </a:lnTo>
                <a:close/>
                <a:moveTo>
                  <a:pt x="106" y="94"/>
                </a:moveTo>
                <a:cubicBezTo>
                  <a:pt x="101" y="94"/>
                  <a:pt x="101" y="94"/>
                  <a:pt x="101" y="94"/>
                </a:cubicBezTo>
                <a:cubicBezTo>
                  <a:pt x="101" y="86"/>
                  <a:pt x="101" y="86"/>
                  <a:pt x="101" y="86"/>
                </a:cubicBezTo>
                <a:cubicBezTo>
                  <a:pt x="106" y="86"/>
                  <a:pt x="106" y="86"/>
                  <a:pt x="106" y="86"/>
                </a:cubicBezTo>
                <a:lnTo>
                  <a:pt x="106" y="94"/>
                </a:lnTo>
                <a:close/>
                <a:moveTo>
                  <a:pt x="106" y="78"/>
                </a:moveTo>
                <a:cubicBezTo>
                  <a:pt x="101" y="78"/>
                  <a:pt x="101" y="78"/>
                  <a:pt x="101" y="78"/>
                </a:cubicBezTo>
                <a:cubicBezTo>
                  <a:pt x="101" y="70"/>
                  <a:pt x="101" y="70"/>
                  <a:pt x="101" y="70"/>
                </a:cubicBezTo>
                <a:cubicBezTo>
                  <a:pt x="106" y="70"/>
                  <a:pt x="106" y="70"/>
                  <a:pt x="106" y="70"/>
                </a:cubicBezTo>
                <a:lnTo>
                  <a:pt x="106" y="78"/>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666373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p:cNvSpPr/>
          <p:nvPr/>
        </p:nvSpPr>
        <p:spPr>
          <a:xfrm>
            <a:off x="5647997" y="1173803"/>
            <a:ext cx="3299393" cy="3101429"/>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echteck 34"/>
          <p:cNvSpPr/>
          <p:nvPr/>
        </p:nvSpPr>
        <p:spPr>
          <a:xfrm>
            <a:off x="0" y="289187"/>
            <a:ext cx="645160" cy="7524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122C4AE7-5A79-416C-841D-99CE13E9E5C7}"/>
              </a:ext>
            </a:extLst>
          </p:cNvPr>
          <p:cNvSpPr>
            <a:spLocks noGrp="1"/>
          </p:cNvSpPr>
          <p:nvPr>
            <p:ph type="title"/>
          </p:nvPr>
        </p:nvSpPr>
        <p:spPr>
          <a:xfrm>
            <a:off x="670498" y="-4887"/>
            <a:ext cx="7324151" cy="1365103"/>
          </a:xfrm>
        </p:spPr>
        <p:txBody>
          <a:bodyPr>
            <a:normAutofit/>
          </a:bodyPr>
          <a:lstStyle/>
          <a:p>
            <a:r>
              <a:rPr lang="de-DE" sz="2600" b="0" dirty="0" err="1" smtClean="0">
                <a:cs typeface="Arial"/>
              </a:rPr>
              <a:t>Enabling</a:t>
            </a:r>
            <a:r>
              <a:rPr lang="de-DE" sz="2600" b="0" dirty="0" smtClean="0">
                <a:cs typeface="Arial"/>
              </a:rPr>
              <a:t> </a:t>
            </a:r>
            <a:r>
              <a:rPr lang="de-DE" sz="2600" b="0" dirty="0" err="1" smtClean="0">
                <a:cs typeface="Arial"/>
              </a:rPr>
              <a:t>companies</a:t>
            </a:r>
            <a:r>
              <a:rPr lang="de-DE" sz="2600" b="0" dirty="0">
                <a:cs typeface="Arial"/>
              </a:rPr>
              <a:t> </a:t>
            </a:r>
            <a:r>
              <a:rPr lang="de-DE" sz="2600" b="0" dirty="0" err="1" smtClean="0">
                <a:cs typeface="Arial"/>
              </a:rPr>
              <a:t>to</a:t>
            </a:r>
            <a:r>
              <a:rPr lang="de-DE" sz="2600" b="0" dirty="0" smtClean="0">
                <a:cs typeface="Arial"/>
              </a:rPr>
              <a:t> </a:t>
            </a:r>
            <a:r>
              <a:rPr lang="de-DE" sz="2600" b="0" dirty="0" err="1" smtClean="0">
                <a:cs typeface="Arial"/>
              </a:rPr>
              <a:t>enhance</a:t>
            </a:r>
            <a:r>
              <a:rPr lang="de-DE" sz="2600" b="0" dirty="0" smtClean="0">
                <a:cs typeface="Arial"/>
              </a:rPr>
              <a:t> </a:t>
            </a:r>
            <a:r>
              <a:rPr lang="de-DE" sz="2600" b="0" dirty="0" err="1" smtClean="0">
                <a:cs typeface="Arial"/>
              </a:rPr>
              <a:t>the</a:t>
            </a:r>
            <a:r>
              <a:rPr lang="de-DE" sz="2600" b="0" dirty="0" smtClean="0">
                <a:cs typeface="Arial"/>
              </a:rPr>
              <a:t> </a:t>
            </a:r>
            <a:r>
              <a:rPr lang="de-DE" sz="2600" b="0" dirty="0" err="1" smtClean="0">
                <a:cs typeface="Arial"/>
              </a:rPr>
              <a:t>impact</a:t>
            </a:r>
            <a:r>
              <a:rPr lang="de-DE" sz="2600" b="0" dirty="0" smtClean="0">
                <a:cs typeface="Arial"/>
              </a:rPr>
              <a:t> </a:t>
            </a:r>
            <a:r>
              <a:rPr lang="de-DE" sz="2600" b="0" dirty="0" err="1" smtClean="0">
                <a:cs typeface="Arial"/>
              </a:rPr>
              <a:t>of</a:t>
            </a:r>
            <a:r>
              <a:rPr lang="de-DE" sz="2600" b="0" dirty="0" smtClean="0">
                <a:cs typeface="Arial"/>
              </a:rPr>
              <a:t> </a:t>
            </a:r>
            <a:r>
              <a:rPr lang="de-DE" sz="2600" b="0" dirty="0" err="1" smtClean="0">
                <a:cs typeface="Arial"/>
              </a:rPr>
              <a:t>energy</a:t>
            </a:r>
            <a:r>
              <a:rPr lang="de-DE" sz="2600" b="0" dirty="0" smtClean="0">
                <a:cs typeface="Arial"/>
              </a:rPr>
              <a:t> </a:t>
            </a:r>
            <a:r>
              <a:rPr lang="de-DE" sz="2600" b="0" dirty="0" err="1" smtClean="0">
                <a:cs typeface="Arial"/>
              </a:rPr>
              <a:t>audits</a:t>
            </a:r>
            <a:r>
              <a:rPr lang="de-DE" sz="2600" b="0" dirty="0" smtClean="0">
                <a:cs typeface="Arial"/>
              </a:rPr>
              <a:t> </a:t>
            </a:r>
            <a:r>
              <a:rPr lang="de-DE" sz="2600" b="0" dirty="0" err="1" smtClean="0">
                <a:cs typeface="Arial"/>
              </a:rPr>
              <a:t>and</a:t>
            </a:r>
            <a:r>
              <a:rPr lang="de-DE" sz="2600" b="0" dirty="0">
                <a:cs typeface="Arial"/>
              </a:rPr>
              <a:t> </a:t>
            </a:r>
            <a:r>
              <a:rPr lang="de-DE" sz="2600" b="0" dirty="0" err="1" smtClean="0">
                <a:cs typeface="Arial"/>
              </a:rPr>
              <a:t>energy</a:t>
            </a:r>
            <a:r>
              <a:rPr lang="de-DE" sz="2600" b="0" dirty="0" smtClean="0">
                <a:cs typeface="Arial"/>
              </a:rPr>
              <a:t> </a:t>
            </a:r>
            <a:r>
              <a:rPr lang="de-DE" sz="2600" b="0" dirty="0" err="1" smtClean="0">
                <a:cs typeface="Arial"/>
              </a:rPr>
              <a:t>management</a:t>
            </a:r>
            <a:endParaRPr lang="fr-FR" sz="2600" b="0" dirty="0">
              <a:cs typeface="Arial"/>
            </a:endParaRPr>
          </a:p>
        </p:txBody>
      </p:sp>
      <p:sp>
        <p:nvSpPr>
          <p:cNvPr id="7" name="Textfeld 6"/>
          <p:cNvSpPr txBox="1"/>
          <p:nvPr/>
        </p:nvSpPr>
        <p:spPr>
          <a:xfrm>
            <a:off x="419450" y="1305442"/>
            <a:ext cx="5228548"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Holistic DEESME approach for energy audits – especially targeted at SMEs and tailored towards the needs of companies</a:t>
            </a:r>
          </a:p>
          <a:p>
            <a:pPr marL="285750" indent="-285750">
              <a:buFont typeface="Arial" panose="020B0604020202020204" pitchFamily="34" charset="0"/>
              <a:buChar char="•"/>
            </a:pPr>
            <a:r>
              <a:rPr lang="en-GB" sz="1400" dirty="0" smtClean="0"/>
              <a:t>EMS supporting the multiple benefits approach</a:t>
            </a:r>
          </a:p>
          <a:p>
            <a:pPr marL="285750" indent="-285750">
              <a:buFont typeface="Arial" panose="020B0604020202020204" pitchFamily="34" charset="0"/>
              <a:buChar char="•"/>
            </a:pPr>
            <a:r>
              <a:rPr lang="en-GB" sz="1400" dirty="0" smtClean="0"/>
              <a:t>Creation of training documents and conduction of trainings</a:t>
            </a:r>
          </a:p>
          <a:p>
            <a:pPr marL="285750" indent="-285750">
              <a:buFont typeface="Arial" panose="020B0604020202020204" pitchFamily="34" charset="0"/>
              <a:buChar char="•"/>
            </a:pPr>
            <a:r>
              <a:rPr lang="en-GB" sz="1400" dirty="0" smtClean="0"/>
              <a:t>Conducting energy audits and implementing EMS</a:t>
            </a:r>
          </a:p>
        </p:txBody>
      </p:sp>
      <p:pic>
        <p:nvPicPr>
          <p:cNvPr id="8" name="Picture 7"/>
          <p:cNvPicPr/>
          <p:nvPr/>
        </p:nvPicPr>
        <p:blipFill>
          <a:blip r:embed="rId2" cstate="print">
            <a:extLst>
              <a:ext uri="{BEBA8EAE-BF5A-486C-A8C5-ECC9F3942E4B}">
                <a14:imgProps xmlns:a14="http://schemas.microsoft.com/office/drawing/2010/main">
                  <a14:imgLayer r:embed="rId3">
                    <a14:imgEffect>
                      <a14:backgroundRemoval t="4797" b="95308" l="5400" r="93200">
                        <a14:foregroundMark x1="25000" y1="44734" x2="60500" y2="23149"/>
                        <a14:foregroundMark x1="39700" y1="39729" x2="74800" y2="73723"/>
                        <a14:foregroundMark x1="49000" y1="4797" x2="49000" y2="4797"/>
                        <a14:foregroundMark x1="93300" y1="50469" x2="93300" y2="50469"/>
                        <a14:foregroundMark x1="49700" y1="95308" x2="49700" y2="95308"/>
                        <a14:foregroundMark x1="5400" y1="51408" x2="5400" y2="51408"/>
                        <a14:foregroundMark x1="24100" y1="62669" x2="36900" y2="72158"/>
                        <a14:foregroundMark x1="24300" y1="53702" x2="56700" y2="83837"/>
                        <a14:foregroundMark x1="41900" y1="24296" x2="71500" y2="40876"/>
                        <a14:foregroundMark x1="57100" y1="17623" x2="76800" y2="43170"/>
                        <a14:foregroundMark x1="53400" y1="17935" x2="26500" y2="28259"/>
                        <a14:foregroundMark x1="30500" y1="45673" x2="60900" y2="60584"/>
                        <a14:foregroundMark x1="54300" y1="32117" x2="61100" y2="52346"/>
                        <a14:foregroundMark x1="18400" y1="55370" x2="43900" y2="83629"/>
                        <a14:foregroundMark x1="31800" y1="58603" x2="59600" y2="30553"/>
                        <a14:foregroundMark x1="30700" y1="73723" x2="75400" y2="39729"/>
                        <a14:foregroundMark x1="56500" y1="73931" x2="54300" y2="32847"/>
                        <a14:foregroundMark x1="59400" y1="82169" x2="34200" y2="28467"/>
                        <a14:foregroundMark x1="58200" y1="73514" x2="45300" y2="33055"/>
                        <a14:foregroundMark x1="67900" y1="34411" x2="23000" y2="70490"/>
                        <a14:foregroundMark x1="31400" y1="68613" x2="46400" y2="56934"/>
                        <a14:foregroundMark x1="6500" y1="54432" x2="7400" y2="48175"/>
                      </a14:backgroundRemoval>
                    </a14:imgEffect>
                  </a14:imgLayer>
                </a14:imgProps>
              </a:ext>
              <a:ext uri="{28A0092B-C50C-407E-A947-70E740481C1C}">
                <a14:useLocalDpi xmlns:a14="http://schemas.microsoft.com/office/drawing/2010/main" val="0"/>
              </a:ext>
            </a:extLst>
          </a:blip>
          <a:stretch>
            <a:fillRect/>
          </a:stretch>
        </p:blipFill>
        <p:spPr>
          <a:xfrm>
            <a:off x="5599859" y="1126385"/>
            <a:ext cx="3321050" cy="3184856"/>
          </a:xfrm>
          <a:prstGeom prst="rect">
            <a:avLst/>
          </a:prstGeom>
        </p:spPr>
      </p:pic>
      <p:grpSp>
        <p:nvGrpSpPr>
          <p:cNvPr id="2" name="Gruppieren 1"/>
          <p:cNvGrpSpPr/>
          <p:nvPr/>
        </p:nvGrpSpPr>
        <p:grpSpPr>
          <a:xfrm>
            <a:off x="2437469" y="2403643"/>
            <a:ext cx="1576784" cy="1715394"/>
            <a:chOff x="354720" y="1786185"/>
            <a:chExt cx="1576784" cy="1715394"/>
          </a:xfrm>
        </p:grpSpPr>
        <p:sp>
          <p:nvSpPr>
            <p:cNvPr id="9" name="Abgerundetes Rechteck 8"/>
            <p:cNvSpPr/>
            <p:nvPr/>
          </p:nvSpPr>
          <p:spPr bwMode="auto">
            <a:xfrm>
              <a:off x="715337" y="2252193"/>
              <a:ext cx="907178" cy="1249386"/>
            </a:xfrm>
            <a:prstGeom prst="roundRect">
              <a:avLst/>
            </a:prstGeom>
            <a:noFill/>
            <a:ln w="952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5719" tIns="26789" rIns="35719" bIns="26789" rtlCol="0" anchor="ctr">
              <a:noAutofit/>
            </a:bodyPr>
            <a:lstStyle/>
            <a:p>
              <a:pPr marL="107108" indent="-107108" algn="ctr">
                <a:spcAft>
                  <a:spcPts val="279"/>
                </a:spcAft>
                <a:buClr>
                  <a:schemeClr val="tx2"/>
                </a:buClr>
              </a:pPr>
              <a:endParaRPr lang="de-DE" sz="695" dirty="0"/>
            </a:p>
          </p:txBody>
        </p:sp>
        <p:sp>
          <p:nvSpPr>
            <p:cNvPr id="10" name="Rechteck 9"/>
            <p:cNvSpPr/>
            <p:nvPr/>
          </p:nvSpPr>
          <p:spPr>
            <a:xfrm>
              <a:off x="354720" y="1990188"/>
              <a:ext cx="683491" cy="487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p:cNvSpPr/>
            <p:nvPr/>
          </p:nvSpPr>
          <p:spPr bwMode="auto">
            <a:xfrm>
              <a:off x="979267" y="2558850"/>
              <a:ext cx="446202" cy="161054"/>
            </a:xfrm>
            <a:prstGeom prst="rect">
              <a:avLst/>
            </a:prstGeom>
            <a:solidFill>
              <a:schemeClr val="bg1"/>
            </a:solidFill>
            <a:ln w="9525" algn="ctr">
              <a:noFill/>
              <a:miter lim="800000"/>
              <a:headEnd/>
              <a:tailEnd/>
            </a:ln>
            <a:effectLst/>
            <a:extLst/>
          </p:spPr>
          <p:txBody>
            <a:bodyPr wrap="square" lIns="35719" tIns="26789" rIns="35719" bIns="26789" rtlCol="0" anchor="ctr">
              <a:spAutoFit/>
            </a:bodyPr>
            <a:lstStyle/>
            <a:p>
              <a:pPr marL="107108" indent="-107108" algn="ctr">
                <a:spcAft>
                  <a:spcPts val="279"/>
                </a:spcAft>
                <a:buClr>
                  <a:schemeClr val="tx2"/>
                </a:buClr>
              </a:pPr>
              <a:endParaRPr lang="en-US" sz="695" dirty="0"/>
            </a:p>
          </p:txBody>
        </p:sp>
        <p:sp>
          <p:nvSpPr>
            <p:cNvPr id="12" name="Textfeld 11"/>
            <p:cNvSpPr txBox="1"/>
            <p:nvPr/>
          </p:nvSpPr>
          <p:spPr>
            <a:xfrm>
              <a:off x="715337" y="3204194"/>
              <a:ext cx="907178" cy="276999"/>
            </a:xfrm>
            <a:prstGeom prst="rect">
              <a:avLst/>
            </a:prstGeom>
            <a:noFill/>
          </p:spPr>
          <p:txBody>
            <a:bodyPr wrap="square" rtlCol="0">
              <a:spAutoFit/>
            </a:bodyPr>
            <a:lstStyle/>
            <a:p>
              <a:pPr algn="ctr"/>
              <a:r>
                <a:rPr lang="en-US" sz="600" dirty="0">
                  <a:latin typeface="Garamond" panose="02020404030301010803" pitchFamily="18" charset="0"/>
                </a:rPr>
                <a:t>25 </a:t>
              </a:r>
              <a:r>
                <a:rPr lang="en-US" sz="600" dirty="0" smtClean="0">
                  <a:latin typeface="Garamond" panose="02020404030301010803" pitchFamily="18" charset="0"/>
                </a:rPr>
                <a:t>companies DEESME EMS</a:t>
              </a:r>
              <a:endParaRPr lang="en-US" sz="600" dirty="0">
                <a:latin typeface="Garamond" panose="02020404030301010803" pitchFamily="18" charset="0"/>
              </a:endParaRPr>
            </a:p>
          </p:txBody>
        </p:sp>
        <p:sp>
          <p:nvSpPr>
            <p:cNvPr id="13" name="Textfeld 12"/>
            <p:cNvSpPr txBox="1"/>
            <p:nvPr/>
          </p:nvSpPr>
          <p:spPr>
            <a:xfrm>
              <a:off x="750398" y="2644137"/>
              <a:ext cx="822677" cy="276999"/>
            </a:xfrm>
            <a:prstGeom prst="rect">
              <a:avLst/>
            </a:prstGeom>
            <a:noFill/>
          </p:spPr>
          <p:txBody>
            <a:bodyPr wrap="square" rtlCol="0">
              <a:spAutoFit/>
            </a:bodyPr>
            <a:lstStyle/>
            <a:p>
              <a:pPr algn="ctr"/>
              <a:r>
                <a:rPr lang="en-US" sz="600" dirty="0">
                  <a:latin typeface="Garamond" panose="02020404030301010803" pitchFamily="18" charset="0"/>
                </a:rPr>
                <a:t>50 </a:t>
              </a:r>
              <a:r>
                <a:rPr lang="en-US" sz="600" dirty="0" smtClean="0">
                  <a:latin typeface="Garamond" panose="02020404030301010803" pitchFamily="18" charset="0"/>
                </a:rPr>
                <a:t>companies DEESME audit</a:t>
              </a:r>
              <a:endParaRPr lang="en-US" sz="600" dirty="0">
                <a:latin typeface="Garamond" panose="02020404030301010803" pitchFamily="18" charset="0"/>
              </a:endParaRPr>
            </a:p>
          </p:txBody>
        </p:sp>
        <p:pic>
          <p:nvPicPr>
            <p:cNvPr id="14" name="Graphic 6" descr="City with solid fill">
              <a:extLst>
                <a:ext uri="{FF2B5EF4-FFF2-40B4-BE49-F238E27FC236}">
                  <a16:creationId xmlns:a16="http://schemas.microsoft.com/office/drawing/2014/main" id="{37B3900A-976C-4342-B29C-F102DBC26110}"/>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927670" y="2306407"/>
              <a:ext cx="456434" cy="456434"/>
            </a:xfrm>
            <a:prstGeom prst="rect">
              <a:avLst/>
            </a:prstGeom>
          </p:spPr>
        </p:pic>
        <p:sp>
          <p:nvSpPr>
            <p:cNvPr id="15" name="Pfeil nach unten 14"/>
            <p:cNvSpPr/>
            <p:nvPr/>
          </p:nvSpPr>
          <p:spPr bwMode="auto">
            <a:xfrm rot="16200000">
              <a:off x="1683396" y="2759338"/>
              <a:ext cx="277137" cy="219079"/>
            </a:xfrm>
            <a:prstGeom prst="downArrow">
              <a:avLst/>
            </a:prstGeom>
            <a:solidFill>
              <a:schemeClr val="tx1"/>
            </a:solidFill>
            <a:ln w="9525" algn="ctr">
              <a:noFill/>
              <a:miter lim="800000"/>
              <a:headEnd/>
              <a:tailEnd/>
            </a:ln>
            <a:effectLst/>
            <a:extLst/>
          </p:spPr>
          <p:txBody>
            <a:bodyPr wrap="square" lIns="35719" tIns="26789" rIns="35719" bIns="26789" rtlCol="0" anchor="ctr">
              <a:noAutofit/>
            </a:bodyPr>
            <a:lstStyle/>
            <a:p>
              <a:pPr marL="107108" indent="-107108" algn="ctr">
                <a:spcAft>
                  <a:spcPts val="279"/>
                </a:spcAft>
                <a:buClr>
                  <a:schemeClr val="tx2"/>
                </a:buClr>
              </a:pPr>
              <a:endParaRPr lang="en-GB" sz="695" dirty="0"/>
            </a:p>
          </p:txBody>
        </p:sp>
        <p:pic>
          <p:nvPicPr>
            <p:cNvPr id="16" name="Graphic 6" descr="City with solid fill">
              <a:extLst>
                <a:ext uri="{FF2B5EF4-FFF2-40B4-BE49-F238E27FC236}">
                  <a16:creationId xmlns:a16="http://schemas.microsoft.com/office/drawing/2014/main" id="{37B3900A-976C-4342-B29C-F102DBC26110}"/>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409381" y="1786185"/>
              <a:ext cx="558322" cy="558322"/>
            </a:xfrm>
            <a:prstGeom prst="rect">
              <a:avLst/>
            </a:prstGeom>
          </p:spPr>
        </p:pic>
        <p:pic>
          <p:nvPicPr>
            <p:cNvPr id="17" name="Graphic 6" descr="City with solid fill">
              <a:extLst>
                <a:ext uri="{FF2B5EF4-FFF2-40B4-BE49-F238E27FC236}">
                  <a16:creationId xmlns:a16="http://schemas.microsoft.com/office/drawing/2014/main" id="{37B3900A-976C-4342-B29C-F102DBC26110}"/>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940709" y="2872645"/>
              <a:ext cx="456434" cy="456434"/>
            </a:xfrm>
            <a:prstGeom prst="rect">
              <a:avLst/>
            </a:prstGeom>
          </p:spPr>
        </p:pic>
      </p:grpSp>
      <p:grpSp>
        <p:nvGrpSpPr>
          <p:cNvPr id="18" name="Gruppieren 17"/>
          <p:cNvGrpSpPr/>
          <p:nvPr/>
        </p:nvGrpSpPr>
        <p:grpSpPr>
          <a:xfrm>
            <a:off x="4088661" y="2860950"/>
            <a:ext cx="308430" cy="1249386"/>
            <a:chOff x="1338656" y="2092146"/>
            <a:chExt cx="308430" cy="1249386"/>
          </a:xfrm>
        </p:grpSpPr>
        <p:sp>
          <p:nvSpPr>
            <p:cNvPr id="19" name="Abgerundetes Rechteck 18"/>
            <p:cNvSpPr/>
            <p:nvPr/>
          </p:nvSpPr>
          <p:spPr bwMode="auto">
            <a:xfrm rot="16200000">
              <a:off x="868178" y="2562624"/>
              <a:ext cx="1249386" cy="308430"/>
            </a:xfrm>
            <a:prstGeom prst="roundRect">
              <a:avLst>
                <a:gd name="adj" fmla="val 0"/>
              </a:avLst>
            </a:prstGeom>
            <a:solidFill>
              <a:schemeClr val="tx1">
                <a:lumMod val="65000"/>
                <a:lumOff val="35000"/>
              </a:schemeClr>
            </a:solidFill>
            <a:ln w="9525" algn="ctr">
              <a:solidFill>
                <a:schemeClr val="tx1"/>
              </a:solidFill>
              <a:miter lim="800000"/>
              <a:headEnd/>
              <a:tailEnd/>
            </a:ln>
            <a:effectLst/>
            <a:extLst/>
          </p:spPr>
          <p:txBody>
            <a:bodyPr wrap="square" lIns="0" tIns="0" rIns="252000" bIns="0" rtlCol="0" anchor="ctr" anchorCtr="0">
              <a:noAutofit/>
            </a:bodyPr>
            <a:lstStyle/>
            <a:p>
              <a:pPr indent="-107108" algn="ctr">
                <a:buClr>
                  <a:schemeClr val="tx2"/>
                </a:buClr>
              </a:pPr>
              <a:r>
                <a:rPr lang="en-US" sz="800" b="1" dirty="0" smtClean="0">
                  <a:solidFill>
                    <a:schemeClr val="bg1"/>
                  </a:solidFill>
                  <a:latin typeface="Garamond" panose="02020404030301010803" pitchFamily="18" charset="0"/>
                </a:rPr>
                <a:t>Basic Trainings</a:t>
              </a:r>
              <a:endParaRPr lang="en-US" sz="800" dirty="0">
                <a:solidFill>
                  <a:schemeClr val="bg1"/>
                </a:solidFill>
                <a:latin typeface="Garamond" panose="02020404030301010803" pitchFamily="18" charset="0"/>
              </a:endParaRPr>
            </a:p>
          </p:txBody>
        </p:sp>
        <p:pic>
          <p:nvPicPr>
            <p:cNvPr id="20" name="Graphic 5" descr="Classroom with solid fill">
              <a:extLst>
                <a:ext uri="{FF2B5EF4-FFF2-40B4-BE49-F238E27FC236}">
                  <a16:creationId xmlns:a16="http://schemas.microsoft.com/office/drawing/2014/main" id="{9CA51217-A4E0-4BD8-AF53-944F212A5D6B}"/>
                </a:ext>
              </a:extLst>
            </p:cNvPr>
            <p:cNvPicPr>
              <a:picLocks noChangeAspect="1"/>
            </p:cNvPicPr>
            <p:nvPr/>
          </p:nvPicPr>
          <p:blipFill>
            <a:blip r:embed="rId8">
              <a:extLst>
                <a:ext uri="{96DAC541-7B7A-43D3-8B79-37D633B846F1}">
                  <asvg:svgBlip xmlns="" xmlns:asvg="http://schemas.microsoft.com/office/drawing/2016/SVG/main" r:embed="rId5"/>
                </a:ext>
              </a:extLst>
            </a:blip>
            <a:stretch>
              <a:fillRect/>
            </a:stretch>
          </p:blipFill>
          <p:spPr>
            <a:xfrm>
              <a:off x="1339798" y="2103591"/>
              <a:ext cx="295985" cy="295987"/>
            </a:xfrm>
            <a:prstGeom prst="rect">
              <a:avLst/>
            </a:prstGeom>
          </p:spPr>
        </p:pic>
      </p:grpSp>
      <p:grpSp>
        <p:nvGrpSpPr>
          <p:cNvPr id="21" name="Gruppieren 20"/>
          <p:cNvGrpSpPr/>
          <p:nvPr/>
        </p:nvGrpSpPr>
        <p:grpSpPr>
          <a:xfrm>
            <a:off x="4756493" y="2860949"/>
            <a:ext cx="320032" cy="1249386"/>
            <a:chOff x="1184606" y="2092146"/>
            <a:chExt cx="320032" cy="1249386"/>
          </a:xfrm>
        </p:grpSpPr>
        <p:sp>
          <p:nvSpPr>
            <p:cNvPr id="22" name="Abgerundetes Rechteck 21"/>
            <p:cNvSpPr/>
            <p:nvPr/>
          </p:nvSpPr>
          <p:spPr bwMode="auto">
            <a:xfrm rot="16200000">
              <a:off x="725730" y="2562624"/>
              <a:ext cx="1249386" cy="308430"/>
            </a:xfrm>
            <a:prstGeom prst="roundRect">
              <a:avLst>
                <a:gd name="adj" fmla="val 0"/>
              </a:avLst>
            </a:prstGeom>
            <a:solidFill>
              <a:schemeClr val="tx1">
                <a:lumMod val="65000"/>
                <a:lumOff val="35000"/>
              </a:schemeClr>
            </a:solidFill>
            <a:ln w="9525" algn="ctr">
              <a:solidFill>
                <a:schemeClr val="tx1"/>
              </a:solidFill>
              <a:miter lim="800000"/>
              <a:headEnd/>
              <a:tailEnd/>
            </a:ln>
            <a:effectLst/>
            <a:extLst/>
          </p:spPr>
          <p:txBody>
            <a:bodyPr wrap="square" lIns="0" tIns="0" rIns="252000" bIns="0" rtlCol="0" anchor="ctr" anchorCtr="0">
              <a:noAutofit/>
            </a:bodyPr>
            <a:lstStyle/>
            <a:p>
              <a:pPr indent="-107108" algn="ctr">
                <a:buClr>
                  <a:schemeClr val="tx2"/>
                </a:buClr>
              </a:pPr>
              <a:r>
                <a:rPr lang="en-US" sz="800" b="1" dirty="0" smtClean="0">
                  <a:solidFill>
                    <a:schemeClr val="bg1"/>
                  </a:solidFill>
                  <a:latin typeface="Garamond" panose="02020404030301010803" pitchFamily="18" charset="0"/>
                </a:rPr>
                <a:t>Advanced Trainings</a:t>
              </a:r>
              <a:endParaRPr lang="en-US" sz="800" dirty="0">
                <a:solidFill>
                  <a:schemeClr val="bg1"/>
                </a:solidFill>
                <a:latin typeface="Garamond" panose="02020404030301010803" pitchFamily="18" charset="0"/>
              </a:endParaRPr>
            </a:p>
          </p:txBody>
        </p:sp>
        <p:pic>
          <p:nvPicPr>
            <p:cNvPr id="23" name="Graphic 5" descr="Classroom with solid fill">
              <a:extLst>
                <a:ext uri="{FF2B5EF4-FFF2-40B4-BE49-F238E27FC236}">
                  <a16:creationId xmlns:a16="http://schemas.microsoft.com/office/drawing/2014/main" id="{9CA51217-A4E0-4BD8-AF53-944F212A5D6B}"/>
                </a:ext>
              </a:extLst>
            </p:cNvPr>
            <p:cNvPicPr>
              <a:picLocks noChangeAspect="1"/>
            </p:cNvPicPr>
            <p:nvPr/>
          </p:nvPicPr>
          <p:blipFill>
            <a:blip r:embed="rId8">
              <a:extLst>
                <a:ext uri="{96DAC541-7B7A-43D3-8B79-37D633B846F1}">
                  <asvg:svgBlip xmlns="" xmlns:asvg="http://schemas.microsoft.com/office/drawing/2016/SVG/main" r:embed="rId5"/>
                </a:ext>
              </a:extLst>
            </a:blip>
            <a:stretch>
              <a:fillRect/>
            </a:stretch>
          </p:blipFill>
          <p:spPr>
            <a:xfrm>
              <a:off x="1184606" y="2103591"/>
              <a:ext cx="295985" cy="295987"/>
            </a:xfrm>
            <a:prstGeom prst="rect">
              <a:avLst/>
            </a:prstGeom>
          </p:spPr>
        </p:pic>
      </p:grpSp>
      <p:sp>
        <p:nvSpPr>
          <p:cNvPr id="24" name="Pfeil nach unten 23"/>
          <p:cNvSpPr/>
          <p:nvPr/>
        </p:nvSpPr>
        <p:spPr bwMode="auto">
          <a:xfrm rot="16200000">
            <a:off x="4429536" y="3376795"/>
            <a:ext cx="277137" cy="219079"/>
          </a:xfrm>
          <a:prstGeom prst="downArrow">
            <a:avLst/>
          </a:prstGeom>
          <a:solidFill>
            <a:schemeClr val="tx1"/>
          </a:solidFill>
          <a:ln w="9525" algn="ctr">
            <a:noFill/>
            <a:miter lim="800000"/>
            <a:headEnd/>
            <a:tailEnd/>
          </a:ln>
          <a:effectLst/>
          <a:extLst/>
        </p:spPr>
        <p:txBody>
          <a:bodyPr wrap="square" lIns="35719" tIns="26789" rIns="35719" bIns="26789" rtlCol="0" anchor="ctr">
            <a:noAutofit/>
          </a:bodyPr>
          <a:lstStyle/>
          <a:p>
            <a:pPr marL="107108" indent="-107108" algn="ctr">
              <a:spcAft>
                <a:spcPts val="279"/>
              </a:spcAft>
              <a:buClr>
                <a:schemeClr val="tx2"/>
              </a:buClr>
            </a:pPr>
            <a:endParaRPr lang="en-GB" sz="695" dirty="0"/>
          </a:p>
        </p:txBody>
      </p:sp>
      <p:pic>
        <p:nvPicPr>
          <p:cNvPr id="25" name="Grafik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6285" y="2916194"/>
            <a:ext cx="360000" cy="216000"/>
          </a:xfrm>
          <a:prstGeom prst="rect">
            <a:avLst/>
          </a:prstGeom>
          <a:ln w="6350">
            <a:solidFill>
              <a:srgbClr val="000000"/>
            </a:solidFill>
          </a:ln>
        </p:spPr>
      </p:pic>
      <p:pic>
        <p:nvPicPr>
          <p:cNvPr id="26" name="Grafik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6285" y="3232696"/>
            <a:ext cx="360000" cy="216000"/>
          </a:xfrm>
          <a:prstGeom prst="rect">
            <a:avLst/>
          </a:prstGeom>
          <a:ln w="6350">
            <a:solidFill>
              <a:srgbClr val="000000"/>
            </a:solidFill>
          </a:ln>
        </p:spPr>
      </p:pic>
      <p:pic>
        <p:nvPicPr>
          <p:cNvPr id="27" name="Grafik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86285" y="3549198"/>
            <a:ext cx="359999" cy="216000"/>
          </a:xfrm>
          <a:prstGeom prst="rect">
            <a:avLst/>
          </a:prstGeom>
          <a:ln w="6350">
            <a:solidFill>
              <a:srgbClr val="000000"/>
            </a:solidFill>
          </a:ln>
        </p:spPr>
      </p:pic>
      <p:pic>
        <p:nvPicPr>
          <p:cNvPr id="28" name="Grafik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5235" y="3865701"/>
            <a:ext cx="346577" cy="216000"/>
          </a:xfrm>
          <a:prstGeom prst="rect">
            <a:avLst/>
          </a:prstGeom>
          <a:ln w="6350">
            <a:solidFill>
              <a:srgbClr val="000000"/>
            </a:solidFill>
          </a:ln>
        </p:spPr>
      </p:pic>
      <p:sp>
        <p:nvSpPr>
          <p:cNvPr id="29" name="Rechteck 28"/>
          <p:cNvSpPr/>
          <p:nvPr/>
        </p:nvSpPr>
        <p:spPr>
          <a:xfrm>
            <a:off x="879817" y="2793839"/>
            <a:ext cx="842154" cy="1384995"/>
          </a:xfrm>
          <a:prstGeom prst="rect">
            <a:avLst/>
          </a:prstGeom>
        </p:spPr>
        <p:txBody>
          <a:bodyPr wrap="none">
            <a:spAutoFit/>
          </a:bodyPr>
          <a:lstStyle/>
          <a:p>
            <a:pPr algn="r">
              <a:lnSpc>
                <a:spcPct val="150000"/>
              </a:lnSpc>
            </a:pPr>
            <a:r>
              <a:rPr lang="en-GB" sz="1400" dirty="0" smtClean="0"/>
              <a:t>Bulgaria</a:t>
            </a:r>
          </a:p>
          <a:p>
            <a:pPr algn="r">
              <a:lnSpc>
                <a:spcPct val="150000"/>
              </a:lnSpc>
            </a:pPr>
            <a:r>
              <a:rPr lang="en-GB" sz="1400" dirty="0" smtClean="0"/>
              <a:t>Germany</a:t>
            </a:r>
          </a:p>
          <a:p>
            <a:pPr algn="r">
              <a:lnSpc>
                <a:spcPct val="150000"/>
              </a:lnSpc>
            </a:pPr>
            <a:r>
              <a:rPr lang="en-GB" sz="1400" dirty="0" smtClean="0"/>
              <a:t>Italy</a:t>
            </a:r>
          </a:p>
          <a:p>
            <a:pPr algn="r">
              <a:lnSpc>
                <a:spcPct val="150000"/>
              </a:lnSpc>
            </a:pPr>
            <a:r>
              <a:rPr lang="en-GB" sz="1400" dirty="0" smtClean="0"/>
              <a:t>Poland</a:t>
            </a:r>
            <a:endParaRPr lang="en-GB" sz="1400" dirty="0"/>
          </a:p>
        </p:txBody>
      </p:sp>
      <p:sp>
        <p:nvSpPr>
          <p:cNvPr id="30" name="Pfeil nach unten 29"/>
          <p:cNvSpPr/>
          <p:nvPr/>
        </p:nvSpPr>
        <p:spPr bwMode="auto">
          <a:xfrm rot="16200000">
            <a:off x="2230137" y="3366391"/>
            <a:ext cx="277137" cy="219079"/>
          </a:xfrm>
          <a:prstGeom prst="downArrow">
            <a:avLst/>
          </a:prstGeom>
          <a:solidFill>
            <a:schemeClr val="tx1"/>
          </a:solidFill>
          <a:ln w="9525" algn="ctr">
            <a:noFill/>
            <a:miter lim="800000"/>
            <a:headEnd/>
            <a:tailEnd/>
          </a:ln>
          <a:effectLst/>
          <a:extLst/>
        </p:spPr>
        <p:txBody>
          <a:bodyPr wrap="square" lIns="35719" tIns="26789" rIns="35719" bIns="26789" rtlCol="0" anchor="ctr">
            <a:noAutofit/>
          </a:bodyPr>
          <a:lstStyle/>
          <a:p>
            <a:pPr marL="107108" indent="-107108" algn="ctr">
              <a:spcAft>
                <a:spcPts val="279"/>
              </a:spcAft>
              <a:buClr>
                <a:schemeClr val="tx2"/>
              </a:buClr>
            </a:pPr>
            <a:endParaRPr lang="en-GB" sz="695" dirty="0"/>
          </a:p>
        </p:txBody>
      </p:sp>
      <p:sp>
        <p:nvSpPr>
          <p:cNvPr id="31" name="Textfeld 30"/>
          <p:cNvSpPr txBox="1"/>
          <p:nvPr/>
        </p:nvSpPr>
        <p:spPr>
          <a:xfrm>
            <a:off x="2332253" y="2829554"/>
            <a:ext cx="857260" cy="215444"/>
          </a:xfrm>
          <a:prstGeom prst="rect">
            <a:avLst/>
          </a:prstGeom>
          <a:noFill/>
        </p:spPr>
        <p:txBody>
          <a:bodyPr wrap="square" rtlCol="0">
            <a:spAutoFit/>
          </a:bodyPr>
          <a:lstStyle/>
          <a:p>
            <a:pPr algn="ctr"/>
            <a:r>
              <a:rPr lang="en-US" sz="800" dirty="0">
                <a:latin typeface="Garamond" panose="02020404030301010803" pitchFamily="18" charset="0"/>
              </a:rPr>
              <a:t>500 companies</a:t>
            </a:r>
          </a:p>
        </p:txBody>
      </p:sp>
      <p:sp>
        <p:nvSpPr>
          <p:cNvPr id="34" name="Freeform 48"/>
          <p:cNvSpPr>
            <a:spLocks noChangeAspect="1" noEditPoints="1"/>
          </p:cNvSpPr>
          <p:nvPr/>
        </p:nvSpPr>
        <p:spPr bwMode="gray">
          <a:xfrm>
            <a:off x="89305" y="426235"/>
            <a:ext cx="450589" cy="317757"/>
          </a:xfrm>
          <a:custGeom>
            <a:avLst/>
            <a:gdLst/>
            <a:ahLst/>
            <a:cxnLst>
              <a:cxn ang="0">
                <a:pos x="786" y="467"/>
              </a:cxn>
              <a:cxn ang="0">
                <a:pos x="786" y="79"/>
              </a:cxn>
              <a:cxn ang="0">
                <a:pos x="801" y="79"/>
              </a:cxn>
              <a:cxn ang="0">
                <a:pos x="801" y="50"/>
              </a:cxn>
              <a:cxn ang="0">
                <a:pos x="758" y="50"/>
              </a:cxn>
              <a:cxn ang="0">
                <a:pos x="758" y="0"/>
              </a:cxn>
              <a:cxn ang="0">
                <a:pos x="701" y="0"/>
              </a:cxn>
              <a:cxn ang="0">
                <a:pos x="701" y="50"/>
              </a:cxn>
              <a:cxn ang="0">
                <a:pos x="372" y="50"/>
              </a:cxn>
              <a:cxn ang="0">
                <a:pos x="372" y="79"/>
              </a:cxn>
              <a:cxn ang="0">
                <a:pos x="386" y="79"/>
              </a:cxn>
              <a:cxn ang="0">
                <a:pos x="386" y="144"/>
              </a:cxn>
              <a:cxn ang="0">
                <a:pos x="0" y="201"/>
              </a:cxn>
              <a:cxn ang="0">
                <a:pos x="7" y="230"/>
              </a:cxn>
              <a:cxn ang="0">
                <a:pos x="28" y="230"/>
              </a:cxn>
              <a:cxn ang="0">
                <a:pos x="28" y="467"/>
              </a:cxn>
              <a:cxn ang="0">
                <a:pos x="0" y="467"/>
              </a:cxn>
              <a:cxn ang="0">
                <a:pos x="0" y="517"/>
              </a:cxn>
              <a:cxn ang="0">
                <a:pos x="808" y="517"/>
              </a:cxn>
              <a:cxn ang="0">
                <a:pos x="808" y="467"/>
              </a:cxn>
              <a:cxn ang="0">
                <a:pos x="786" y="467"/>
              </a:cxn>
              <a:cxn ang="0">
                <a:pos x="350" y="467"/>
              </a:cxn>
              <a:cxn ang="0">
                <a:pos x="79" y="467"/>
              </a:cxn>
              <a:cxn ang="0">
                <a:pos x="79" y="280"/>
              </a:cxn>
              <a:cxn ang="0">
                <a:pos x="350" y="280"/>
              </a:cxn>
              <a:cxn ang="0">
                <a:pos x="350" y="467"/>
              </a:cxn>
              <a:cxn ang="0">
                <a:pos x="565" y="402"/>
              </a:cxn>
              <a:cxn ang="0">
                <a:pos x="465" y="402"/>
              </a:cxn>
              <a:cxn ang="0">
                <a:pos x="465" y="330"/>
              </a:cxn>
              <a:cxn ang="0">
                <a:pos x="565" y="330"/>
              </a:cxn>
              <a:cxn ang="0">
                <a:pos x="565" y="402"/>
              </a:cxn>
              <a:cxn ang="0">
                <a:pos x="565" y="223"/>
              </a:cxn>
              <a:cxn ang="0">
                <a:pos x="465" y="223"/>
              </a:cxn>
              <a:cxn ang="0">
                <a:pos x="465" y="151"/>
              </a:cxn>
              <a:cxn ang="0">
                <a:pos x="565" y="151"/>
              </a:cxn>
              <a:cxn ang="0">
                <a:pos x="565" y="223"/>
              </a:cxn>
              <a:cxn ang="0">
                <a:pos x="715" y="467"/>
              </a:cxn>
              <a:cxn ang="0">
                <a:pos x="615" y="467"/>
              </a:cxn>
              <a:cxn ang="0">
                <a:pos x="615" y="330"/>
              </a:cxn>
              <a:cxn ang="0">
                <a:pos x="715" y="330"/>
              </a:cxn>
              <a:cxn ang="0">
                <a:pos x="715" y="467"/>
              </a:cxn>
              <a:cxn ang="0">
                <a:pos x="715" y="223"/>
              </a:cxn>
              <a:cxn ang="0">
                <a:pos x="615" y="223"/>
              </a:cxn>
              <a:cxn ang="0">
                <a:pos x="615" y="151"/>
              </a:cxn>
              <a:cxn ang="0">
                <a:pos x="715" y="151"/>
              </a:cxn>
              <a:cxn ang="0">
                <a:pos x="715" y="223"/>
              </a:cxn>
            </a:cxnLst>
            <a:rect l="0" t="0" r="r" b="b"/>
            <a:pathLst>
              <a:path w="808" h="517">
                <a:moveTo>
                  <a:pt x="786" y="467"/>
                </a:moveTo>
                <a:lnTo>
                  <a:pt x="786" y="79"/>
                </a:lnTo>
                <a:lnTo>
                  <a:pt x="801" y="79"/>
                </a:lnTo>
                <a:lnTo>
                  <a:pt x="801" y="50"/>
                </a:lnTo>
                <a:lnTo>
                  <a:pt x="758" y="50"/>
                </a:lnTo>
                <a:lnTo>
                  <a:pt x="758" y="0"/>
                </a:lnTo>
                <a:lnTo>
                  <a:pt x="701" y="0"/>
                </a:lnTo>
                <a:lnTo>
                  <a:pt x="701" y="50"/>
                </a:lnTo>
                <a:lnTo>
                  <a:pt x="372" y="50"/>
                </a:lnTo>
                <a:lnTo>
                  <a:pt x="372" y="79"/>
                </a:lnTo>
                <a:lnTo>
                  <a:pt x="386" y="79"/>
                </a:lnTo>
                <a:lnTo>
                  <a:pt x="386" y="144"/>
                </a:lnTo>
                <a:lnTo>
                  <a:pt x="0" y="201"/>
                </a:lnTo>
                <a:lnTo>
                  <a:pt x="7" y="230"/>
                </a:lnTo>
                <a:lnTo>
                  <a:pt x="28" y="230"/>
                </a:lnTo>
                <a:lnTo>
                  <a:pt x="28" y="467"/>
                </a:lnTo>
                <a:lnTo>
                  <a:pt x="0" y="467"/>
                </a:lnTo>
                <a:lnTo>
                  <a:pt x="0" y="517"/>
                </a:lnTo>
                <a:lnTo>
                  <a:pt x="808" y="517"/>
                </a:lnTo>
                <a:lnTo>
                  <a:pt x="808" y="467"/>
                </a:lnTo>
                <a:lnTo>
                  <a:pt x="786" y="467"/>
                </a:lnTo>
                <a:close/>
                <a:moveTo>
                  <a:pt x="350" y="467"/>
                </a:moveTo>
                <a:lnTo>
                  <a:pt x="79" y="467"/>
                </a:lnTo>
                <a:lnTo>
                  <a:pt x="79" y="280"/>
                </a:lnTo>
                <a:lnTo>
                  <a:pt x="350" y="280"/>
                </a:lnTo>
                <a:lnTo>
                  <a:pt x="350" y="467"/>
                </a:lnTo>
                <a:close/>
                <a:moveTo>
                  <a:pt x="565" y="402"/>
                </a:moveTo>
                <a:lnTo>
                  <a:pt x="465" y="402"/>
                </a:lnTo>
                <a:lnTo>
                  <a:pt x="465" y="330"/>
                </a:lnTo>
                <a:lnTo>
                  <a:pt x="565" y="330"/>
                </a:lnTo>
                <a:lnTo>
                  <a:pt x="565" y="402"/>
                </a:lnTo>
                <a:close/>
                <a:moveTo>
                  <a:pt x="565" y="223"/>
                </a:moveTo>
                <a:lnTo>
                  <a:pt x="465" y="223"/>
                </a:lnTo>
                <a:lnTo>
                  <a:pt x="465" y="151"/>
                </a:lnTo>
                <a:lnTo>
                  <a:pt x="565" y="151"/>
                </a:lnTo>
                <a:lnTo>
                  <a:pt x="565" y="223"/>
                </a:lnTo>
                <a:close/>
                <a:moveTo>
                  <a:pt x="715" y="467"/>
                </a:moveTo>
                <a:lnTo>
                  <a:pt x="615" y="467"/>
                </a:lnTo>
                <a:lnTo>
                  <a:pt x="615" y="330"/>
                </a:lnTo>
                <a:lnTo>
                  <a:pt x="715" y="330"/>
                </a:lnTo>
                <a:lnTo>
                  <a:pt x="715" y="467"/>
                </a:lnTo>
                <a:close/>
                <a:moveTo>
                  <a:pt x="715" y="223"/>
                </a:moveTo>
                <a:lnTo>
                  <a:pt x="615" y="223"/>
                </a:lnTo>
                <a:lnTo>
                  <a:pt x="615" y="151"/>
                </a:lnTo>
                <a:lnTo>
                  <a:pt x="715" y="151"/>
                </a:lnTo>
                <a:lnTo>
                  <a:pt x="715" y="223"/>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36" name="Rechteck 35"/>
          <p:cNvSpPr/>
          <p:nvPr/>
        </p:nvSpPr>
        <p:spPr>
          <a:xfrm>
            <a:off x="-77530" y="730801"/>
            <a:ext cx="800219" cy="253916"/>
          </a:xfrm>
          <a:prstGeom prst="rect">
            <a:avLst/>
          </a:prstGeom>
        </p:spPr>
        <p:txBody>
          <a:bodyPr wrap="none">
            <a:spAutoFit/>
          </a:bodyPr>
          <a:lstStyle/>
          <a:p>
            <a:r>
              <a:rPr lang="en-GB" sz="1050" b="1" dirty="0" smtClean="0">
                <a:solidFill>
                  <a:schemeClr val="bg1"/>
                </a:solidFill>
              </a:rPr>
              <a:t>companies</a:t>
            </a:r>
            <a:endParaRPr lang="en-GB" sz="1050" b="1" dirty="0">
              <a:solidFill>
                <a:schemeClr val="bg1"/>
              </a:solidFill>
            </a:endParaRPr>
          </a:p>
        </p:txBody>
      </p:sp>
      <p:sp>
        <p:nvSpPr>
          <p:cNvPr id="3" name="Rechteck 2"/>
          <p:cNvSpPr/>
          <p:nvPr/>
        </p:nvSpPr>
        <p:spPr>
          <a:xfrm>
            <a:off x="5647997" y="865886"/>
            <a:ext cx="3299393" cy="338554"/>
          </a:xfrm>
          <a:prstGeom prst="rect">
            <a:avLst/>
          </a:prstGeom>
        </p:spPr>
        <p:txBody>
          <a:bodyPr wrap="square">
            <a:spAutoFit/>
          </a:bodyPr>
          <a:lstStyle/>
          <a:p>
            <a:pPr algn="ctr"/>
            <a:r>
              <a:rPr lang="de-DE" sz="1600" dirty="0" smtClean="0">
                <a:solidFill>
                  <a:schemeClr val="tx1">
                    <a:lumMod val="50000"/>
                  </a:schemeClr>
                </a:solidFill>
                <a:cs typeface="Arial"/>
              </a:rPr>
              <a:t>DEESME </a:t>
            </a:r>
            <a:r>
              <a:rPr lang="de-DE" sz="1600" dirty="0" err="1" smtClean="0">
                <a:solidFill>
                  <a:schemeClr val="tx1">
                    <a:lumMod val="50000"/>
                  </a:schemeClr>
                </a:solidFill>
                <a:cs typeface="Arial"/>
              </a:rPr>
              <a:t>audit</a:t>
            </a:r>
            <a:r>
              <a:rPr lang="de-DE" sz="1600" dirty="0" smtClean="0">
                <a:solidFill>
                  <a:schemeClr val="tx1">
                    <a:lumMod val="50000"/>
                  </a:schemeClr>
                </a:solidFill>
                <a:cs typeface="Arial"/>
              </a:rPr>
              <a:t> </a:t>
            </a:r>
            <a:r>
              <a:rPr lang="de-DE" sz="1600" dirty="0" err="1" smtClean="0">
                <a:solidFill>
                  <a:schemeClr val="tx1">
                    <a:lumMod val="50000"/>
                  </a:schemeClr>
                </a:solidFill>
                <a:cs typeface="Arial"/>
              </a:rPr>
              <a:t>approach</a:t>
            </a:r>
            <a:endParaRPr lang="en-GB" sz="1600" dirty="0">
              <a:solidFill>
                <a:schemeClr val="tx1">
                  <a:lumMod val="50000"/>
                </a:schemeClr>
              </a:solidFill>
            </a:endParaRPr>
          </a:p>
        </p:txBody>
      </p:sp>
    </p:spTree>
    <p:extLst>
      <p:ext uri="{BB962C8B-B14F-4D97-AF65-F5344CB8AC3E}">
        <p14:creationId xmlns:p14="http://schemas.microsoft.com/office/powerpoint/2010/main" val="2777269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722936" y="-4887"/>
            <a:ext cx="8257931" cy="1365103"/>
          </a:xfrm>
        </p:spPr>
        <p:txBody>
          <a:bodyPr>
            <a:normAutofit/>
          </a:bodyPr>
          <a:lstStyle/>
          <a:p>
            <a:r>
              <a:rPr lang="de-DE" sz="2600" b="0" dirty="0" err="1" smtClean="0">
                <a:cs typeface="Arial"/>
              </a:rPr>
              <a:t>Enabling</a:t>
            </a:r>
            <a:r>
              <a:rPr lang="de-DE" sz="2600" b="0" dirty="0" smtClean="0">
                <a:cs typeface="Arial"/>
              </a:rPr>
              <a:t> National </a:t>
            </a:r>
            <a:r>
              <a:rPr lang="de-DE" sz="2600" b="0" dirty="0" err="1" smtClean="0">
                <a:cs typeface="Arial"/>
              </a:rPr>
              <a:t>Authorities</a:t>
            </a:r>
            <a:r>
              <a:rPr lang="de-DE" sz="2600" b="0" dirty="0" smtClean="0">
                <a:cs typeface="Arial"/>
              </a:rPr>
              <a:t> </a:t>
            </a:r>
            <a:r>
              <a:rPr lang="de-DE" sz="2600" b="0" dirty="0" err="1" smtClean="0">
                <a:cs typeface="Arial"/>
              </a:rPr>
              <a:t>to</a:t>
            </a:r>
            <a:r>
              <a:rPr lang="de-DE" sz="2600" b="0" dirty="0" smtClean="0">
                <a:cs typeface="Arial"/>
              </a:rPr>
              <a:t> </a:t>
            </a:r>
            <a:r>
              <a:rPr lang="de-DE" sz="2600" b="0" dirty="0" err="1" smtClean="0">
                <a:cs typeface="Arial"/>
              </a:rPr>
              <a:t>enhance</a:t>
            </a:r>
            <a:r>
              <a:rPr lang="de-DE" sz="2600" b="0" dirty="0" smtClean="0">
                <a:cs typeface="Arial"/>
              </a:rPr>
              <a:t> </a:t>
            </a:r>
            <a:r>
              <a:rPr lang="de-DE" sz="2600" b="0" dirty="0" err="1" smtClean="0">
                <a:cs typeface="Arial"/>
              </a:rPr>
              <a:t>the</a:t>
            </a:r>
            <a:r>
              <a:rPr lang="de-DE" sz="2600" b="0" dirty="0" smtClean="0">
                <a:cs typeface="Arial"/>
              </a:rPr>
              <a:t> Impact </a:t>
            </a:r>
            <a:r>
              <a:rPr lang="de-DE" sz="2600" b="0" dirty="0" err="1" smtClean="0">
                <a:cs typeface="Arial"/>
              </a:rPr>
              <a:t>of</a:t>
            </a:r>
            <a:r>
              <a:rPr lang="de-DE" sz="2600" b="0" dirty="0" smtClean="0">
                <a:cs typeface="Arial"/>
              </a:rPr>
              <a:t> </a:t>
            </a:r>
            <a:r>
              <a:rPr lang="de-DE" sz="2600" b="0" dirty="0" err="1" smtClean="0">
                <a:cs typeface="Arial"/>
              </a:rPr>
              <a:t>Energy</a:t>
            </a:r>
            <a:r>
              <a:rPr lang="de-DE" sz="2600" b="0" dirty="0" smtClean="0">
                <a:cs typeface="Arial"/>
              </a:rPr>
              <a:t> Audits </a:t>
            </a:r>
            <a:r>
              <a:rPr lang="de-DE" sz="2600" b="0" dirty="0" err="1" smtClean="0">
                <a:cs typeface="Arial"/>
              </a:rPr>
              <a:t>and</a:t>
            </a:r>
            <a:r>
              <a:rPr lang="de-DE" sz="2600" b="0" dirty="0" smtClean="0">
                <a:cs typeface="Arial"/>
              </a:rPr>
              <a:t> EMS</a:t>
            </a:r>
            <a:endParaRPr lang="fr-FR" sz="2600" b="0" dirty="0">
              <a:cs typeface="Arial"/>
            </a:endParaRPr>
          </a:p>
        </p:txBody>
      </p:sp>
      <p:sp>
        <p:nvSpPr>
          <p:cNvPr id="125" name="Text Placeholder 2">
            <a:extLst>
              <a:ext uri="{FF2B5EF4-FFF2-40B4-BE49-F238E27FC236}">
                <a16:creationId xmlns:a16="http://schemas.microsoft.com/office/drawing/2014/main" id="{38779A14-68EF-4251-986F-797EB6D8E4DB}"/>
              </a:ext>
            </a:extLst>
          </p:cNvPr>
          <p:cNvSpPr txBox="1">
            <a:spLocks/>
          </p:cNvSpPr>
          <p:nvPr/>
        </p:nvSpPr>
        <p:spPr>
          <a:xfrm>
            <a:off x="23855" y="4086709"/>
            <a:ext cx="2670048" cy="276999"/>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t>Reports available at</a:t>
            </a:r>
            <a:r>
              <a:rPr lang="de-DE" sz="800" dirty="0"/>
              <a:t> </a:t>
            </a:r>
            <a:r>
              <a:rPr lang="en-GB" sz="800" dirty="0">
                <a:hlinkClick r:id="rId2"/>
              </a:rPr>
              <a:t>https://www.deesme.eu/knowledge-hub/</a:t>
            </a:r>
            <a:endParaRPr lang="pl-PL" sz="800" dirty="0"/>
          </a:p>
        </p:txBody>
      </p:sp>
      <p:sp>
        <p:nvSpPr>
          <p:cNvPr id="4" name="Rechteck 3"/>
          <p:cNvSpPr/>
          <p:nvPr/>
        </p:nvSpPr>
        <p:spPr>
          <a:xfrm>
            <a:off x="279042" y="1504208"/>
            <a:ext cx="6336406" cy="307777"/>
          </a:xfrm>
          <a:prstGeom prst="rect">
            <a:avLst/>
          </a:prstGeom>
        </p:spPr>
        <p:txBody>
          <a:bodyPr wrap="square">
            <a:spAutoFit/>
          </a:bodyPr>
          <a:lstStyle/>
          <a:p>
            <a:r>
              <a:rPr lang="de-DE" sz="1400" dirty="0" err="1" smtClean="0">
                <a:cs typeface="Arial"/>
              </a:rPr>
              <a:t>Identification</a:t>
            </a:r>
            <a:r>
              <a:rPr lang="de-DE" sz="1400" dirty="0" smtClean="0">
                <a:cs typeface="Arial"/>
              </a:rPr>
              <a:t> </a:t>
            </a:r>
            <a:r>
              <a:rPr lang="de-DE" sz="1400" dirty="0" err="1" smtClean="0">
                <a:cs typeface="Arial"/>
              </a:rPr>
              <a:t>of</a:t>
            </a:r>
            <a:r>
              <a:rPr lang="de-DE" sz="1400" b="1" dirty="0" smtClean="0">
                <a:cs typeface="Arial"/>
              </a:rPr>
              <a:t>	</a:t>
            </a:r>
            <a:r>
              <a:rPr lang="de-DE" sz="1400" b="1" dirty="0" err="1" smtClean="0">
                <a:cs typeface="Arial"/>
              </a:rPr>
              <a:t>Challenges</a:t>
            </a:r>
            <a:r>
              <a:rPr lang="de-DE" sz="1400" b="1" dirty="0" smtClean="0">
                <a:cs typeface="Arial"/>
              </a:rPr>
              <a:t>				</a:t>
            </a:r>
            <a:endParaRPr lang="en-GB" sz="1400" b="1" dirty="0"/>
          </a:p>
        </p:txBody>
      </p:sp>
      <p:pic>
        <p:nvPicPr>
          <p:cNvPr id="124" name="Grafik 123"/>
          <p:cNvPicPr>
            <a:picLocks noChangeAspect="1"/>
          </p:cNvPicPr>
          <p:nvPr/>
        </p:nvPicPr>
        <p:blipFill rotWithShape="1">
          <a:blip r:embed="rId3"/>
          <a:srcRect r="69808"/>
          <a:stretch/>
        </p:blipFill>
        <p:spPr>
          <a:xfrm>
            <a:off x="1351685" y="1848764"/>
            <a:ext cx="1630876" cy="1993329"/>
          </a:xfrm>
          <a:prstGeom prst="rect">
            <a:avLst/>
          </a:prstGeom>
        </p:spPr>
      </p:pic>
      <p:sp>
        <p:nvSpPr>
          <p:cNvPr id="7" name="Rechteck 6"/>
          <p:cNvSpPr/>
          <p:nvPr/>
        </p:nvSpPr>
        <p:spPr>
          <a:xfrm>
            <a:off x="0" y="289187"/>
            <a:ext cx="645160" cy="7524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hteck 7"/>
          <p:cNvSpPr/>
          <p:nvPr/>
        </p:nvSpPr>
        <p:spPr>
          <a:xfrm>
            <a:off x="-102930" y="664761"/>
            <a:ext cx="825867" cy="415498"/>
          </a:xfrm>
          <a:prstGeom prst="rect">
            <a:avLst/>
          </a:prstGeom>
        </p:spPr>
        <p:txBody>
          <a:bodyPr wrap="none">
            <a:spAutoFit/>
          </a:bodyPr>
          <a:lstStyle/>
          <a:p>
            <a:pPr algn="ctr"/>
            <a:r>
              <a:rPr lang="en-GB" sz="1050" b="1" dirty="0" smtClean="0">
                <a:solidFill>
                  <a:schemeClr val="bg1"/>
                </a:solidFill>
              </a:rPr>
              <a:t>national</a:t>
            </a:r>
            <a:br>
              <a:rPr lang="en-GB" sz="1050" b="1" dirty="0" smtClean="0">
                <a:solidFill>
                  <a:schemeClr val="bg1"/>
                </a:solidFill>
              </a:rPr>
            </a:br>
            <a:r>
              <a:rPr lang="en-GB" sz="1050" b="1" dirty="0" smtClean="0">
                <a:solidFill>
                  <a:schemeClr val="bg1"/>
                </a:solidFill>
              </a:rPr>
              <a:t> authorities</a:t>
            </a:r>
            <a:endParaRPr lang="en-GB" sz="1050" b="1" dirty="0">
              <a:solidFill>
                <a:schemeClr val="bg1"/>
              </a:solidFill>
            </a:endParaRPr>
          </a:p>
        </p:txBody>
      </p:sp>
      <p:sp>
        <p:nvSpPr>
          <p:cNvPr id="9" name="Freeform 64"/>
          <p:cNvSpPr>
            <a:spLocks noChangeAspect="1" noEditPoints="1"/>
          </p:cNvSpPr>
          <p:nvPr/>
        </p:nvSpPr>
        <p:spPr bwMode="gray">
          <a:xfrm>
            <a:off x="94084" y="321186"/>
            <a:ext cx="429819" cy="369694"/>
          </a:xfrm>
          <a:custGeom>
            <a:avLst/>
            <a:gdLst/>
            <a:ahLst/>
            <a:cxnLst>
              <a:cxn ang="0">
                <a:pos x="118" y="92"/>
              </a:cxn>
              <a:cxn ang="0">
                <a:pos x="114" y="67"/>
              </a:cxn>
              <a:cxn ang="0">
                <a:pos x="116" y="62"/>
              </a:cxn>
              <a:cxn ang="0">
                <a:pos x="114" y="62"/>
              </a:cxn>
              <a:cxn ang="0">
                <a:pos x="84" y="45"/>
              </a:cxn>
              <a:cxn ang="0">
                <a:pos x="85" y="41"/>
              </a:cxn>
              <a:cxn ang="0">
                <a:pos x="64" y="21"/>
              </a:cxn>
              <a:cxn ang="0">
                <a:pos x="62" y="17"/>
              </a:cxn>
              <a:cxn ang="0">
                <a:pos x="59" y="17"/>
              </a:cxn>
              <a:cxn ang="0">
                <a:pos x="57" y="21"/>
              </a:cxn>
              <a:cxn ang="0">
                <a:pos x="54" y="38"/>
              </a:cxn>
              <a:cxn ang="0">
                <a:pos x="54" y="41"/>
              </a:cxn>
              <a:cxn ang="0">
                <a:pos x="36" y="45"/>
              </a:cxn>
              <a:cxn ang="0">
                <a:pos x="38" y="56"/>
              </a:cxn>
              <a:cxn ang="0">
                <a:pos x="6" y="62"/>
              </a:cxn>
              <a:cxn ang="0">
                <a:pos x="7" y="67"/>
              </a:cxn>
              <a:cxn ang="0">
                <a:pos x="4" y="92"/>
              </a:cxn>
              <a:cxn ang="0">
                <a:pos x="0" y="98"/>
              </a:cxn>
              <a:cxn ang="0">
                <a:pos x="121" y="104"/>
              </a:cxn>
              <a:cxn ang="0">
                <a:pos x="118" y="98"/>
              </a:cxn>
              <a:cxn ang="0">
                <a:pos x="75" y="47"/>
              </a:cxn>
              <a:cxn ang="0">
                <a:pos x="69" y="55"/>
              </a:cxn>
              <a:cxn ang="0">
                <a:pos x="58" y="47"/>
              </a:cxn>
              <a:cxn ang="0">
                <a:pos x="64" y="55"/>
              </a:cxn>
              <a:cxn ang="0">
                <a:pos x="58" y="47"/>
              </a:cxn>
              <a:cxn ang="0">
                <a:pos x="52" y="47"/>
              </a:cxn>
              <a:cxn ang="0">
                <a:pos x="47" y="55"/>
              </a:cxn>
              <a:cxn ang="0">
                <a:pos x="21" y="94"/>
              </a:cxn>
              <a:cxn ang="0">
                <a:pos x="15" y="86"/>
              </a:cxn>
              <a:cxn ang="0">
                <a:pos x="21" y="94"/>
              </a:cxn>
              <a:cxn ang="0">
                <a:pos x="15" y="78"/>
              </a:cxn>
              <a:cxn ang="0">
                <a:pos x="21" y="70"/>
              </a:cxn>
              <a:cxn ang="0">
                <a:pos x="32" y="94"/>
              </a:cxn>
              <a:cxn ang="0">
                <a:pos x="27" y="86"/>
              </a:cxn>
              <a:cxn ang="0">
                <a:pos x="32" y="94"/>
              </a:cxn>
              <a:cxn ang="0">
                <a:pos x="27" y="78"/>
              </a:cxn>
              <a:cxn ang="0">
                <a:pos x="32" y="70"/>
              </a:cxn>
              <a:cxn ang="0">
                <a:pos x="84" y="74"/>
              </a:cxn>
              <a:cxn ang="0">
                <a:pos x="80" y="98"/>
              </a:cxn>
              <a:cxn ang="0">
                <a:pos x="74" y="74"/>
              </a:cxn>
              <a:cxn ang="0">
                <a:pos x="69" y="98"/>
              </a:cxn>
              <a:cxn ang="0">
                <a:pos x="64" y="74"/>
              </a:cxn>
              <a:cxn ang="0">
                <a:pos x="58" y="98"/>
              </a:cxn>
              <a:cxn ang="0">
                <a:pos x="53" y="74"/>
              </a:cxn>
              <a:cxn ang="0">
                <a:pos x="47" y="98"/>
              </a:cxn>
              <a:cxn ang="0">
                <a:pos x="42" y="74"/>
              </a:cxn>
              <a:cxn ang="0">
                <a:pos x="38" y="69"/>
              </a:cxn>
              <a:cxn ang="0">
                <a:pos x="84" y="69"/>
              </a:cxn>
              <a:cxn ang="0">
                <a:pos x="95" y="94"/>
              </a:cxn>
              <a:cxn ang="0">
                <a:pos x="89" y="86"/>
              </a:cxn>
              <a:cxn ang="0">
                <a:pos x="95" y="94"/>
              </a:cxn>
              <a:cxn ang="0">
                <a:pos x="89" y="78"/>
              </a:cxn>
              <a:cxn ang="0">
                <a:pos x="95" y="70"/>
              </a:cxn>
              <a:cxn ang="0">
                <a:pos x="106" y="94"/>
              </a:cxn>
              <a:cxn ang="0">
                <a:pos x="101" y="86"/>
              </a:cxn>
              <a:cxn ang="0">
                <a:pos x="106" y="94"/>
              </a:cxn>
              <a:cxn ang="0">
                <a:pos x="101" y="78"/>
              </a:cxn>
              <a:cxn ang="0">
                <a:pos x="106" y="70"/>
              </a:cxn>
            </a:cxnLst>
            <a:rect l="0" t="0" r="r" b="b"/>
            <a:pathLst>
              <a:path w="121" h="104">
                <a:moveTo>
                  <a:pt x="118" y="98"/>
                </a:moveTo>
                <a:cubicBezTo>
                  <a:pt x="118" y="92"/>
                  <a:pt x="118" y="92"/>
                  <a:pt x="118" y="92"/>
                </a:cubicBezTo>
                <a:cubicBezTo>
                  <a:pt x="114" y="92"/>
                  <a:pt x="114" y="92"/>
                  <a:pt x="114" y="92"/>
                </a:cubicBezTo>
                <a:cubicBezTo>
                  <a:pt x="114" y="67"/>
                  <a:pt x="114" y="67"/>
                  <a:pt x="114" y="67"/>
                </a:cubicBezTo>
                <a:cubicBezTo>
                  <a:pt x="116" y="67"/>
                  <a:pt x="116" y="67"/>
                  <a:pt x="116" y="67"/>
                </a:cubicBezTo>
                <a:cubicBezTo>
                  <a:pt x="116" y="62"/>
                  <a:pt x="116" y="62"/>
                  <a:pt x="116" y="62"/>
                </a:cubicBezTo>
                <a:cubicBezTo>
                  <a:pt x="114" y="62"/>
                  <a:pt x="114" y="62"/>
                  <a:pt x="114" y="62"/>
                </a:cubicBezTo>
                <a:cubicBezTo>
                  <a:pt x="114" y="62"/>
                  <a:pt x="114" y="62"/>
                  <a:pt x="114" y="62"/>
                </a:cubicBezTo>
                <a:cubicBezTo>
                  <a:pt x="84" y="56"/>
                  <a:pt x="84" y="56"/>
                  <a:pt x="84" y="56"/>
                </a:cubicBezTo>
                <a:cubicBezTo>
                  <a:pt x="84" y="45"/>
                  <a:pt x="84" y="45"/>
                  <a:pt x="84" y="45"/>
                </a:cubicBezTo>
                <a:cubicBezTo>
                  <a:pt x="85" y="45"/>
                  <a:pt x="85" y="45"/>
                  <a:pt x="85" y="45"/>
                </a:cubicBezTo>
                <a:cubicBezTo>
                  <a:pt x="85" y="41"/>
                  <a:pt x="85" y="41"/>
                  <a:pt x="85" y="41"/>
                </a:cubicBezTo>
                <a:cubicBezTo>
                  <a:pt x="83" y="41"/>
                  <a:pt x="83" y="41"/>
                  <a:pt x="83" y="41"/>
                </a:cubicBezTo>
                <a:cubicBezTo>
                  <a:pt x="82" y="30"/>
                  <a:pt x="74" y="22"/>
                  <a:pt x="64" y="21"/>
                </a:cubicBezTo>
                <a:cubicBezTo>
                  <a:pt x="64" y="20"/>
                  <a:pt x="64" y="20"/>
                  <a:pt x="64" y="20"/>
                </a:cubicBezTo>
                <a:cubicBezTo>
                  <a:pt x="64" y="19"/>
                  <a:pt x="64" y="18"/>
                  <a:pt x="62" y="17"/>
                </a:cubicBezTo>
                <a:cubicBezTo>
                  <a:pt x="62" y="13"/>
                  <a:pt x="61" y="0"/>
                  <a:pt x="61" y="0"/>
                </a:cubicBezTo>
                <a:cubicBezTo>
                  <a:pt x="61" y="0"/>
                  <a:pt x="60" y="13"/>
                  <a:pt x="59" y="17"/>
                </a:cubicBezTo>
                <a:cubicBezTo>
                  <a:pt x="58" y="18"/>
                  <a:pt x="57" y="19"/>
                  <a:pt x="57" y="20"/>
                </a:cubicBezTo>
                <a:cubicBezTo>
                  <a:pt x="57" y="20"/>
                  <a:pt x="57" y="20"/>
                  <a:pt x="57" y="21"/>
                </a:cubicBezTo>
                <a:cubicBezTo>
                  <a:pt x="48" y="22"/>
                  <a:pt x="41" y="29"/>
                  <a:pt x="39" y="38"/>
                </a:cubicBezTo>
                <a:cubicBezTo>
                  <a:pt x="54" y="38"/>
                  <a:pt x="54" y="38"/>
                  <a:pt x="54" y="38"/>
                </a:cubicBezTo>
                <a:cubicBezTo>
                  <a:pt x="55" y="38"/>
                  <a:pt x="55" y="39"/>
                  <a:pt x="55" y="39"/>
                </a:cubicBezTo>
                <a:cubicBezTo>
                  <a:pt x="55" y="40"/>
                  <a:pt x="55" y="41"/>
                  <a:pt x="54" y="41"/>
                </a:cubicBezTo>
                <a:cubicBezTo>
                  <a:pt x="36" y="41"/>
                  <a:pt x="36" y="41"/>
                  <a:pt x="36" y="41"/>
                </a:cubicBezTo>
                <a:cubicBezTo>
                  <a:pt x="36" y="45"/>
                  <a:pt x="36" y="45"/>
                  <a:pt x="36" y="45"/>
                </a:cubicBezTo>
                <a:cubicBezTo>
                  <a:pt x="38" y="45"/>
                  <a:pt x="38" y="45"/>
                  <a:pt x="38" y="45"/>
                </a:cubicBezTo>
                <a:cubicBezTo>
                  <a:pt x="38" y="56"/>
                  <a:pt x="38" y="56"/>
                  <a:pt x="38" y="56"/>
                </a:cubicBezTo>
                <a:cubicBezTo>
                  <a:pt x="8" y="62"/>
                  <a:pt x="8" y="62"/>
                  <a:pt x="8" y="62"/>
                </a:cubicBezTo>
                <a:cubicBezTo>
                  <a:pt x="6" y="62"/>
                  <a:pt x="6" y="62"/>
                  <a:pt x="6" y="62"/>
                </a:cubicBezTo>
                <a:cubicBezTo>
                  <a:pt x="6" y="67"/>
                  <a:pt x="6" y="67"/>
                  <a:pt x="6" y="67"/>
                </a:cubicBezTo>
                <a:cubicBezTo>
                  <a:pt x="7" y="67"/>
                  <a:pt x="7" y="67"/>
                  <a:pt x="7" y="67"/>
                </a:cubicBezTo>
                <a:cubicBezTo>
                  <a:pt x="7" y="92"/>
                  <a:pt x="7" y="92"/>
                  <a:pt x="7" y="92"/>
                </a:cubicBezTo>
                <a:cubicBezTo>
                  <a:pt x="4" y="92"/>
                  <a:pt x="4" y="92"/>
                  <a:pt x="4" y="92"/>
                </a:cubicBezTo>
                <a:cubicBezTo>
                  <a:pt x="4" y="98"/>
                  <a:pt x="4" y="98"/>
                  <a:pt x="4" y="98"/>
                </a:cubicBezTo>
                <a:cubicBezTo>
                  <a:pt x="0" y="98"/>
                  <a:pt x="0" y="98"/>
                  <a:pt x="0" y="98"/>
                </a:cubicBezTo>
                <a:cubicBezTo>
                  <a:pt x="0" y="104"/>
                  <a:pt x="0" y="104"/>
                  <a:pt x="0" y="104"/>
                </a:cubicBezTo>
                <a:cubicBezTo>
                  <a:pt x="121" y="104"/>
                  <a:pt x="121" y="104"/>
                  <a:pt x="121" y="104"/>
                </a:cubicBezTo>
                <a:cubicBezTo>
                  <a:pt x="121" y="98"/>
                  <a:pt x="121" y="98"/>
                  <a:pt x="121" y="98"/>
                </a:cubicBezTo>
                <a:lnTo>
                  <a:pt x="118" y="98"/>
                </a:lnTo>
                <a:close/>
                <a:moveTo>
                  <a:pt x="69" y="47"/>
                </a:moveTo>
                <a:cubicBezTo>
                  <a:pt x="75" y="47"/>
                  <a:pt x="75" y="47"/>
                  <a:pt x="75" y="47"/>
                </a:cubicBezTo>
                <a:cubicBezTo>
                  <a:pt x="75" y="55"/>
                  <a:pt x="75" y="55"/>
                  <a:pt x="75" y="55"/>
                </a:cubicBezTo>
                <a:cubicBezTo>
                  <a:pt x="69" y="55"/>
                  <a:pt x="69" y="55"/>
                  <a:pt x="69" y="55"/>
                </a:cubicBezTo>
                <a:lnTo>
                  <a:pt x="69" y="47"/>
                </a:lnTo>
                <a:close/>
                <a:moveTo>
                  <a:pt x="58" y="47"/>
                </a:moveTo>
                <a:cubicBezTo>
                  <a:pt x="64" y="47"/>
                  <a:pt x="64" y="47"/>
                  <a:pt x="64" y="47"/>
                </a:cubicBezTo>
                <a:cubicBezTo>
                  <a:pt x="64" y="55"/>
                  <a:pt x="64" y="55"/>
                  <a:pt x="64" y="55"/>
                </a:cubicBezTo>
                <a:cubicBezTo>
                  <a:pt x="58" y="55"/>
                  <a:pt x="58" y="55"/>
                  <a:pt x="58" y="55"/>
                </a:cubicBezTo>
                <a:lnTo>
                  <a:pt x="58" y="47"/>
                </a:lnTo>
                <a:close/>
                <a:moveTo>
                  <a:pt x="47" y="47"/>
                </a:moveTo>
                <a:cubicBezTo>
                  <a:pt x="52" y="47"/>
                  <a:pt x="52" y="47"/>
                  <a:pt x="52" y="47"/>
                </a:cubicBezTo>
                <a:cubicBezTo>
                  <a:pt x="52" y="55"/>
                  <a:pt x="52" y="55"/>
                  <a:pt x="52" y="55"/>
                </a:cubicBezTo>
                <a:cubicBezTo>
                  <a:pt x="47" y="55"/>
                  <a:pt x="47" y="55"/>
                  <a:pt x="47" y="55"/>
                </a:cubicBezTo>
                <a:lnTo>
                  <a:pt x="47" y="47"/>
                </a:lnTo>
                <a:close/>
                <a:moveTo>
                  <a:pt x="21" y="94"/>
                </a:moveTo>
                <a:cubicBezTo>
                  <a:pt x="15" y="94"/>
                  <a:pt x="15" y="94"/>
                  <a:pt x="15" y="94"/>
                </a:cubicBezTo>
                <a:cubicBezTo>
                  <a:pt x="15" y="86"/>
                  <a:pt x="15" y="86"/>
                  <a:pt x="15" y="86"/>
                </a:cubicBezTo>
                <a:cubicBezTo>
                  <a:pt x="21" y="86"/>
                  <a:pt x="21" y="86"/>
                  <a:pt x="21" y="86"/>
                </a:cubicBezTo>
                <a:lnTo>
                  <a:pt x="21" y="94"/>
                </a:lnTo>
                <a:close/>
                <a:moveTo>
                  <a:pt x="21" y="78"/>
                </a:moveTo>
                <a:cubicBezTo>
                  <a:pt x="15" y="78"/>
                  <a:pt x="15" y="78"/>
                  <a:pt x="15" y="78"/>
                </a:cubicBezTo>
                <a:cubicBezTo>
                  <a:pt x="15" y="70"/>
                  <a:pt x="15" y="70"/>
                  <a:pt x="15" y="70"/>
                </a:cubicBezTo>
                <a:cubicBezTo>
                  <a:pt x="21" y="70"/>
                  <a:pt x="21" y="70"/>
                  <a:pt x="21" y="70"/>
                </a:cubicBezTo>
                <a:lnTo>
                  <a:pt x="21" y="78"/>
                </a:lnTo>
                <a:close/>
                <a:moveTo>
                  <a:pt x="32" y="94"/>
                </a:moveTo>
                <a:cubicBezTo>
                  <a:pt x="27" y="94"/>
                  <a:pt x="27" y="94"/>
                  <a:pt x="27" y="94"/>
                </a:cubicBezTo>
                <a:cubicBezTo>
                  <a:pt x="27" y="86"/>
                  <a:pt x="27" y="86"/>
                  <a:pt x="27" y="86"/>
                </a:cubicBezTo>
                <a:cubicBezTo>
                  <a:pt x="32" y="86"/>
                  <a:pt x="32" y="86"/>
                  <a:pt x="32" y="86"/>
                </a:cubicBezTo>
                <a:lnTo>
                  <a:pt x="32" y="94"/>
                </a:lnTo>
                <a:close/>
                <a:moveTo>
                  <a:pt x="32" y="78"/>
                </a:moveTo>
                <a:cubicBezTo>
                  <a:pt x="27" y="78"/>
                  <a:pt x="27" y="78"/>
                  <a:pt x="27" y="78"/>
                </a:cubicBezTo>
                <a:cubicBezTo>
                  <a:pt x="27" y="70"/>
                  <a:pt x="27" y="70"/>
                  <a:pt x="27" y="70"/>
                </a:cubicBezTo>
                <a:cubicBezTo>
                  <a:pt x="32" y="70"/>
                  <a:pt x="32" y="70"/>
                  <a:pt x="32" y="70"/>
                </a:cubicBezTo>
                <a:lnTo>
                  <a:pt x="32" y="78"/>
                </a:lnTo>
                <a:close/>
                <a:moveTo>
                  <a:pt x="84" y="74"/>
                </a:moveTo>
                <a:cubicBezTo>
                  <a:pt x="80" y="74"/>
                  <a:pt x="80" y="74"/>
                  <a:pt x="80" y="74"/>
                </a:cubicBezTo>
                <a:cubicBezTo>
                  <a:pt x="80" y="98"/>
                  <a:pt x="80" y="98"/>
                  <a:pt x="80" y="98"/>
                </a:cubicBezTo>
                <a:cubicBezTo>
                  <a:pt x="74" y="98"/>
                  <a:pt x="74" y="98"/>
                  <a:pt x="74" y="98"/>
                </a:cubicBezTo>
                <a:cubicBezTo>
                  <a:pt x="74" y="74"/>
                  <a:pt x="74" y="74"/>
                  <a:pt x="74" y="74"/>
                </a:cubicBezTo>
                <a:cubicBezTo>
                  <a:pt x="69" y="74"/>
                  <a:pt x="69" y="74"/>
                  <a:pt x="69" y="74"/>
                </a:cubicBezTo>
                <a:cubicBezTo>
                  <a:pt x="69" y="98"/>
                  <a:pt x="69" y="98"/>
                  <a:pt x="69" y="98"/>
                </a:cubicBezTo>
                <a:cubicBezTo>
                  <a:pt x="64" y="98"/>
                  <a:pt x="64" y="98"/>
                  <a:pt x="64" y="98"/>
                </a:cubicBezTo>
                <a:cubicBezTo>
                  <a:pt x="64" y="74"/>
                  <a:pt x="64" y="74"/>
                  <a:pt x="64" y="74"/>
                </a:cubicBezTo>
                <a:cubicBezTo>
                  <a:pt x="58" y="74"/>
                  <a:pt x="58" y="74"/>
                  <a:pt x="58" y="74"/>
                </a:cubicBezTo>
                <a:cubicBezTo>
                  <a:pt x="58" y="98"/>
                  <a:pt x="58" y="98"/>
                  <a:pt x="58" y="98"/>
                </a:cubicBezTo>
                <a:cubicBezTo>
                  <a:pt x="53" y="98"/>
                  <a:pt x="53" y="98"/>
                  <a:pt x="53" y="98"/>
                </a:cubicBezTo>
                <a:cubicBezTo>
                  <a:pt x="53" y="74"/>
                  <a:pt x="53" y="74"/>
                  <a:pt x="53" y="74"/>
                </a:cubicBezTo>
                <a:cubicBezTo>
                  <a:pt x="47" y="74"/>
                  <a:pt x="47" y="74"/>
                  <a:pt x="47" y="74"/>
                </a:cubicBezTo>
                <a:cubicBezTo>
                  <a:pt x="47" y="98"/>
                  <a:pt x="47" y="98"/>
                  <a:pt x="47" y="98"/>
                </a:cubicBezTo>
                <a:cubicBezTo>
                  <a:pt x="42" y="98"/>
                  <a:pt x="42" y="98"/>
                  <a:pt x="42" y="98"/>
                </a:cubicBezTo>
                <a:cubicBezTo>
                  <a:pt x="42" y="74"/>
                  <a:pt x="42" y="74"/>
                  <a:pt x="42" y="74"/>
                </a:cubicBezTo>
                <a:cubicBezTo>
                  <a:pt x="38" y="74"/>
                  <a:pt x="38" y="74"/>
                  <a:pt x="38" y="74"/>
                </a:cubicBezTo>
                <a:cubicBezTo>
                  <a:pt x="38" y="69"/>
                  <a:pt x="38" y="69"/>
                  <a:pt x="38" y="69"/>
                </a:cubicBezTo>
                <a:cubicBezTo>
                  <a:pt x="61" y="61"/>
                  <a:pt x="61" y="61"/>
                  <a:pt x="61" y="61"/>
                </a:cubicBezTo>
                <a:cubicBezTo>
                  <a:pt x="84" y="69"/>
                  <a:pt x="84" y="69"/>
                  <a:pt x="84" y="69"/>
                </a:cubicBezTo>
                <a:lnTo>
                  <a:pt x="84" y="74"/>
                </a:lnTo>
                <a:close/>
                <a:moveTo>
                  <a:pt x="95" y="94"/>
                </a:moveTo>
                <a:cubicBezTo>
                  <a:pt x="89" y="94"/>
                  <a:pt x="89" y="94"/>
                  <a:pt x="89" y="94"/>
                </a:cubicBezTo>
                <a:cubicBezTo>
                  <a:pt x="89" y="86"/>
                  <a:pt x="89" y="86"/>
                  <a:pt x="89" y="86"/>
                </a:cubicBezTo>
                <a:cubicBezTo>
                  <a:pt x="95" y="86"/>
                  <a:pt x="95" y="86"/>
                  <a:pt x="95" y="86"/>
                </a:cubicBezTo>
                <a:lnTo>
                  <a:pt x="95" y="94"/>
                </a:lnTo>
                <a:close/>
                <a:moveTo>
                  <a:pt x="95" y="78"/>
                </a:moveTo>
                <a:cubicBezTo>
                  <a:pt x="89" y="78"/>
                  <a:pt x="89" y="78"/>
                  <a:pt x="89" y="78"/>
                </a:cubicBezTo>
                <a:cubicBezTo>
                  <a:pt x="89" y="70"/>
                  <a:pt x="89" y="70"/>
                  <a:pt x="89" y="70"/>
                </a:cubicBezTo>
                <a:cubicBezTo>
                  <a:pt x="95" y="70"/>
                  <a:pt x="95" y="70"/>
                  <a:pt x="95" y="70"/>
                </a:cubicBezTo>
                <a:lnTo>
                  <a:pt x="95" y="78"/>
                </a:lnTo>
                <a:close/>
                <a:moveTo>
                  <a:pt x="106" y="94"/>
                </a:moveTo>
                <a:cubicBezTo>
                  <a:pt x="101" y="94"/>
                  <a:pt x="101" y="94"/>
                  <a:pt x="101" y="94"/>
                </a:cubicBezTo>
                <a:cubicBezTo>
                  <a:pt x="101" y="86"/>
                  <a:pt x="101" y="86"/>
                  <a:pt x="101" y="86"/>
                </a:cubicBezTo>
                <a:cubicBezTo>
                  <a:pt x="106" y="86"/>
                  <a:pt x="106" y="86"/>
                  <a:pt x="106" y="86"/>
                </a:cubicBezTo>
                <a:lnTo>
                  <a:pt x="106" y="94"/>
                </a:lnTo>
                <a:close/>
                <a:moveTo>
                  <a:pt x="106" y="78"/>
                </a:moveTo>
                <a:cubicBezTo>
                  <a:pt x="101" y="78"/>
                  <a:pt x="101" y="78"/>
                  <a:pt x="101" y="78"/>
                </a:cubicBezTo>
                <a:cubicBezTo>
                  <a:pt x="101" y="70"/>
                  <a:pt x="101" y="70"/>
                  <a:pt x="101" y="70"/>
                </a:cubicBezTo>
                <a:cubicBezTo>
                  <a:pt x="106" y="70"/>
                  <a:pt x="106" y="70"/>
                  <a:pt x="106" y="70"/>
                </a:cubicBezTo>
                <a:lnTo>
                  <a:pt x="106" y="7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2366450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645160" y="-4887"/>
            <a:ext cx="8335708" cy="1365103"/>
          </a:xfrm>
        </p:spPr>
        <p:txBody>
          <a:bodyPr>
            <a:normAutofit/>
          </a:bodyPr>
          <a:lstStyle/>
          <a:p>
            <a:r>
              <a:rPr lang="de-DE" sz="2600" b="0" dirty="0" err="1" smtClean="0">
                <a:cs typeface="Arial"/>
              </a:rPr>
              <a:t>Enabling</a:t>
            </a:r>
            <a:r>
              <a:rPr lang="de-DE" sz="2600" b="0" dirty="0" smtClean="0">
                <a:cs typeface="Arial"/>
              </a:rPr>
              <a:t> National </a:t>
            </a:r>
            <a:r>
              <a:rPr lang="de-DE" sz="2600" b="0" dirty="0" err="1" smtClean="0">
                <a:cs typeface="Arial"/>
              </a:rPr>
              <a:t>Authorities</a:t>
            </a:r>
            <a:r>
              <a:rPr lang="de-DE" sz="2600" b="0" dirty="0" smtClean="0">
                <a:cs typeface="Arial"/>
              </a:rPr>
              <a:t> </a:t>
            </a:r>
            <a:r>
              <a:rPr lang="de-DE" sz="2600" b="0" dirty="0" err="1" smtClean="0">
                <a:cs typeface="Arial"/>
              </a:rPr>
              <a:t>to</a:t>
            </a:r>
            <a:r>
              <a:rPr lang="de-DE" sz="2600" b="0" dirty="0" smtClean="0">
                <a:cs typeface="Arial"/>
              </a:rPr>
              <a:t> </a:t>
            </a:r>
            <a:r>
              <a:rPr lang="de-DE" sz="2600" b="0" dirty="0" err="1" smtClean="0">
                <a:cs typeface="Arial"/>
              </a:rPr>
              <a:t>enhance</a:t>
            </a:r>
            <a:r>
              <a:rPr lang="de-DE" sz="2600" b="0" dirty="0" smtClean="0">
                <a:cs typeface="Arial"/>
              </a:rPr>
              <a:t> </a:t>
            </a:r>
            <a:r>
              <a:rPr lang="de-DE" sz="2600" b="0" dirty="0" err="1" smtClean="0">
                <a:cs typeface="Arial"/>
              </a:rPr>
              <a:t>the</a:t>
            </a:r>
            <a:r>
              <a:rPr lang="de-DE" sz="2600" b="0" dirty="0" smtClean="0">
                <a:cs typeface="Arial"/>
              </a:rPr>
              <a:t> Impact </a:t>
            </a:r>
            <a:r>
              <a:rPr lang="de-DE" sz="2600" b="0" dirty="0" err="1" smtClean="0">
                <a:cs typeface="Arial"/>
              </a:rPr>
              <a:t>of</a:t>
            </a:r>
            <a:r>
              <a:rPr lang="de-DE" sz="2600" b="0" dirty="0" smtClean="0">
                <a:cs typeface="Arial"/>
              </a:rPr>
              <a:t> </a:t>
            </a:r>
            <a:r>
              <a:rPr lang="de-DE" sz="2600" b="0" dirty="0" err="1" smtClean="0">
                <a:cs typeface="Arial"/>
              </a:rPr>
              <a:t>Energy</a:t>
            </a:r>
            <a:r>
              <a:rPr lang="de-DE" sz="2600" b="0" dirty="0" smtClean="0">
                <a:cs typeface="Arial"/>
              </a:rPr>
              <a:t> Audits </a:t>
            </a:r>
            <a:r>
              <a:rPr lang="de-DE" sz="2600" b="0" dirty="0" err="1" smtClean="0">
                <a:cs typeface="Arial"/>
              </a:rPr>
              <a:t>and</a:t>
            </a:r>
            <a:r>
              <a:rPr lang="de-DE" sz="2600" b="0" dirty="0" smtClean="0">
                <a:cs typeface="Arial"/>
              </a:rPr>
              <a:t> EMS</a:t>
            </a:r>
            <a:endParaRPr lang="fr-FR" sz="2600" b="0" dirty="0">
              <a:cs typeface="Arial"/>
            </a:endParaRPr>
          </a:p>
        </p:txBody>
      </p:sp>
      <p:sp>
        <p:nvSpPr>
          <p:cNvPr id="125" name="Text Placeholder 2">
            <a:extLst>
              <a:ext uri="{FF2B5EF4-FFF2-40B4-BE49-F238E27FC236}">
                <a16:creationId xmlns:a16="http://schemas.microsoft.com/office/drawing/2014/main" id="{38779A14-68EF-4251-986F-797EB6D8E4DB}"/>
              </a:ext>
            </a:extLst>
          </p:cNvPr>
          <p:cNvSpPr txBox="1">
            <a:spLocks/>
          </p:cNvSpPr>
          <p:nvPr/>
        </p:nvSpPr>
        <p:spPr>
          <a:xfrm>
            <a:off x="23855" y="4086709"/>
            <a:ext cx="2670048" cy="276999"/>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t>Reports available at</a:t>
            </a:r>
            <a:r>
              <a:rPr lang="de-DE" sz="800" dirty="0"/>
              <a:t> </a:t>
            </a:r>
            <a:r>
              <a:rPr lang="en-GB" sz="800" dirty="0">
                <a:hlinkClick r:id="rId2"/>
              </a:rPr>
              <a:t>https://www.deesme.eu/knowledge-hub/</a:t>
            </a:r>
            <a:endParaRPr lang="pl-PL" sz="800" dirty="0"/>
          </a:p>
        </p:txBody>
      </p:sp>
      <p:sp>
        <p:nvSpPr>
          <p:cNvPr id="4" name="Rechteck 3"/>
          <p:cNvSpPr/>
          <p:nvPr/>
        </p:nvSpPr>
        <p:spPr>
          <a:xfrm>
            <a:off x="279042" y="1504208"/>
            <a:ext cx="6336406" cy="307777"/>
          </a:xfrm>
          <a:prstGeom prst="rect">
            <a:avLst/>
          </a:prstGeom>
        </p:spPr>
        <p:txBody>
          <a:bodyPr wrap="square">
            <a:spAutoFit/>
          </a:bodyPr>
          <a:lstStyle/>
          <a:p>
            <a:r>
              <a:rPr lang="de-DE" sz="1400" dirty="0" err="1" smtClean="0">
                <a:cs typeface="Arial"/>
              </a:rPr>
              <a:t>Identification</a:t>
            </a:r>
            <a:r>
              <a:rPr lang="de-DE" sz="1400" dirty="0" smtClean="0">
                <a:cs typeface="Arial"/>
              </a:rPr>
              <a:t> </a:t>
            </a:r>
            <a:r>
              <a:rPr lang="de-DE" sz="1400" dirty="0" err="1" smtClean="0">
                <a:cs typeface="Arial"/>
              </a:rPr>
              <a:t>of</a:t>
            </a:r>
            <a:r>
              <a:rPr lang="de-DE" sz="1400" b="1" dirty="0" smtClean="0">
                <a:cs typeface="Arial"/>
              </a:rPr>
              <a:t>	</a:t>
            </a:r>
            <a:r>
              <a:rPr lang="de-DE" sz="1400" b="1" dirty="0" err="1" smtClean="0">
                <a:cs typeface="Arial"/>
              </a:rPr>
              <a:t>Challenges</a:t>
            </a:r>
            <a:r>
              <a:rPr lang="de-DE" sz="1400" b="1" dirty="0" smtClean="0">
                <a:cs typeface="Arial"/>
              </a:rPr>
              <a:t>				</a:t>
            </a:r>
            <a:endParaRPr lang="en-GB" sz="1400" b="1" dirty="0"/>
          </a:p>
        </p:txBody>
      </p:sp>
      <p:sp>
        <p:nvSpPr>
          <p:cNvPr id="11" name="Rechteck 10"/>
          <p:cNvSpPr/>
          <p:nvPr/>
        </p:nvSpPr>
        <p:spPr>
          <a:xfrm>
            <a:off x="-33867" y="3316849"/>
            <a:ext cx="9232899" cy="183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accent1"/>
              </a:solidFill>
            </a:endParaRPr>
          </a:p>
        </p:txBody>
      </p:sp>
      <p:sp>
        <p:nvSpPr>
          <p:cNvPr id="12" name="Rechteck 11"/>
          <p:cNvSpPr/>
          <p:nvPr/>
        </p:nvSpPr>
        <p:spPr>
          <a:xfrm>
            <a:off x="-1" y="1899983"/>
            <a:ext cx="9199033" cy="18372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Titel 1"/>
          <p:cNvSpPr txBox="1">
            <a:spLocks/>
          </p:cNvSpPr>
          <p:nvPr/>
        </p:nvSpPr>
        <p:spPr>
          <a:xfrm>
            <a:off x="2950634" y="1862466"/>
            <a:ext cx="1167244" cy="270732"/>
          </a:xfrm>
          <a:prstGeom prst="rect">
            <a:avLst/>
          </a:prstGeom>
          <a:noFill/>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00" b="1" dirty="0">
                <a:solidFill>
                  <a:schemeClr val="bg1"/>
                </a:solidFill>
              </a:rPr>
              <a:t>non-SMEs</a:t>
            </a:r>
            <a:endParaRPr lang="en-US" sz="1000" b="1" dirty="0">
              <a:solidFill>
                <a:schemeClr val="bg1"/>
              </a:solidFill>
            </a:endParaRPr>
          </a:p>
        </p:txBody>
      </p:sp>
      <p:sp>
        <p:nvSpPr>
          <p:cNvPr id="14" name="Rechteck 13"/>
          <p:cNvSpPr/>
          <p:nvPr/>
        </p:nvSpPr>
        <p:spPr>
          <a:xfrm>
            <a:off x="4948571" y="2294339"/>
            <a:ext cx="673372" cy="369332"/>
          </a:xfrm>
          <a:prstGeom prst="rect">
            <a:avLst/>
          </a:prstGeom>
        </p:spPr>
        <p:txBody>
          <a:bodyPr wrap="square">
            <a:spAutoFit/>
          </a:bodyPr>
          <a:lstStyle/>
          <a:p>
            <a:pPr algn="r"/>
            <a:r>
              <a:rPr lang="en-GB" sz="600" b="1" dirty="0">
                <a:solidFill>
                  <a:srgbClr val="F1B803"/>
                </a:solidFill>
              </a:rPr>
              <a:t>Identification of obligated companies</a:t>
            </a:r>
            <a:endParaRPr lang="en-US" sz="600" b="1" dirty="0">
              <a:solidFill>
                <a:srgbClr val="F1B803"/>
              </a:solidFill>
            </a:endParaRPr>
          </a:p>
        </p:txBody>
      </p:sp>
      <p:sp>
        <p:nvSpPr>
          <p:cNvPr id="15" name="Rechteck 14"/>
          <p:cNvSpPr/>
          <p:nvPr/>
        </p:nvSpPr>
        <p:spPr>
          <a:xfrm>
            <a:off x="4140838" y="2289149"/>
            <a:ext cx="673372" cy="369332"/>
          </a:xfrm>
          <a:prstGeom prst="rect">
            <a:avLst/>
          </a:prstGeom>
        </p:spPr>
        <p:txBody>
          <a:bodyPr wrap="square">
            <a:spAutoFit/>
          </a:bodyPr>
          <a:lstStyle/>
          <a:p>
            <a:pPr algn="r"/>
            <a:r>
              <a:rPr lang="en-GB" sz="600" b="1" dirty="0">
                <a:solidFill>
                  <a:srgbClr val="E44802"/>
                </a:solidFill>
                <a:latin typeface="Garamond" panose="02020404030301010803" pitchFamily="18" charset="0"/>
                <a:ea typeface="Times New Roman" panose="02020603050405020304" pitchFamily="18" charset="0"/>
                <a:cs typeface="Times New Roman" panose="02020603050405020304" pitchFamily="18" charset="0"/>
              </a:rPr>
              <a:t>Limited resources for transposition</a:t>
            </a:r>
            <a:endParaRPr lang="en-US" sz="600" b="1" dirty="0">
              <a:solidFill>
                <a:srgbClr val="E44802"/>
              </a:solidFill>
            </a:endParaRPr>
          </a:p>
        </p:txBody>
      </p:sp>
      <p:sp>
        <p:nvSpPr>
          <p:cNvPr id="16" name="Rechteck 15"/>
          <p:cNvSpPr/>
          <p:nvPr/>
        </p:nvSpPr>
        <p:spPr>
          <a:xfrm>
            <a:off x="5768031" y="2300111"/>
            <a:ext cx="673372" cy="276999"/>
          </a:xfrm>
          <a:prstGeom prst="rect">
            <a:avLst/>
          </a:prstGeom>
        </p:spPr>
        <p:txBody>
          <a:bodyPr wrap="square">
            <a:spAutoFit/>
          </a:bodyPr>
          <a:lstStyle/>
          <a:p>
            <a:pPr algn="r"/>
            <a:r>
              <a:rPr lang="en-GB" sz="600" b="1" dirty="0">
                <a:solidFill>
                  <a:srgbClr val="E5243B"/>
                </a:solidFill>
                <a:latin typeface="Garamond" panose="02020404030301010803" pitchFamily="18" charset="0"/>
                <a:ea typeface="Times New Roman" panose="02020603050405020304" pitchFamily="18" charset="0"/>
                <a:cs typeface="Times New Roman" panose="02020603050405020304" pitchFamily="18" charset="0"/>
              </a:rPr>
              <a:t>Ensuring compliance</a:t>
            </a:r>
            <a:endParaRPr lang="en-US" sz="600" b="1" dirty="0">
              <a:solidFill>
                <a:srgbClr val="E5243B"/>
              </a:solidFill>
            </a:endParaRPr>
          </a:p>
        </p:txBody>
      </p:sp>
      <p:sp>
        <p:nvSpPr>
          <p:cNvPr id="17" name="Rechteck 16"/>
          <p:cNvSpPr/>
          <p:nvPr/>
        </p:nvSpPr>
        <p:spPr>
          <a:xfrm>
            <a:off x="6581187" y="2300111"/>
            <a:ext cx="673372" cy="276999"/>
          </a:xfrm>
          <a:prstGeom prst="rect">
            <a:avLst/>
          </a:prstGeom>
        </p:spPr>
        <p:txBody>
          <a:bodyPr wrap="square">
            <a:spAutoFit/>
          </a:bodyPr>
          <a:lstStyle/>
          <a:p>
            <a:pPr algn="r"/>
            <a:r>
              <a:rPr lang="en-GB" sz="600" b="1" dirty="0">
                <a:solidFill>
                  <a:srgbClr val="00689D"/>
                </a:solidFill>
                <a:latin typeface="Garamond" panose="02020404030301010803" pitchFamily="18" charset="0"/>
                <a:ea typeface="Times New Roman" panose="02020603050405020304" pitchFamily="18" charset="0"/>
                <a:cs typeface="Times New Roman" panose="02020603050405020304" pitchFamily="18" charset="0"/>
              </a:rPr>
              <a:t>Quality of audits</a:t>
            </a:r>
            <a:endParaRPr lang="en-US" sz="600" b="1" dirty="0">
              <a:solidFill>
                <a:srgbClr val="00689D"/>
              </a:solidFill>
            </a:endParaRPr>
          </a:p>
        </p:txBody>
      </p:sp>
      <p:sp>
        <p:nvSpPr>
          <p:cNvPr id="18" name="Rechteck 17"/>
          <p:cNvSpPr/>
          <p:nvPr/>
        </p:nvSpPr>
        <p:spPr>
          <a:xfrm>
            <a:off x="7282642" y="2300111"/>
            <a:ext cx="807647" cy="369332"/>
          </a:xfrm>
          <a:prstGeom prst="rect">
            <a:avLst/>
          </a:prstGeom>
        </p:spPr>
        <p:txBody>
          <a:bodyPr wrap="square">
            <a:spAutoFit/>
          </a:bodyPr>
          <a:lstStyle/>
          <a:p>
            <a:pPr algn="r"/>
            <a:r>
              <a:rPr lang="en-GB" sz="600" b="1" dirty="0">
                <a:solidFill>
                  <a:srgbClr val="BF8B2E"/>
                </a:solidFill>
                <a:latin typeface="Garamond" panose="02020404030301010803" pitchFamily="18" charset="0"/>
                <a:ea typeface="Times New Roman" panose="02020603050405020304" pitchFamily="18" charset="0"/>
                <a:cs typeface="Times New Roman" panose="02020603050405020304" pitchFamily="18" charset="0"/>
              </a:rPr>
              <a:t>Compromise between reporting and monitoring</a:t>
            </a:r>
            <a:endParaRPr lang="en-US" sz="600" b="1" dirty="0">
              <a:solidFill>
                <a:srgbClr val="BF8B2E"/>
              </a:solidFill>
            </a:endParaRPr>
          </a:p>
        </p:txBody>
      </p:sp>
      <p:sp>
        <p:nvSpPr>
          <p:cNvPr id="19" name="Rechteck 18"/>
          <p:cNvSpPr/>
          <p:nvPr/>
        </p:nvSpPr>
        <p:spPr>
          <a:xfrm>
            <a:off x="8217668" y="2300111"/>
            <a:ext cx="673372" cy="369332"/>
          </a:xfrm>
          <a:prstGeom prst="rect">
            <a:avLst/>
          </a:prstGeom>
        </p:spPr>
        <p:txBody>
          <a:bodyPr wrap="square">
            <a:spAutoFit/>
          </a:bodyPr>
          <a:lstStyle/>
          <a:p>
            <a:pPr algn="r"/>
            <a:r>
              <a:rPr lang="en-GB" sz="600" b="1" dirty="0">
                <a:solidFill>
                  <a:schemeClr val="accent1"/>
                </a:solidFill>
                <a:latin typeface="Garamond" panose="02020404030301010803" pitchFamily="18" charset="0"/>
                <a:ea typeface="Times New Roman" panose="02020603050405020304" pitchFamily="18" charset="0"/>
                <a:cs typeface="Times New Roman" panose="02020603050405020304" pitchFamily="18" charset="0"/>
              </a:rPr>
              <a:t>Enhancing the uptake of measures</a:t>
            </a:r>
            <a:endParaRPr lang="en-US" sz="600" b="1" dirty="0">
              <a:solidFill>
                <a:schemeClr val="accent1"/>
              </a:solidFill>
            </a:endParaRPr>
          </a:p>
        </p:txBody>
      </p:sp>
      <p:sp>
        <p:nvSpPr>
          <p:cNvPr id="20" name="Rechteck 19"/>
          <p:cNvSpPr/>
          <p:nvPr/>
        </p:nvSpPr>
        <p:spPr>
          <a:xfrm>
            <a:off x="4125748" y="3717377"/>
            <a:ext cx="673372" cy="369332"/>
          </a:xfrm>
          <a:prstGeom prst="rect">
            <a:avLst/>
          </a:prstGeom>
        </p:spPr>
        <p:txBody>
          <a:bodyPr wrap="square">
            <a:spAutoFit/>
          </a:bodyPr>
          <a:lstStyle/>
          <a:p>
            <a:pPr algn="r"/>
            <a:r>
              <a:rPr lang="en-GB" sz="600" b="1" dirty="0">
                <a:solidFill>
                  <a:srgbClr val="19486A"/>
                </a:solidFill>
                <a:latin typeface="Garamond" panose="02020404030301010803" pitchFamily="18" charset="0"/>
                <a:ea typeface="Times New Roman" panose="02020603050405020304" pitchFamily="18" charset="0"/>
                <a:cs typeface="Times New Roman" panose="02020603050405020304" pitchFamily="18" charset="0"/>
              </a:rPr>
              <a:t>Creation of support mechanisms</a:t>
            </a:r>
            <a:endParaRPr lang="en-US" sz="600" b="1" dirty="0">
              <a:solidFill>
                <a:srgbClr val="19486A"/>
              </a:solidFill>
            </a:endParaRPr>
          </a:p>
        </p:txBody>
      </p:sp>
      <p:sp>
        <p:nvSpPr>
          <p:cNvPr id="21" name="Rechteck 20"/>
          <p:cNvSpPr/>
          <p:nvPr/>
        </p:nvSpPr>
        <p:spPr>
          <a:xfrm>
            <a:off x="4948055" y="3717376"/>
            <a:ext cx="673372" cy="369332"/>
          </a:xfrm>
          <a:prstGeom prst="rect">
            <a:avLst/>
          </a:prstGeom>
        </p:spPr>
        <p:txBody>
          <a:bodyPr wrap="square">
            <a:spAutoFit/>
          </a:bodyPr>
          <a:lstStyle/>
          <a:p>
            <a:pPr algn="r"/>
            <a:r>
              <a:rPr lang="en-GB" sz="600" b="1" dirty="0">
                <a:solidFill>
                  <a:srgbClr val="A21942"/>
                </a:solidFill>
                <a:latin typeface="Garamond" panose="02020404030301010803" pitchFamily="18" charset="0"/>
                <a:ea typeface="Times New Roman" panose="02020603050405020304" pitchFamily="18" charset="0"/>
                <a:cs typeface="Times New Roman" panose="02020603050405020304" pitchFamily="18" charset="0"/>
              </a:rPr>
              <a:t>Limited available resources</a:t>
            </a:r>
            <a:endParaRPr lang="en-US" sz="600" b="1" dirty="0">
              <a:solidFill>
                <a:srgbClr val="A21942"/>
              </a:solidFill>
            </a:endParaRPr>
          </a:p>
        </p:txBody>
      </p:sp>
      <p:sp>
        <p:nvSpPr>
          <p:cNvPr id="22" name="Rechteck 21"/>
          <p:cNvSpPr/>
          <p:nvPr/>
        </p:nvSpPr>
        <p:spPr>
          <a:xfrm>
            <a:off x="5756126" y="3717376"/>
            <a:ext cx="673372" cy="276999"/>
          </a:xfrm>
          <a:prstGeom prst="rect">
            <a:avLst/>
          </a:prstGeom>
        </p:spPr>
        <p:txBody>
          <a:bodyPr wrap="square">
            <a:spAutoFit/>
          </a:bodyPr>
          <a:lstStyle/>
          <a:p>
            <a:pPr algn="r"/>
            <a:r>
              <a:rPr lang="en-GB" sz="600" b="1" dirty="0">
                <a:solidFill>
                  <a:srgbClr val="0A97D9"/>
                </a:solidFill>
                <a:latin typeface="Garamond" panose="02020404030301010803" pitchFamily="18" charset="0"/>
                <a:ea typeface="Times New Roman" panose="02020603050405020304" pitchFamily="18" charset="0"/>
                <a:cs typeface="Calibri" panose="020F0502020204030204" pitchFamily="34" charset="0"/>
              </a:rPr>
              <a:t>Guiding SMEs to action</a:t>
            </a:r>
            <a:endParaRPr lang="en-US" sz="600" b="1" dirty="0">
              <a:solidFill>
                <a:srgbClr val="0A97D9"/>
              </a:solidFill>
            </a:endParaRPr>
          </a:p>
        </p:txBody>
      </p:sp>
      <p:sp>
        <p:nvSpPr>
          <p:cNvPr id="23" name="Rechteck 22"/>
          <p:cNvSpPr/>
          <p:nvPr/>
        </p:nvSpPr>
        <p:spPr>
          <a:xfrm>
            <a:off x="6576919" y="3717376"/>
            <a:ext cx="673372" cy="369332"/>
          </a:xfrm>
          <a:prstGeom prst="rect">
            <a:avLst/>
          </a:prstGeom>
        </p:spPr>
        <p:txBody>
          <a:bodyPr wrap="square">
            <a:spAutoFit/>
          </a:bodyPr>
          <a:lstStyle/>
          <a:p>
            <a:pPr algn="r"/>
            <a:r>
              <a:rPr lang="en-GB" sz="600" b="1" dirty="0">
                <a:solidFill>
                  <a:srgbClr val="7CB449"/>
                </a:solidFill>
                <a:latin typeface="Garamond" panose="02020404030301010803" pitchFamily="18" charset="0"/>
                <a:ea typeface="Times New Roman" panose="02020603050405020304" pitchFamily="18" charset="0"/>
                <a:cs typeface="Times New Roman" panose="02020603050405020304" pitchFamily="18" charset="0"/>
              </a:rPr>
              <a:t>Raising awareness on opportunities</a:t>
            </a:r>
            <a:endParaRPr lang="en-US" sz="600" b="1" dirty="0">
              <a:solidFill>
                <a:srgbClr val="7CB449"/>
              </a:solidFill>
            </a:endParaRPr>
          </a:p>
        </p:txBody>
      </p:sp>
      <p:grpSp>
        <p:nvGrpSpPr>
          <p:cNvPr id="24" name="Gruppieren 23"/>
          <p:cNvGrpSpPr/>
          <p:nvPr/>
        </p:nvGrpSpPr>
        <p:grpSpPr>
          <a:xfrm>
            <a:off x="4101655" y="1647470"/>
            <a:ext cx="673373" cy="673372"/>
            <a:chOff x="808852" y="3158037"/>
            <a:chExt cx="1440000" cy="1440000"/>
          </a:xfrm>
          <a:solidFill>
            <a:srgbClr val="E44802"/>
          </a:solidFill>
        </p:grpSpPr>
        <p:sp>
          <p:nvSpPr>
            <p:cNvPr id="25" name="Rechteck 24"/>
            <p:cNvSpPr/>
            <p:nvPr/>
          </p:nvSpPr>
          <p:spPr>
            <a:xfrm>
              <a:off x="808852" y="3158037"/>
              <a:ext cx="1440000" cy="1440000"/>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26" name="Graphic 15" descr="Coins with solid fill">
              <a:hlinkClick r:id="" action="ppaction://noaction"/>
              <a:extLst>
                <a:ext uri="{FF2B5EF4-FFF2-40B4-BE49-F238E27FC236}">
                  <a16:creationId xmlns:a16="http://schemas.microsoft.com/office/drawing/2014/main" id="{EB54AC91-4AE8-4C0C-AE31-3F4526EAEC2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82184" y="3343248"/>
              <a:ext cx="1128030" cy="1111274"/>
            </a:xfrm>
            <a:prstGeom prst="rect">
              <a:avLst/>
            </a:prstGeom>
            <a:grpFill/>
          </p:spPr>
        </p:pic>
      </p:grpSp>
      <p:sp>
        <p:nvSpPr>
          <p:cNvPr id="27" name="Rechteck 26"/>
          <p:cNvSpPr/>
          <p:nvPr/>
        </p:nvSpPr>
        <p:spPr>
          <a:xfrm>
            <a:off x="4918805" y="1647470"/>
            <a:ext cx="673373" cy="673372"/>
          </a:xfrm>
          <a:prstGeom prst="rect">
            <a:avLst/>
          </a:prstGeom>
          <a:solidFill>
            <a:srgbClr val="F1B80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 name="Rechteck 27"/>
          <p:cNvSpPr/>
          <p:nvPr/>
        </p:nvSpPr>
        <p:spPr>
          <a:xfrm>
            <a:off x="5735956" y="1647470"/>
            <a:ext cx="673373" cy="673372"/>
          </a:xfrm>
          <a:prstGeom prst="rect">
            <a:avLst/>
          </a:prstGeom>
          <a:solidFill>
            <a:srgbClr val="E5243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Rechteck 28"/>
          <p:cNvSpPr/>
          <p:nvPr/>
        </p:nvSpPr>
        <p:spPr>
          <a:xfrm>
            <a:off x="6553106" y="1647470"/>
            <a:ext cx="673373" cy="673372"/>
          </a:xfrm>
          <a:prstGeom prst="rect">
            <a:avLst/>
          </a:prstGeom>
          <a:solidFill>
            <a:srgbClr val="00689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Rechteck 29"/>
          <p:cNvSpPr/>
          <p:nvPr/>
        </p:nvSpPr>
        <p:spPr>
          <a:xfrm>
            <a:off x="7370256" y="1647470"/>
            <a:ext cx="673373" cy="673372"/>
          </a:xfrm>
          <a:prstGeom prst="rect">
            <a:avLst/>
          </a:prstGeom>
          <a:solidFill>
            <a:srgbClr val="BF8B2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 name="Rechteck 31"/>
          <p:cNvSpPr/>
          <p:nvPr/>
        </p:nvSpPr>
        <p:spPr>
          <a:xfrm>
            <a:off x="8187407" y="1647470"/>
            <a:ext cx="673373" cy="673372"/>
          </a:xfrm>
          <a:prstGeom prst="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4" name="Graphic 13" descr="Magnifying glass with solid fill">
            <a:hlinkClick r:id="" action="ppaction://noaction"/>
            <a:extLst>
              <a:ext uri="{FF2B5EF4-FFF2-40B4-BE49-F238E27FC236}">
                <a16:creationId xmlns:a16="http://schemas.microsoft.com/office/drawing/2014/main" id="{C70DEF29-ADB4-46B4-B9CA-F17EA97D52A4}"/>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4992382" y="1727611"/>
            <a:ext cx="543219" cy="549361"/>
          </a:xfrm>
          <a:prstGeom prst="rect">
            <a:avLst/>
          </a:prstGeom>
        </p:spPr>
      </p:pic>
      <p:pic>
        <p:nvPicPr>
          <p:cNvPr id="35" name="Graphic 12" descr="Police male with solid fill">
            <a:hlinkClick r:id="" action="ppaction://noaction"/>
            <a:extLst>
              <a:ext uri="{FF2B5EF4-FFF2-40B4-BE49-F238E27FC236}">
                <a16:creationId xmlns:a16="http://schemas.microsoft.com/office/drawing/2014/main" id="{826AED66-12B7-47E5-854D-C1A3BA54532C}"/>
              </a:ext>
            </a:extLst>
          </p:cNvPr>
          <p:cNvPicPr>
            <a:picLocks noChangeAspect="1"/>
          </p:cNvPicPr>
          <p:nvPr/>
        </p:nvPicPr>
        <p:blipFill>
          <a:blip r:embed="rId8">
            <a:extLst>
              <a:ext uri="{96DAC541-7B7A-43D3-8B79-37D633B846F1}">
                <asvg:svgBlip xmlns:asvg="http://schemas.microsoft.com/office/drawing/2016/SVG/main" xmlns="" r:embed="rId10"/>
              </a:ext>
            </a:extLst>
          </a:blip>
          <a:stretch>
            <a:fillRect/>
          </a:stretch>
        </p:blipFill>
        <p:spPr>
          <a:xfrm>
            <a:off x="5830391" y="1746392"/>
            <a:ext cx="497632" cy="503258"/>
          </a:xfrm>
          <a:prstGeom prst="rect">
            <a:avLst/>
          </a:prstGeom>
        </p:spPr>
      </p:pic>
      <p:pic>
        <p:nvPicPr>
          <p:cNvPr id="36" name="Graphic 9" descr="Checkbox Checked with solid fill">
            <a:hlinkClick r:id="" action="ppaction://noaction"/>
            <a:extLst>
              <a:ext uri="{FF2B5EF4-FFF2-40B4-BE49-F238E27FC236}">
                <a16:creationId xmlns:a16="http://schemas.microsoft.com/office/drawing/2014/main" id="{4EE91AC6-1803-4378-9FA4-EB9B62AE54CB}"/>
              </a:ext>
            </a:extLst>
          </p:cNvPr>
          <p:cNvPicPr>
            <a:picLocks noChangeAspect="1"/>
          </p:cNvPicPr>
          <p:nvPr/>
        </p:nvPicPr>
        <p:blipFill>
          <a:blip r:embed="rId11">
            <a:extLst>
              <a:ext uri="{96DAC541-7B7A-43D3-8B79-37D633B846F1}">
                <asvg:svgBlip xmlns:asvg="http://schemas.microsoft.com/office/drawing/2016/SVG/main" xmlns="" r:embed="rId13"/>
              </a:ext>
            </a:extLst>
          </a:blip>
          <a:stretch>
            <a:fillRect/>
          </a:stretch>
        </p:blipFill>
        <p:spPr>
          <a:xfrm>
            <a:off x="6613566" y="1719820"/>
            <a:ext cx="573020" cy="564508"/>
          </a:xfrm>
          <a:prstGeom prst="rect">
            <a:avLst/>
          </a:prstGeom>
        </p:spPr>
      </p:pic>
      <p:pic>
        <p:nvPicPr>
          <p:cNvPr id="37" name="Graphic 8" descr="Clipboard with solid fill">
            <a:hlinkClick r:id="" action="ppaction://noaction"/>
            <a:extLst>
              <a:ext uri="{FF2B5EF4-FFF2-40B4-BE49-F238E27FC236}">
                <a16:creationId xmlns:a16="http://schemas.microsoft.com/office/drawing/2014/main" id="{D9C8A58E-C06A-4815-A79E-97D3BBA018FD}"/>
              </a:ext>
            </a:extLst>
          </p:cNvPr>
          <p:cNvPicPr>
            <a:picLocks noChangeAspect="1"/>
          </p:cNvPicPr>
          <p:nvPr/>
        </p:nvPicPr>
        <p:blipFill>
          <a:blip r:embed="rId14">
            <a:extLst>
              <a:ext uri="{96DAC541-7B7A-43D3-8B79-37D633B846F1}">
                <asvg:svgBlip xmlns:asvg="http://schemas.microsoft.com/office/drawing/2016/SVG/main" xmlns="" r:embed="rId16"/>
              </a:ext>
            </a:extLst>
          </a:blip>
          <a:stretch>
            <a:fillRect/>
          </a:stretch>
        </p:blipFill>
        <p:spPr>
          <a:xfrm>
            <a:off x="7486700" y="1740130"/>
            <a:ext cx="492320" cy="490492"/>
          </a:xfrm>
          <a:prstGeom prst="rect">
            <a:avLst/>
          </a:prstGeom>
        </p:spPr>
      </p:pic>
      <p:pic>
        <p:nvPicPr>
          <p:cNvPr id="38" name="Graphic 7" descr="Lightbulb and gear with solid fill">
            <a:hlinkClick r:id="" action="ppaction://noaction"/>
            <a:extLst>
              <a:ext uri="{FF2B5EF4-FFF2-40B4-BE49-F238E27FC236}">
                <a16:creationId xmlns:a16="http://schemas.microsoft.com/office/drawing/2014/main" id="{331418E9-CAE5-4467-9364-388E7B92C383}"/>
              </a:ext>
            </a:extLst>
          </p:cNvPr>
          <p:cNvPicPr>
            <a:picLocks noChangeAspect="1"/>
          </p:cNvPicPr>
          <p:nvPr/>
        </p:nvPicPr>
        <p:blipFill>
          <a:blip r:embed="rId17">
            <a:extLst>
              <a:ext uri="{96DAC541-7B7A-43D3-8B79-37D633B846F1}">
                <asvg:svgBlip xmlns:asvg="http://schemas.microsoft.com/office/drawing/2016/SVG/main" xmlns="" r:embed="rId19"/>
              </a:ext>
            </a:extLst>
          </a:blip>
          <a:stretch>
            <a:fillRect/>
          </a:stretch>
        </p:blipFill>
        <p:spPr>
          <a:xfrm>
            <a:off x="8282640" y="1713520"/>
            <a:ext cx="520378" cy="526262"/>
          </a:xfrm>
          <a:prstGeom prst="rect">
            <a:avLst/>
          </a:prstGeom>
        </p:spPr>
      </p:pic>
      <p:sp>
        <p:nvSpPr>
          <p:cNvPr id="39" name="Rechteck 38"/>
          <p:cNvSpPr/>
          <p:nvPr/>
        </p:nvSpPr>
        <p:spPr>
          <a:xfrm>
            <a:off x="4099998" y="3068915"/>
            <a:ext cx="673373" cy="673372"/>
          </a:xfrm>
          <a:prstGeom prst="rect">
            <a:avLst/>
          </a:prstGeom>
          <a:solidFill>
            <a:srgbClr val="19486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0" name="Rechteck 39"/>
          <p:cNvSpPr/>
          <p:nvPr/>
        </p:nvSpPr>
        <p:spPr>
          <a:xfrm>
            <a:off x="4917149" y="3068915"/>
            <a:ext cx="673373" cy="673372"/>
          </a:xfrm>
          <a:prstGeom prst="rect">
            <a:avLst/>
          </a:prstGeom>
          <a:solidFill>
            <a:srgbClr val="A2194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1" name="Rechteck 40"/>
          <p:cNvSpPr/>
          <p:nvPr/>
        </p:nvSpPr>
        <p:spPr>
          <a:xfrm>
            <a:off x="5734299" y="3068915"/>
            <a:ext cx="673373" cy="673372"/>
          </a:xfrm>
          <a:prstGeom prst="rect">
            <a:avLst/>
          </a:prstGeom>
          <a:solidFill>
            <a:srgbClr val="0A97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2" name="Rechteck 41"/>
          <p:cNvSpPr/>
          <p:nvPr/>
        </p:nvSpPr>
        <p:spPr>
          <a:xfrm>
            <a:off x="6551450" y="3068915"/>
            <a:ext cx="673373" cy="673372"/>
          </a:xfrm>
          <a:prstGeom prst="rect">
            <a:avLst/>
          </a:prstGeom>
          <a:solidFill>
            <a:srgbClr val="7CB4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43" name="Graphic 6" descr="Cheers with solid fill">
            <a:hlinkClick r:id="" action="ppaction://noaction"/>
            <a:extLst>
              <a:ext uri="{FF2B5EF4-FFF2-40B4-BE49-F238E27FC236}">
                <a16:creationId xmlns:a16="http://schemas.microsoft.com/office/drawing/2014/main" id="{DD34F785-0CA3-4480-838A-693206CCC427}"/>
              </a:ext>
            </a:extLst>
          </p:cNvPr>
          <p:cNvPicPr>
            <a:picLocks noChangeAspect="1"/>
          </p:cNvPicPr>
          <p:nvPr/>
        </p:nvPicPr>
        <p:blipFill>
          <a:blip r:embed="rId20">
            <a:extLst>
              <a:ext uri="{96DAC541-7B7A-43D3-8B79-37D633B846F1}">
                <asvg:svgBlip xmlns:asvg="http://schemas.microsoft.com/office/drawing/2016/SVG/main" xmlns="" r:embed="rId22"/>
              </a:ext>
            </a:extLst>
          </a:blip>
          <a:stretch>
            <a:fillRect/>
          </a:stretch>
        </p:blipFill>
        <p:spPr>
          <a:xfrm>
            <a:off x="4192603" y="3179850"/>
            <a:ext cx="491517" cy="497074"/>
          </a:xfrm>
          <a:prstGeom prst="rect">
            <a:avLst/>
          </a:prstGeom>
        </p:spPr>
      </p:pic>
      <p:pic>
        <p:nvPicPr>
          <p:cNvPr id="44" name="Graphic 14" descr="Piggy Bank with solid fill">
            <a:hlinkClick r:id="" action="ppaction://noaction"/>
            <a:extLst>
              <a:ext uri="{FF2B5EF4-FFF2-40B4-BE49-F238E27FC236}">
                <a16:creationId xmlns:a16="http://schemas.microsoft.com/office/drawing/2014/main" id="{95610F8D-D9AD-4D27-A174-C77101707DFF}"/>
              </a:ext>
            </a:extLst>
          </p:cNvPr>
          <p:cNvPicPr>
            <a:picLocks noChangeAspect="1"/>
          </p:cNvPicPr>
          <p:nvPr/>
        </p:nvPicPr>
        <p:blipFill>
          <a:blip r:embed="rId23">
            <a:extLst>
              <a:ext uri="{96DAC541-7B7A-43D3-8B79-37D633B846F1}">
                <asvg:svgBlip xmlns:asvg="http://schemas.microsoft.com/office/drawing/2016/SVG/main" xmlns="" r:embed="rId25"/>
              </a:ext>
            </a:extLst>
          </a:blip>
          <a:stretch>
            <a:fillRect/>
          </a:stretch>
        </p:blipFill>
        <p:spPr>
          <a:xfrm>
            <a:off x="5002977" y="3132137"/>
            <a:ext cx="550858" cy="542676"/>
          </a:xfrm>
          <a:prstGeom prst="rect">
            <a:avLst/>
          </a:prstGeom>
        </p:spPr>
      </p:pic>
      <p:pic>
        <p:nvPicPr>
          <p:cNvPr id="45" name="Graphic 5" descr="Compass with solid fill">
            <a:hlinkClick r:id="" action="ppaction://noaction"/>
            <a:extLst>
              <a:ext uri="{FF2B5EF4-FFF2-40B4-BE49-F238E27FC236}">
                <a16:creationId xmlns:a16="http://schemas.microsoft.com/office/drawing/2014/main" id="{6CA7D9BB-D8C3-45C2-9465-FA74D5077BC1}"/>
              </a:ext>
            </a:extLst>
          </p:cNvPr>
          <p:cNvPicPr>
            <a:picLocks noChangeAspect="1"/>
          </p:cNvPicPr>
          <p:nvPr/>
        </p:nvPicPr>
        <p:blipFill>
          <a:blip r:embed="rId26">
            <a:extLst>
              <a:ext uri="{96DAC541-7B7A-43D3-8B79-37D633B846F1}">
                <asvg:svgBlip xmlns:asvg="http://schemas.microsoft.com/office/drawing/2016/SVG/main" xmlns="" r:embed="rId28"/>
              </a:ext>
            </a:extLst>
          </a:blip>
          <a:stretch>
            <a:fillRect/>
          </a:stretch>
        </p:blipFill>
        <p:spPr>
          <a:xfrm>
            <a:off x="5813347" y="3168168"/>
            <a:ext cx="524500" cy="518636"/>
          </a:xfrm>
          <a:prstGeom prst="rect">
            <a:avLst/>
          </a:prstGeom>
        </p:spPr>
      </p:pic>
      <p:pic>
        <p:nvPicPr>
          <p:cNvPr id="46" name="Graphic 4" descr="Megaphone with solid fill">
            <a:hlinkClick r:id="" action="ppaction://noaction"/>
            <a:extLst>
              <a:ext uri="{FF2B5EF4-FFF2-40B4-BE49-F238E27FC236}">
                <a16:creationId xmlns:a16="http://schemas.microsoft.com/office/drawing/2014/main" id="{B7401549-C730-4F88-B97D-81CB398C9FAE}"/>
              </a:ext>
            </a:extLst>
          </p:cNvPr>
          <p:cNvPicPr>
            <a:picLocks noChangeAspect="1"/>
          </p:cNvPicPr>
          <p:nvPr/>
        </p:nvPicPr>
        <p:blipFill>
          <a:blip r:embed="rId29">
            <a:extLst>
              <a:ext uri="{96DAC541-7B7A-43D3-8B79-37D633B846F1}">
                <asvg:svgBlip xmlns:asvg="http://schemas.microsoft.com/office/drawing/2016/SVG/main" xmlns="" r:embed="rId31"/>
              </a:ext>
            </a:extLst>
          </a:blip>
          <a:stretch>
            <a:fillRect/>
          </a:stretch>
        </p:blipFill>
        <p:spPr>
          <a:xfrm>
            <a:off x="6612752" y="3121383"/>
            <a:ext cx="559687" cy="553429"/>
          </a:xfrm>
          <a:prstGeom prst="rect">
            <a:avLst/>
          </a:prstGeom>
        </p:spPr>
      </p:pic>
      <p:sp>
        <p:nvSpPr>
          <p:cNvPr id="47" name="Titel 1"/>
          <p:cNvSpPr txBox="1">
            <a:spLocks/>
          </p:cNvSpPr>
          <p:nvPr/>
        </p:nvSpPr>
        <p:spPr>
          <a:xfrm>
            <a:off x="2950634" y="3281751"/>
            <a:ext cx="1195623" cy="270732"/>
          </a:xfrm>
          <a:prstGeom prst="rect">
            <a:avLst/>
          </a:prstGeom>
        </p:spPr>
        <p:txBody>
          <a:bodyPr vert="horz" lIns="91440" tIns="45720" rIns="91440" bIns="45720"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000" b="1" dirty="0">
                <a:solidFill>
                  <a:schemeClr val="bg1"/>
                </a:solidFill>
              </a:rPr>
              <a:t>SMEs</a:t>
            </a:r>
            <a:endParaRPr lang="en-US" sz="1000" b="1" dirty="0">
              <a:solidFill>
                <a:schemeClr val="bg1"/>
              </a:solidFill>
            </a:endParaRPr>
          </a:p>
        </p:txBody>
      </p:sp>
      <p:sp>
        <p:nvSpPr>
          <p:cNvPr id="48" name="Titel 1"/>
          <p:cNvSpPr txBox="1">
            <a:spLocks/>
          </p:cNvSpPr>
          <p:nvPr/>
        </p:nvSpPr>
        <p:spPr>
          <a:xfrm>
            <a:off x="6894926" y="2823698"/>
            <a:ext cx="40229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800" b="1" dirty="0">
                <a:solidFill>
                  <a:srgbClr val="7CB449"/>
                </a:solidFill>
              </a:rPr>
              <a:t>10</a:t>
            </a:r>
            <a:endParaRPr lang="en-US" sz="1800" b="1" dirty="0">
              <a:solidFill>
                <a:srgbClr val="7CB449"/>
              </a:solidFill>
            </a:endParaRPr>
          </a:p>
        </p:txBody>
      </p:sp>
      <p:sp>
        <p:nvSpPr>
          <p:cNvPr id="49" name="Titel 1"/>
          <p:cNvSpPr txBox="1">
            <a:spLocks/>
          </p:cNvSpPr>
          <p:nvPr/>
        </p:nvSpPr>
        <p:spPr>
          <a:xfrm>
            <a:off x="6121515" y="2823698"/>
            <a:ext cx="40229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800" b="1" dirty="0">
                <a:solidFill>
                  <a:srgbClr val="0A97D9"/>
                </a:solidFill>
              </a:rPr>
              <a:t>9</a:t>
            </a:r>
            <a:endParaRPr lang="en-US" sz="1800" b="1" dirty="0">
              <a:solidFill>
                <a:srgbClr val="0A97D9"/>
              </a:solidFill>
            </a:endParaRPr>
          </a:p>
        </p:txBody>
      </p:sp>
      <p:sp>
        <p:nvSpPr>
          <p:cNvPr id="50" name="Titel 1"/>
          <p:cNvSpPr txBox="1">
            <a:spLocks/>
          </p:cNvSpPr>
          <p:nvPr/>
        </p:nvSpPr>
        <p:spPr>
          <a:xfrm>
            <a:off x="5318183" y="2823697"/>
            <a:ext cx="40229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800" b="1" dirty="0">
                <a:solidFill>
                  <a:srgbClr val="A21942"/>
                </a:solidFill>
              </a:rPr>
              <a:t>8</a:t>
            </a:r>
            <a:endParaRPr lang="en-US" sz="1800" b="1" dirty="0">
              <a:solidFill>
                <a:srgbClr val="A21942"/>
              </a:solidFill>
            </a:endParaRPr>
          </a:p>
        </p:txBody>
      </p:sp>
      <p:sp>
        <p:nvSpPr>
          <p:cNvPr id="51" name="Titel 1"/>
          <p:cNvSpPr txBox="1">
            <a:spLocks/>
          </p:cNvSpPr>
          <p:nvPr/>
        </p:nvSpPr>
        <p:spPr>
          <a:xfrm>
            <a:off x="4500504" y="2822658"/>
            <a:ext cx="40229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800" b="1" dirty="0">
                <a:solidFill>
                  <a:srgbClr val="19486A"/>
                </a:solidFill>
              </a:rPr>
              <a:t>7</a:t>
            </a:r>
            <a:endParaRPr lang="en-US" sz="1800" b="1" dirty="0">
              <a:solidFill>
                <a:srgbClr val="19486A"/>
              </a:solidFill>
            </a:endParaRPr>
          </a:p>
        </p:txBody>
      </p:sp>
      <p:sp>
        <p:nvSpPr>
          <p:cNvPr id="52" name="Titel 1"/>
          <p:cNvSpPr txBox="1">
            <a:spLocks/>
          </p:cNvSpPr>
          <p:nvPr/>
        </p:nvSpPr>
        <p:spPr>
          <a:xfrm>
            <a:off x="4496106" y="1410415"/>
            <a:ext cx="40229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800" b="1" dirty="0">
                <a:solidFill>
                  <a:srgbClr val="E44802"/>
                </a:solidFill>
              </a:rPr>
              <a:t>1</a:t>
            </a:r>
            <a:endParaRPr lang="en-US" sz="1800" b="1" dirty="0">
              <a:solidFill>
                <a:srgbClr val="E44802"/>
              </a:solidFill>
            </a:endParaRPr>
          </a:p>
        </p:txBody>
      </p:sp>
      <p:sp>
        <p:nvSpPr>
          <p:cNvPr id="53" name="Titel 1"/>
          <p:cNvSpPr txBox="1">
            <a:spLocks/>
          </p:cNvSpPr>
          <p:nvPr/>
        </p:nvSpPr>
        <p:spPr>
          <a:xfrm>
            <a:off x="5295929" y="1409896"/>
            <a:ext cx="40229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800" b="1" dirty="0">
                <a:solidFill>
                  <a:srgbClr val="F1B803"/>
                </a:solidFill>
              </a:rPr>
              <a:t>2</a:t>
            </a:r>
            <a:endParaRPr lang="en-US" sz="1800" b="1" dirty="0">
              <a:solidFill>
                <a:srgbClr val="F1B803"/>
              </a:solidFill>
            </a:endParaRPr>
          </a:p>
        </p:txBody>
      </p:sp>
      <p:sp>
        <p:nvSpPr>
          <p:cNvPr id="54" name="Titel 1"/>
          <p:cNvSpPr txBox="1">
            <a:spLocks/>
          </p:cNvSpPr>
          <p:nvPr/>
        </p:nvSpPr>
        <p:spPr>
          <a:xfrm>
            <a:off x="6129426" y="1409896"/>
            <a:ext cx="40229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800" b="1" dirty="0">
                <a:solidFill>
                  <a:srgbClr val="E5243B"/>
                </a:solidFill>
              </a:rPr>
              <a:t>3</a:t>
            </a:r>
            <a:endParaRPr lang="en-US" sz="1800" b="1" dirty="0">
              <a:solidFill>
                <a:srgbClr val="E5243B"/>
              </a:solidFill>
            </a:endParaRPr>
          </a:p>
        </p:txBody>
      </p:sp>
      <p:sp>
        <p:nvSpPr>
          <p:cNvPr id="55" name="Titel 1"/>
          <p:cNvSpPr txBox="1">
            <a:spLocks/>
          </p:cNvSpPr>
          <p:nvPr/>
        </p:nvSpPr>
        <p:spPr>
          <a:xfrm>
            <a:off x="6949574" y="1409896"/>
            <a:ext cx="40229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800" b="1" dirty="0">
                <a:solidFill>
                  <a:srgbClr val="00689D"/>
                </a:solidFill>
              </a:rPr>
              <a:t>4</a:t>
            </a:r>
            <a:endParaRPr lang="en-US" sz="1800" b="1" dirty="0">
              <a:solidFill>
                <a:srgbClr val="00689D"/>
              </a:solidFill>
            </a:endParaRPr>
          </a:p>
        </p:txBody>
      </p:sp>
      <p:sp>
        <p:nvSpPr>
          <p:cNvPr id="56" name="Titel 1"/>
          <p:cNvSpPr txBox="1">
            <a:spLocks/>
          </p:cNvSpPr>
          <p:nvPr/>
        </p:nvSpPr>
        <p:spPr>
          <a:xfrm>
            <a:off x="7751051" y="1414973"/>
            <a:ext cx="40229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800" b="1" dirty="0">
                <a:solidFill>
                  <a:srgbClr val="BF8B2E"/>
                </a:solidFill>
              </a:rPr>
              <a:t>5</a:t>
            </a:r>
            <a:endParaRPr lang="en-US" sz="1800" b="1" dirty="0">
              <a:solidFill>
                <a:srgbClr val="BF8B2E"/>
              </a:solidFill>
            </a:endParaRPr>
          </a:p>
        </p:txBody>
      </p:sp>
      <p:sp>
        <p:nvSpPr>
          <p:cNvPr id="57" name="Titel 1"/>
          <p:cNvSpPr txBox="1">
            <a:spLocks/>
          </p:cNvSpPr>
          <p:nvPr/>
        </p:nvSpPr>
        <p:spPr>
          <a:xfrm>
            <a:off x="8572219" y="1416159"/>
            <a:ext cx="40229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de-DE" sz="1800" b="1" dirty="0">
                <a:solidFill>
                  <a:srgbClr val="008037"/>
                </a:solidFill>
              </a:rPr>
              <a:t>6</a:t>
            </a:r>
            <a:endParaRPr lang="en-US" sz="1800" b="1" dirty="0">
              <a:solidFill>
                <a:srgbClr val="008037"/>
              </a:solidFill>
            </a:endParaRPr>
          </a:p>
        </p:txBody>
      </p:sp>
      <p:sp>
        <p:nvSpPr>
          <p:cNvPr id="58" name="Rechteck 57"/>
          <p:cNvSpPr/>
          <p:nvPr/>
        </p:nvSpPr>
        <p:spPr>
          <a:xfrm>
            <a:off x="8184322" y="3060259"/>
            <a:ext cx="673373" cy="673372"/>
          </a:xfrm>
          <a:prstGeom prst="rect">
            <a:avLst/>
          </a:prstGeom>
          <a:solidFill>
            <a:srgbClr val="53535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9" name="Graphic 4" descr="Stars with solid fill">
            <a:hlinkClick r:id="" action="ppaction://noaction"/>
            <a:extLst>
              <a:ext uri="{FF2B5EF4-FFF2-40B4-BE49-F238E27FC236}">
                <a16:creationId xmlns:a16="http://schemas.microsoft.com/office/drawing/2014/main" id="{F9F53C11-99A4-4951-9505-0C14EFF467CC}"/>
              </a:ext>
            </a:extLst>
          </p:cNvPr>
          <p:cNvPicPr>
            <a:picLocks noChangeAspect="1"/>
          </p:cNvPicPr>
          <p:nvPr/>
        </p:nvPicPr>
        <p:blipFill>
          <a:blip r:embed="rId32">
            <a:extLst>
              <a:ext uri="{96DAC541-7B7A-43D3-8B79-37D633B846F1}">
                <asvg:svgBlip xmlns:asvg="http://schemas.microsoft.com/office/drawing/2016/SVG/main" xmlns="" r:embed="rId34"/>
              </a:ext>
            </a:extLst>
          </a:blip>
          <a:stretch>
            <a:fillRect/>
          </a:stretch>
        </p:blipFill>
        <p:spPr>
          <a:xfrm>
            <a:off x="8241918" y="3109714"/>
            <a:ext cx="565189" cy="565189"/>
          </a:xfrm>
          <a:prstGeom prst="rect">
            <a:avLst/>
          </a:prstGeom>
        </p:spPr>
      </p:pic>
      <p:sp>
        <p:nvSpPr>
          <p:cNvPr id="60" name="Rechteck 59"/>
          <p:cNvSpPr/>
          <p:nvPr/>
        </p:nvSpPr>
        <p:spPr>
          <a:xfrm>
            <a:off x="8121671" y="3721926"/>
            <a:ext cx="767407" cy="276999"/>
          </a:xfrm>
          <a:prstGeom prst="rect">
            <a:avLst/>
          </a:prstGeom>
        </p:spPr>
        <p:txBody>
          <a:bodyPr wrap="square">
            <a:spAutoFit/>
          </a:bodyPr>
          <a:lstStyle/>
          <a:p>
            <a:pPr algn="r"/>
            <a:r>
              <a:rPr lang="en-GB" sz="6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Non-energy</a:t>
            </a:r>
          </a:p>
          <a:p>
            <a:pPr algn="r"/>
            <a:r>
              <a:rPr lang="en-GB" sz="600" b="1" dirty="0">
                <a:solidFill>
                  <a:srgbClr val="535353"/>
                </a:solidFill>
                <a:latin typeface="Garamond" panose="02020404030301010803" pitchFamily="18" charset="0"/>
                <a:ea typeface="Times New Roman" panose="02020603050405020304" pitchFamily="18" charset="0"/>
                <a:cs typeface="Times New Roman" panose="02020603050405020304" pitchFamily="18" charset="0"/>
              </a:rPr>
              <a:t>benefits</a:t>
            </a:r>
            <a:endParaRPr lang="en-US" sz="600" b="1" dirty="0">
              <a:solidFill>
                <a:srgbClr val="535353"/>
              </a:solidFill>
            </a:endParaRPr>
          </a:p>
        </p:txBody>
      </p:sp>
      <p:sp>
        <p:nvSpPr>
          <p:cNvPr id="61" name="Titel 1"/>
          <p:cNvSpPr txBox="1">
            <a:spLocks/>
          </p:cNvSpPr>
          <p:nvPr/>
        </p:nvSpPr>
        <p:spPr>
          <a:xfrm>
            <a:off x="8180075" y="2820411"/>
            <a:ext cx="707429" cy="26819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r"/>
            <a:r>
              <a:rPr lang="de-DE" sz="1400" b="1" dirty="0">
                <a:solidFill>
                  <a:srgbClr val="535353"/>
                </a:solidFill>
              </a:rPr>
              <a:t>11</a:t>
            </a:r>
            <a:endParaRPr lang="en-US" sz="1400" b="1" dirty="0">
              <a:solidFill>
                <a:srgbClr val="535353"/>
              </a:solidFill>
            </a:endParaRPr>
          </a:p>
        </p:txBody>
      </p:sp>
      <p:pic>
        <p:nvPicPr>
          <p:cNvPr id="124" name="Grafik 123"/>
          <p:cNvPicPr>
            <a:picLocks noChangeAspect="1"/>
          </p:cNvPicPr>
          <p:nvPr/>
        </p:nvPicPr>
        <p:blipFill rotWithShape="1">
          <a:blip r:embed="rId35"/>
          <a:srcRect r="69808"/>
          <a:stretch/>
        </p:blipFill>
        <p:spPr>
          <a:xfrm>
            <a:off x="1351685" y="1848764"/>
            <a:ext cx="1630876" cy="1993329"/>
          </a:xfrm>
          <a:prstGeom prst="rect">
            <a:avLst/>
          </a:prstGeom>
        </p:spPr>
      </p:pic>
      <p:sp>
        <p:nvSpPr>
          <p:cNvPr id="62" name="Rechteck 61"/>
          <p:cNvSpPr/>
          <p:nvPr/>
        </p:nvSpPr>
        <p:spPr>
          <a:xfrm>
            <a:off x="2429663" y="2515870"/>
            <a:ext cx="3021330" cy="425758"/>
          </a:xfrm>
          <a:prstGeom prst="rect">
            <a:avLst/>
          </a:prstGeom>
        </p:spPr>
        <p:txBody>
          <a:bodyPr wrap="square" rIns="0">
            <a:spAutoFit/>
          </a:bodyPr>
          <a:lstStyle/>
          <a:p>
            <a:pPr marL="664210" marR="447040" indent="-171450" fontAlgn="base">
              <a:lnSpc>
                <a:spcPts val="1250"/>
              </a:lnSpc>
              <a:spcAft>
                <a:spcPts val="0"/>
              </a:spcAft>
              <a:buFont typeface="Arial" panose="020B0604020202020204" pitchFamily="34" charset="0"/>
              <a:buChar char="•"/>
            </a:pPr>
            <a:r>
              <a:rPr lang="de-DE" sz="1200" dirty="0">
                <a:latin typeface="+mj-lt"/>
                <a:ea typeface="Times New Roman" panose="02020603050405020304" pitchFamily="18" charset="0"/>
              </a:rPr>
              <a:t>11 </a:t>
            </a:r>
            <a:r>
              <a:rPr lang="de-DE" sz="1200" dirty="0" err="1">
                <a:latin typeface="+mj-lt"/>
                <a:ea typeface="Times New Roman" panose="02020603050405020304" pitchFamily="18" charset="0"/>
              </a:rPr>
              <a:t>challenges</a:t>
            </a:r>
            <a:endParaRPr lang="de-DE" sz="1200" dirty="0">
              <a:latin typeface="+mj-lt"/>
              <a:ea typeface="Times New Roman" panose="02020603050405020304" pitchFamily="18" charset="0"/>
            </a:endParaRPr>
          </a:p>
          <a:p>
            <a:pPr marL="664210" marR="447040" indent="-171450" fontAlgn="base">
              <a:lnSpc>
                <a:spcPts val="1250"/>
              </a:lnSpc>
              <a:spcAft>
                <a:spcPts val="0"/>
              </a:spcAft>
              <a:buFont typeface="Arial" panose="020B0604020202020204" pitchFamily="34" charset="0"/>
              <a:buChar char="•"/>
            </a:pPr>
            <a:r>
              <a:rPr lang="de-DE" sz="1200" dirty="0">
                <a:latin typeface="+mj-lt"/>
                <a:ea typeface="Times New Roman" panose="02020603050405020304" pitchFamily="18" charset="0"/>
              </a:rPr>
              <a:t>27 </a:t>
            </a:r>
            <a:r>
              <a:rPr lang="de-DE" sz="1200" dirty="0" smtClean="0">
                <a:latin typeface="+mj-lt"/>
                <a:ea typeface="Times New Roman" panose="02020603050405020304" pitchFamily="18" charset="0"/>
              </a:rPr>
              <a:t>sub-</a:t>
            </a:r>
            <a:r>
              <a:rPr lang="de-DE" sz="1200" dirty="0" err="1" smtClean="0">
                <a:latin typeface="+mj-lt"/>
                <a:ea typeface="Times New Roman" panose="02020603050405020304" pitchFamily="18" charset="0"/>
              </a:rPr>
              <a:t>challenges</a:t>
            </a:r>
            <a:endParaRPr lang="de-DE" sz="1200" dirty="0">
              <a:latin typeface="+mj-lt"/>
              <a:ea typeface="Times New Roman" panose="02020603050405020304" pitchFamily="18" charset="0"/>
            </a:endParaRPr>
          </a:p>
        </p:txBody>
      </p:sp>
      <p:sp>
        <p:nvSpPr>
          <p:cNvPr id="63" name="Rechteck 62"/>
          <p:cNvSpPr/>
          <p:nvPr/>
        </p:nvSpPr>
        <p:spPr>
          <a:xfrm>
            <a:off x="0" y="289187"/>
            <a:ext cx="645160" cy="7524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Rechteck 63"/>
          <p:cNvSpPr/>
          <p:nvPr/>
        </p:nvSpPr>
        <p:spPr>
          <a:xfrm>
            <a:off x="-102930" y="664761"/>
            <a:ext cx="825867" cy="415498"/>
          </a:xfrm>
          <a:prstGeom prst="rect">
            <a:avLst/>
          </a:prstGeom>
        </p:spPr>
        <p:txBody>
          <a:bodyPr wrap="none">
            <a:spAutoFit/>
          </a:bodyPr>
          <a:lstStyle/>
          <a:p>
            <a:pPr algn="ctr"/>
            <a:r>
              <a:rPr lang="en-GB" sz="1050" b="1" dirty="0" smtClean="0">
                <a:solidFill>
                  <a:schemeClr val="bg1"/>
                </a:solidFill>
              </a:rPr>
              <a:t>national</a:t>
            </a:r>
            <a:br>
              <a:rPr lang="en-GB" sz="1050" b="1" dirty="0" smtClean="0">
                <a:solidFill>
                  <a:schemeClr val="bg1"/>
                </a:solidFill>
              </a:rPr>
            </a:br>
            <a:r>
              <a:rPr lang="en-GB" sz="1050" b="1" dirty="0" smtClean="0">
                <a:solidFill>
                  <a:schemeClr val="bg1"/>
                </a:solidFill>
              </a:rPr>
              <a:t> authorities</a:t>
            </a:r>
            <a:endParaRPr lang="en-GB" sz="1050" b="1" dirty="0">
              <a:solidFill>
                <a:schemeClr val="bg1"/>
              </a:solidFill>
            </a:endParaRPr>
          </a:p>
        </p:txBody>
      </p:sp>
      <p:sp>
        <p:nvSpPr>
          <p:cNvPr id="65" name="Freeform 64"/>
          <p:cNvSpPr>
            <a:spLocks noChangeAspect="1" noEditPoints="1"/>
          </p:cNvSpPr>
          <p:nvPr/>
        </p:nvSpPr>
        <p:spPr bwMode="gray">
          <a:xfrm>
            <a:off x="94084" y="321186"/>
            <a:ext cx="429819" cy="369694"/>
          </a:xfrm>
          <a:custGeom>
            <a:avLst/>
            <a:gdLst/>
            <a:ahLst/>
            <a:cxnLst>
              <a:cxn ang="0">
                <a:pos x="118" y="92"/>
              </a:cxn>
              <a:cxn ang="0">
                <a:pos x="114" y="67"/>
              </a:cxn>
              <a:cxn ang="0">
                <a:pos x="116" y="62"/>
              </a:cxn>
              <a:cxn ang="0">
                <a:pos x="114" y="62"/>
              </a:cxn>
              <a:cxn ang="0">
                <a:pos x="84" y="45"/>
              </a:cxn>
              <a:cxn ang="0">
                <a:pos x="85" y="41"/>
              </a:cxn>
              <a:cxn ang="0">
                <a:pos x="64" y="21"/>
              </a:cxn>
              <a:cxn ang="0">
                <a:pos x="62" y="17"/>
              </a:cxn>
              <a:cxn ang="0">
                <a:pos x="59" y="17"/>
              </a:cxn>
              <a:cxn ang="0">
                <a:pos x="57" y="21"/>
              </a:cxn>
              <a:cxn ang="0">
                <a:pos x="54" y="38"/>
              </a:cxn>
              <a:cxn ang="0">
                <a:pos x="54" y="41"/>
              </a:cxn>
              <a:cxn ang="0">
                <a:pos x="36" y="45"/>
              </a:cxn>
              <a:cxn ang="0">
                <a:pos x="38" y="56"/>
              </a:cxn>
              <a:cxn ang="0">
                <a:pos x="6" y="62"/>
              </a:cxn>
              <a:cxn ang="0">
                <a:pos x="7" y="67"/>
              </a:cxn>
              <a:cxn ang="0">
                <a:pos x="4" y="92"/>
              </a:cxn>
              <a:cxn ang="0">
                <a:pos x="0" y="98"/>
              </a:cxn>
              <a:cxn ang="0">
                <a:pos x="121" y="104"/>
              </a:cxn>
              <a:cxn ang="0">
                <a:pos x="118" y="98"/>
              </a:cxn>
              <a:cxn ang="0">
                <a:pos x="75" y="47"/>
              </a:cxn>
              <a:cxn ang="0">
                <a:pos x="69" y="55"/>
              </a:cxn>
              <a:cxn ang="0">
                <a:pos x="58" y="47"/>
              </a:cxn>
              <a:cxn ang="0">
                <a:pos x="64" y="55"/>
              </a:cxn>
              <a:cxn ang="0">
                <a:pos x="58" y="47"/>
              </a:cxn>
              <a:cxn ang="0">
                <a:pos x="52" y="47"/>
              </a:cxn>
              <a:cxn ang="0">
                <a:pos x="47" y="55"/>
              </a:cxn>
              <a:cxn ang="0">
                <a:pos x="21" y="94"/>
              </a:cxn>
              <a:cxn ang="0">
                <a:pos x="15" y="86"/>
              </a:cxn>
              <a:cxn ang="0">
                <a:pos x="21" y="94"/>
              </a:cxn>
              <a:cxn ang="0">
                <a:pos x="15" y="78"/>
              </a:cxn>
              <a:cxn ang="0">
                <a:pos x="21" y="70"/>
              </a:cxn>
              <a:cxn ang="0">
                <a:pos x="32" y="94"/>
              </a:cxn>
              <a:cxn ang="0">
                <a:pos x="27" y="86"/>
              </a:cxn>
              <a:cxn ang="0">
                <a:pos x="32" y="94"/>
              </a:cxn>
              <a:cxn ang="0">
                <a:pos x="27" y="78"/>
              </a:cxn>
              <a:cxn ang="0">
                <a:pos x="32" y="70"/>
              </a:cxn>
              <a:cxn ang="0">
                <a:pos x="84" y="74"/>
              </a:cxn>
              <a:cxn ang="0">
                <a:pos x="80" y="98"/>
              </a:cxn>
              <a:cxn ang="0">
                <a:pos x="74" y="74"/>
              </a:cxn>
              <a:cxn ang="0">
                <a:pos x="69" y="98"/>
              </a:cxn>
              <a:cxn ang="0">
                <a:pos x="64" y="74"/>
              </a:cxn>
              <a:cxn ang="0">
                <a:pos x="58" y="98"/>
              </a:cxn>
              <a:cxn ang="0">
                <a:pos x="53" y="74"/>
              </a:cxn>
              <a:cxn ang="0">
                <a:pos x="47" y="98"/>
              </a:cxn>
              <a:cxn ang="0">
                <a:pos x="42" y="74"/>
              </a:cxn>
              <a:cxn ang="0">
                <a:pos x="38" y="69"/>
              </a:cxn>
              <a:cxn ang="0">
                <a:pos x="84" y="69"/>
              </a:cxn>
              <a:cxn ang="0">
                <a:pos x="95" y="94"/>
              </a:cxn>
              <a:cxn ang="0">
                <a:pos x="89" y="86"/>
              </a:cxn>
              <a:cxn ang="0">
                <a:pos x="95" y="94"/>
              </a:cxn>
              <a:cxn ang="0">
                <a:pos x="89" y="78"/>
              </a:cxn>
              <a:cxn ang="0">
                <a:pos x="95" y="70"/>
              </a:cxn>
              <a:cxn ang="0">
                <a:pos x="106" y="94"/>
              </a:cxn>
              <a:cxn ang="0">
                <a:pos x="101" y="86"/>
              </a:cxn>
              <a:cxn ang="0">
                <a:pos x="106" y="94"/>
              </a:cxn>
              <a:cxn ang="0">
                <a:pos x="101" y="78"/>
              </a:cxn>
              <a:cxn ang="0">
                <a:pos x="106" y="70"/>
              </a:cxn>
            </a:cxnLst>
            <a:rect l="0" t="0" r="r" b="b"/>
            <a:pathLst>
              <a:path w="121" h="104">
                <a:moveTo>
                  <a:pt x="118" y="98"/>
                </a:moveTo>
                <a:cubicBezTo>
                  <a:pt x="118" y="92"/>
                  <a:pt x="118" y="92"/>
                  <a:pt x="118" y="92"/>
                </a:cubicBezTo>
                <a:cubicBezTo>
                  <a:pt x="114" y="92"/>
                  <a:pt x="114" y="92"/>
                  <a:pt x="114" y="92"/>
                </a:cubicBezTo>
                <a:cubicBezTo>
                  <a:pt x="114" y="67"/>
                  <a:pt x="114" y="67"/>
                  <a:pt x="114" y="67"/>
                </a:cubicBezTo>
                <a:cubicBezTo>
                  <a:pt x="116" y="67"/>
                  <a:pt x="116" y="67"/>
                  <a:pt x="116" y="67"/>
                </a:cubicBezTo>
                <a:cubicBezTo>
                  <a:pt x="116" y="62"/>
                  <a:pt x="116" y="62"/>
                  <a:pt x="116" y="62"/>
                </a:cubicBezTo>
                <a:cubicBezTo>
                  <a:pt x="114" y="62"/>
                  <a:pt x="114" y="62"/>
                  <a:pt x="114" y="62"/>
                </a:cubicBezTo>
                <a:cubicBezTo>
                  <a:pt x="114" y="62"/>
                  <a:pt x="114" y="62"/>
                  <a:pt x="114" y="62"/>
                </a:cubicBezTo>
                <a:cubicBezTo>
                  <a:pt x="84" y="56"/>
                  <a:pt x="84" y="56"/>
                  <a:pt x="84" y="56"/>
                </a:cubicBezTo>
                <a:cubicBezTo>
                  <a:pt x="84" y="45"/>
                  <a:pt x="84" y="45"/>
                  <a:pt x="84" y="45"/>
                </a:cubicBezTo>
                <a:cubicBezTo>
                  <a:pt x="85" y="45"/>
                  <a:pt x="85" y="45"/>
                  <a:pt x="85" y="45"/>
                </a:cubicBezTo>
                <a:cubicBezTo>
                  <a:pt x="85" y="41"/>
                  <a:pt x="85" y="41"/>
                  <a:pt x="85" y="41"/>
                </a:cubicBezTo>
                <a:cubicBezTo>
                  <a:pt x="83" y="41"/>
                  <a:pt x="83" y="41"/>
                  <a:pt x="83" y="41"/>
                </a:cubicBezTo>
                <a:cubicBezTo>
                  <a:pt x="82" y="30"/>
                  <a:pt x="74" y="22"/>
                  <a:pt x="64" y="21"/>
                </a:cubicBezTo>
                <a:cubicBezTo>
                  <a:pt x="64" y="20"/>
                  <a:pt x="64" y="20"/>
                  <a:pt x="64" y="20"/>
                </a:cubicBezTo>
                <a:cubicBezTo>
                  <a:pt x="64" y="19"/>
                  <a:pt x="64" y="18"/>
                  <a:pt x="62" y="17"/>
                </a:cubicBezTo>
                <a:cubicBezTo>
                  <a:pt x="62" y="13"/>
                  <a:pt x="61" y="0"/>
                  <a:pt x="61" y="0"/>
                </a:cubicBezTo>
                <a:cubicBezTo>
                  <a:pt x="61" y="0"/>
                  <a:pt x="60" y="13"/>
                  <a:pt x="59" y="17"/>
                </a:cubicBezTo>
                <a:cubicBezTo>
                  <a:pt x="58" y="18"/>
                  <a:pt x="57" y="19"/>
                  <a:pt x="57" y="20"/>
                </a:cubicBezTo>
                <a:cubicBezTo>
                  <a:pt x="57" y="20"/>
                  <a:pt x="57" y="20"/>
                  <a:pt x="57" y="21"/>
                </a:cubicBezTo>
                <a:cubicBezTo>
                  <a:pt x="48" y="22"/>
                  <a:pt x="41" y="29"/>
                  <a:pt x="39" y="38"/>
                </a:cubicBezTo>
                <a:cubicBezTo>
                  <a:pt x="54" y="38"/>
                  <a:pt x="54" y="38"/>
                  <a:pt x="54" y="38"/>
                </a:cubicBezTo>
                <a:cubicBezTo>
                  <a:pt x="55" y="38"/>
                  <a:pt x="55" y="39"/>
                  <a:pt x="55" y="39"/>
                </a:cubicBezTo>
                <a:cubicBezTo>
                  <a:pt x="55" y="40"/>
                  <a:pt x="55" y="41"/>
                  <a:pt x="54" y="41"/>
                </a:cubicBezTo>
                <a:cubicBezTo>
                  <a:pt x="36" y="41"/>
                  <a:pt x="36" y="41"/>
                  <a:pt x="36" y="41"/>
                </a:cubicBezTo>
                <a:cubicBezTo>
                  <a:pt x="36" y="45"/>
                  <a:pt x="36" y="45"/>
                  <a:pt x="36" y="45"/>
                </a:cubicBezTo>
                <a:cubicBezTo>
                  <a:pt x="38" y="45"/>
                  <a:pt x="38" y="45"/>
                  <a:pt x="38" y="45"/>
                </a:cubicBezTo>
                <a:cubicBezTo>
                  <a:pt x="38" y="56"/>
                  <a:pt x="38" y="56"/>
                  <a:pt x="38" y="56"/>
                </a:cubicBezTo>
                <a:cubicBezTo>
                  <a:pt x="8" y="62"/>
                  <a:pt x="8" y="62"/>
                  <a:pt x="8" y="62"/>
                </a:cubicBezTo>
                <a:cubicBezTo>
                  <a:pt x="6" y="62"/>
                  <a:pt x="6" y="62"/>
                  <a:pt x="6" y="62"/>
                </a:cubicBezTo>
                <a:cubicBezTo>
                  <a:pt x="6" y="67"/>
                  <a:pt x="6" y="67"/>
                  <a:pt x="6" y="67"/>
                </a:cubicBezTo>
                <a:cubicBezTo>
                  <a:pt x="7" y="67"/>
                  <a:pt x="7" y="67"/>
                  <a:pt x="7" y="67"/>
                </a:cubicBezTo>
                <a:cubicBezTo>
                  <a:pt x="7" y="92"/>
                  <a:pt x="7" y="92"/>
                  <a:pt x="7" y="92"/>
                </a:cubicBezTo>
                <a:cubicBezTo>
                  <a:pt x="4" y="92"/>
                  <a:pt x="4" y="92"/>
                  <a:pt x="4" y="92"/>
                </a:cubicBezTo>
                <a:cubicBezTo>
                  <a:pt x="4" y="98"/>
                  <a:pt x="4" y="98"/>
                  <a:pt x="4" y="98"/>
                </a:cubicBezTo>
                <a:cubicBezTo>
                  <a:pt x="0" y="98"/>
                  <a:pt x="0" y="98"/>
                  <a:pt x="0" y="98"/>
                </a:cubicBezTo>
                <a:cubicBezTo>
                  <a:pt x="0" y="104"/>
                  <a:pt x="0" y="104"/>
                  <a:pt x="0" y="104"/>
                </a:cubicBezTo>
                <a:cubicBezTo>
                  <a:pt x="121" y="104"/>
                  <a:pt x="121" y="104"/>
                  <a:pt x="121" y="104"/>
                </a:cubicBezTo>
                <a:cubicBezTo>
                  <a:pt x="121" y="98"/>
                  <a:pt x="121" y="98"/>
                  <a:pt x="121" y="98"/>
                </a:cubicBezTo>
                <a:lnTo>
                  <a:pt x="118" y="98"/>
                </a:lnTo>
                <a:close/>
                <a:moveTo>
                  <a:pt x="69" y="47"/>
                </a:moveTo>
                <a:cubicBezTo>
                  <a:pt x="75" y="47"/>
                  <a:pt x="75" y="47"/>
                  <a:pt x="75" y="47"/>
                </a:cubicBezTo>
                <a:cubicBezTo>
                  <a:pt x="75" y="55"/>
                  <a:pt x="75" y="55"/>
                  <a:pt x="75" y="55"/>
                </a:cubicBezTo>
                <a:cubicBezTo>
                  <a:pt x="69" y="55"/>
                  <a:pt x="69" y="55"/>
                  <a:pt x="69" y="55"/>
                </a:cubicBezTo>
                <a:lnTo>
                  <a:pt x="69" y="47"/>
                </a:lnTo>
                <a:close/>
                <a:moveTo>
                  <a:pt x="58" y="47"/>
                </a:moveTo>
                <a:cubicBezTo>
                  <a:pt x="64" y="47"/>
                  <a:pt x="64" y="47"/>
                  <a:pt x="64" y="47"/>
                </a:cubicBezTo>
                <a:cubicBezTo>
                  <a:pt x="64" y="55"/>
                  <a:pt x="64" y="55"/>
                  <a:pt x="64" y="55"/>
                </a:cubicBezTo>
                <a:cubicBezTo>
                  <a:pt x="58" y="55"/>
                  <a:pt x="58" y="55"/>
                  <a:pt x="58" y="55"/>
                </a:cubicBezTo>
                <a:lnTo>
                  <a:pt x="58" y="47"/>
                </a:lnTo>
                <a:close/>
                <a:moveTo>
                  <a:pt x="47" y="47"/>
                </a:moveTo>
                <a:cubicBezTo>
                  <a:pt x="52" y="47"/>
                  <a:pt x="52" y="47"/>
                  <a:pt x="52" y="47"/>
                </a:cubicBezTo>
                <a:cubicBezTo>
                  <a:pt x="52" y="55"/>
                  <a:pt x="52" y="55"/>
                  <a:pt x="52" y="55"/>
                </a:cubicBezTo>
                <a:cubicBezTo>
                  <a:pt x="47" y="55"/>
                  <a:pt x="47" y="55"/>
                  <a:pt x="47" y="55"/>
                </a:cubicBezTo>
                <a:lnTo>
                  <a:pt x="47" y="47"/>
                </a:lnTo>
                <a:close/>
                <a:moveTo>
                  <a:pt x="21" y="94"/>
                </a:moveTo>
                <a:cubicBezTo>
                  <a:pt x="15" y="94"/>
                  <a:pt x="15" y="94"/>
                  <a:pt x="15" y="94"/>
                </a:cubicBezTo>
                <a:cubicBezTo>
                  <a:pt x="15" y="86"/>
                  <a:pt x="15" y="86"/>
                  <a:pt x="15" y="86"/>
                </a:cubicBezTo>
                <a:cubicBezTo>
                  <a:pt x="21" y="86"/>
                  <a:pt x="21" y="86"/>
                  <a:pt x="21" y="86"/>
                </a:cubicBezTo>
                <a:lnTo>
                  <a:pt x="21" y="94"/>
                </a:lnTo>
                <a:close/>
                <a:moveTo>
                  <a:pt x="21" y="78"/>
                </a:moveTo>
                <a:cubicBezTo>
                  <a:pt x="15" y="78"/>
                  <a:pt x="15" y="78"/>
                  <a:pt x="15" y="78"/>
                </a:cubicBezTo>
                <a:cubicBezTo>
                  <a:pt x="15" y="70"/>
                  <a:pt x="15" y="70"/>
                  <a:pt x="15" y="70"/>
                </a:cubicBezTo>
                <a:cubicBezTo>
                  <a:pt x="21" y="70"/>
                  <a:pt x="21" y="70"/>
                  <a:pt x="21" y="70"/>
                </a:cubicBezTo>
                <a:lnTo>
                  <a:pt x="21" y="78"/>
                </a:lnTo>
                <a:close/>
                <a:moveTo>
                  <a:pt x="32" y="94"/>
                </a:moveTo>
                <a:cubicBezTo>
                  <a:pt x="27" y="94"/>
                  <a:pt x="27" y="94"/>
                  <a:pt x="27" y="94"/>
                </a:cubicBezTo>
                <a:cubicBezTo>
                  <a:pt x="27" y="86"/>
                  <a:pt x="27" y="86"/>
                  <a:pt x="27" y="86"/>
                </a:cubicBezTo>
                <a:cubicBezTo>
                  <a:pt x="32" y="86"/>
                  <a:pt x="32" y="86"/>
                  <a:pt x="32" y="86"/>
                </a:cubicBezTo>
                <a:lnTo>
                  <a:pt x="32" y="94"/>
                </a:lnTo>
                <a:close/>
                <a:moveTo>
                  <a:pt x="32" y="78"/>
                </a:moveTo>
                <a:cubicBezTo>
                  <a:pt x="27" y="78"/>
                  <a:pt x="27" y="78"/>
                  <a:pt x="27" y="78"/>
                </a:cubicBezTo>
                <a:cubicBezTo>
                  <a:pt x="27" y="70"/>
                  <a:pt x="27" y="70"/>
                  <a:pt x="27" y="70"/>
                </a:cubicBezTo>
                <a:cubicBezTo>
                  <a:pt x="32" y="70"/>
                  <a:pt x="32" y="70"/>
                  <a:pt x="32" y="70"/>
                </a:cubicBezTo>
                <a:lnTo>
                  <a:pt x="32" y="78"/>
                </a:lnTo>
                <a:close/>
                <a:moveTo>
                  <a:pt x="84" y="74"/>
                </a:moveTo>
                <a:cubicBezTo>
                  <a:pt x="80" y="74"/>
                  <a:pt x="80" y="74"/>
                  <a:pt x="80" y="74"/>
                </a:cubicBezTo>
                <a:cubicBezTo>
                  <a:pt x="80" y="98"/>
                  <a:pt x="80" y="98"/>
                  <a:pt x="80" y="98"/>
                </a:cubicBezTo>
                <a:cubicBezTo>
                  <a:pt x="74" y="98"/>
                  <a:pt x="74" y="98"/>
                  <a:pt x="74" y="98"/>
                </a:cubicBezTo>
                <a:cubicBezTo>
                  <a:pt x="74" y="74"/>
                  <a:pt x="74" y="74"/>
                  <a:pt x="74" y="74"/>
                </a:cubicBezTo>
                <a:cubicBezTo>
                  <a:pt x="69" y="74"/>
                  <a:pt x="69" y="74"/>
                  <a:pt x="69" y="74"/>
                </a:cubicBezTo>
                <a:cubicBezTo>
                  <a:pt x="69" y="98"/>
                  <a:pt x="69" y="98"/>
                  <a:pt x="69" y="98"/>
                </a:cubicBezTo>
                <a:cubicBezTo>
                  <a:pt x="64" y="98"/>
                  <a:pt x="64" y="98"/>
                  <a:pt x="64" y="98"/>
                </a:cubicBezTo>
                <a:cubicBezTo>
                  <a:pt x="64" y="74"/>
                  <a:pt x="64" y="74"/>
                  <a:pt x="64" y="74"/>
                </a:cubicBezTo>
                <a:cubicBezTo>
                  <a:pt x="58" y="74"/>
                  <a:pt x="58" y="74"/>
                  <a:pt x="58" y="74"/>
                </a:cubicBezTo>
                <a:cubicBezTo>
                  <a:pt x="58" y="98"/>
                  <a:pt x="58" y="98"/>
                  <a:pt x="58" y="98"/>
                </a:cubicBezTo>
                <a:cubicBezTo>
                  <a:pt x="53" y="98"/>
                  <a:pt x="53" y="98"/>
                  <a:pt x="53" y="98"/>
                </a:cubicBezTo>
                <a:cubicBezTo>
                  <a:pt x="53" y="74"/>
                  <a:pt x="53" y="74"/>
                  <a:pt x="53" y="74"/>
                </a:cubicBezTo>
                <a:cubicBezTo>
                  <a:pt x="47" y="74"/>
                  <a:pt x="47" y="74"/>
                  <a:pt x="47" y="74"/>
                </a:cubicBezTo>
                <a:cubicBezTo>
                  <a:pt x="47" y="98"/>
                  <a:pt x="47" y="98"/>
                  <a:pt x="47" y="98"/>
                </a:cubicBezTo>
                <a:cubicBezTo>
                  <a:pt x="42" y="98"/>
                  <a:pt x="42" y="98"/>
                  <a:pt x="42" y="98"/>
                </a:cubicBezTo>
                <a:cubicBezTo>
                  <a:pt x="42" y="74"/>
                  <a:pt x="42" y="74"/>
                  <a:pt x="42" y="74"/>
                </a:cubicBezTo>
                <a:cubicBezTo>
                  <a:pt x="38" y="74"/>
                  <a:pt x="38" y="74"/>
                  <a:pt x="38" y="74"/>
                </a:cubicBezTo>
                <a:cubicBezTo>
                  <a:pt x="38" y="69"/>
                  <a:pt x="38" y="69"/>
                  <a:pt x="38" y="69"/>
                </a:cubicBezTo>
                <a:cubicBezTo>
                  <a:pt x="61" y="61"/>
                  <a:pt x="61" y="61"/>
                  <a:pt x="61" y="61"/>
                </a:cubicBezTo>
                <a:cubicBezTo>
                  <a:pt x="84" y="69"/>
                  <a:pt x="84" y="69"/>
                  <a:pt x="84" y="69"/>
                </a:cubicBezTo>
                <a:lnTo>
                  <a:pt x="84" y="74"/>
                </a:lnTo>
                <a:close/>
                <a:moveTo>
                  <a:pt x="95" y="94"/>
                </a:moveTo>
                <a:cubicBezTo>
                  <a:pt x="89" y="94"/>
                  <a:pt x="89" y="94"/>
                  <a:pt x="89" y="94"/>
                </a:cubicBezTo>
                <a:cubicBezTo>
                  <a:pt x="89" y="86"/>
                  <a:pt x="89" y="86"/>
                  <a:pt x="89" y="86"/>
                </a:cubicBezTo>
                <a:cubicBezTo>
                  <a:pt x="95" y="86"/>
                  <a:pt x="95" y="86"/>
                  <a:pt x="95" y="86"/>
                </a:cubicBezTo>
                <a:lnTo>
                  <a:pt x="95" y="94"/>
                </a:lnTo>
                <a:close/>
                <a:moveTo>
                  <a:pt x="95" y="78"/>
                </a:moveTo>
                <a:cubicBezTo>
                  <a:pt x="89" y="78"/>
                  <a:pt x="89" y="78"/>
                  <a:pt x="89" y="78"/>
                </a:cubicBezTo>
                <a:cubicBezTo>
                  <a:pt x="89" y="70"/>
                  <a:pt x="89" y="70"/>
                  <a:pt x="89" y="70"/>
                </a:cubicBezTo>
                <a:cubicBezTo>
                  <a:pt x="95" y="70"/>
                  <a:pt x="95" y="70"/>
                  <a:pt x="95" y="70"/>
                </a:cubicBezTo>
                <a:lnTo>
                  <a:pt x="95" y="78"/>
                </a:lnTo>
                <a:close/>
                <a:moveTo>
                  <a:pt x="106" y="94"/>
                </a:moveTo>
                <a:cubicBezTo>
                  <a:pt x="101" y="94"/>
                  <a:pt x="101" y="94"/>
                  <a:pt x="101" y="94"/>
                </a:cubicBezTo>
                <a:cubicBezTo>
                  <a:pt x="101" y="86"/>
                  <a:pt x="101" y="86"/>
                  <a:pt x="101" y="86"/>
                </a:cubicBezTo>
                <a:cubicBezTo>
                  <a:pt x="106" y="86"/>
                  <a:pt x="106" y="86"/>
                  <a:pt x="106" y="86"/>
                </a:cubicBezTo>
                <a:lnTo>
                  <a:pt x="106" y="94"/>
                </a:lnTo>
                <a:close/>
                <a:moveTo>
                  <a:pt x="106" y="78"/>
                </a:moveTo>
                <a:cubicBezTo>
                  <a:pt x="101" y="78"/>
                  <a:pt x="101" y="78"/>
                  <a:pt x="101" y="78"/>
                </a:cubicBezTo>
                <a:cubicBezTo>
                  <a:pt x="101" y="70"/>
                  <a:pt x="101" y="70"/>
                  <a:pt x="101" y="70"/>
                </a:cubicBezTo>
                <a:cubicBezTo>
                  <a:pt x="106" y="70"/>
                  <a:pt x="106" y="70"/>
                  <a:pt x="106" y="70"/>
                </a:cubicBezTo>
                <a:lnTo>
                  <a:pt x="106" y="7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2612132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7667573" y="2170110"/>
            <a:ext cx="1080000" cy="810752"/>
          </a:xfrm>
          <a:prstGeom prst="rect">
            <a:avLst/>
          </a:prstGeom>
          <a:ln>
            <a:solidFill>
              <a:schemeClr val="tx1"/>
            </a:solidFill>
          </a:ln>
        </p:spPr>
      </p:pic>
      <p:pic>
        <p:nvPicPr>
          <p:cNvPr id="6" name="Grafik 5"/>
          <p:cNvPicPr>
            <a:picLocks noChangeAspect="1"/>
          </p:cNvPicPr>
          <p:nvPr/>
        </p:nvPicPr>
        <p:blipFill>
          <a:blip r:embed="rId3"/>
          <a:stretch>
            <a:fillRect/>
          </a:stretch>
        </p:blipFill>
        <p:spPr>
          <a:xfrm>
            <a:off x="7350328" y="1869426"/>
            <a:ext cx="1080000" cy="810752"/>
          </a:xfrm>
          <a:prstGeom prst="rect">
            <a:avLst/>
          </a:prstGeom>
          <a:ln>
            <a:solidFill>
              <a:schemeClr val="tx1"/>
            </a:solidFill>
          </a:ln>
        </p:spPr>
      </p:pic>
      <p:pic>
        <p:nvPicPr>
          <p:cNvPr id="8" name="Grafik 7"/>
          <p:cNvPicPr>
            <a:picLocks noChangeAspect="1"/>
          </p:cNvPicPr>
          <p:nvPr/>
        </p:nvPicPr>
        <p:blipFill>
          <a:blip r:embed="rId4"/>
          <a:stretch>
            <a:fillRect/>
          </a:stretch>
        </p:blipFill>
        <p:spPr>
          <a:xfrm>
            <a:off x="7033083" y="1569868"/>
            <a:ext cx="1080000" cy="809625"/>
          </a:xfrm>
          <a:prstGeom prst="rect">
            <a:avLst/>
          </a:prstGeom>
          <a:ln>
            <a:solidFill>
              <a:schemeClr val="tx1"/>
            </a:solidFill>
          </a:ln>
        </p:spPr>
      </p:pic>
      <p:pic>
        <p:nvPicPr>
          <p:cNvPr id="62" name="Grafik 61"/>
          <p:cNvPicPr>
            <a:picLocks noChangeAspect="1"/>
          </p:cNvPicPr>
          <p:nvPr/>
        </p:nvPicPr>
        <p:blipFill rotWithShape="1">
          <a:blip r:embed="rId5"/>
          <a:srcRect r="34514"/>
          <a:stretch/>
        </p:blipFill>
        <p:spPr>
          <a:xfrm>
            <a:off x="1353799" y="1848763"/>
            <a:ext cx="3537396" cy="1993329"/>
          </a:xfrm>
          <a:prstGeom prst="rect">
            <a:avLst/>
          </a:prstGeom>
        </p:spPr>
      </p:pic>
      <p:sp>
        <p:nvSpPr>
          <p:cNvPr id="2" name="Title 1">
            <a:extLst>
              <a:ext uri="{FF2B5EF4-FFF2-40B4-BE49-F238E27FC236}">
                <a16:creationId xmlns:a16="http://schemas.microsoft.com/office/drawing/2014/main" id="{122C4AE7-5A79-416C-841D-99CE13E9E5C7}"/>
              </a:ext>
            </a:extLst>
          </p:cNvPr>
          <p:cNvSpPr>
            <a:spLocks noGrp="1"/>
          </p:cNvSpPr>
          <p:nvPr>
            <p:ph type="title"/>
          </p:nvPr>
        </p:nvSpPr>
        <p:spPr>
          <a:xfrm>
            <a:off x="645160" y="-4887"/>
            <a:ext cx="8335708" cy="1365103"/>
          </a:xfrm>
        </p:spPr>
        <p:txBody>
          <a:bodyPr>
            <a:normAutofit/>
          </a:bodyPr>
          <a:lstStyle/>
          <a:p>
            <a:r>
              <a:rPr lang="de-DE" sz="2600" b="0" dirty="0" err="1" smtClean="0">
                <a:cs typeface="Arial"/>
              </a:rPr>
              <a:t>Enabling</a:t>
            </a:r>
            <a:r>
              <a:rPr lang="de-DE" sz="2600" b="0" dirty="0" smtClean="0">
                <a:cs typeface="Arial"/>
              </a:rPr>
              <a:t> National </a:t>
            </a:r>
            <a:r>
              <a:rPr lang="de-DE" sz="2600" b="0" dirty="0" err="1" smtClean="0">
                <a:cs typeface="Arial"/>
              </a:rPr>
              <a:t>Authorities</a:t>
            </a:r>
            <a:r>
              <a:rPr lang="de-DE" sz="2600" b="0" dirty="0" smtClean="0">
                <a:cs typeface="Arial"/>
              </a:rPr>
              <a:t> </a:t>
            </a:r>
            <a:r>
              <a:rPr lang="de-DE" sz="2600" b="0" dirty="0" err="1" smtClean="0">
                <a:cs typeface="Arial"/>
              </a:rPr>
              <a:t>to</a:t>
            </a:r>
            <a:r>
              <a:rPr lang="de-DE" sz="2600" b="0" dirty="0" smtClean="0">
                <a:cs typeface="Arial"/>
              </a:rPr>
              <a:t> </a:t>
            </a:r>
            <a:r>
              <a:rPr lang="de-DE" sz="2600" b="0" dirty="0" err="1" smtClean="0">
                <a:cs typeface="Arial"/>
              </a:rPr>
              <a:t>enhance</a:t>
            </a:r>
            <a:r>
              <a:rPr lang="de-DE" sz="2600" b="0" dirty="0" smtClean="0">
                <a:cs typeface="Arial"/>
              </a:rPr>
              <a:t> </a:t>
            </a:r>
            <a:r>
              <a:rPr lang="de-DE" sz="2600" b="0" dirty="0" err="1" smtClean="0">
                <a:cs typeface="Arial"/>
              </a:rPr>
              <a:t>the</a:t>
            </a:r>
            <a:r>
              <a:rPr lang="de-DE" sz="2600" b="0" dirty="0" smtClean="0">
                <a:cs typeface="Arial"/>
              </a:rPr>
              <a:t> Impact </a:t>
            </a:r>
            <a:r>
              <a:rPr lang="de-DE" sz="2600" b="0" dirty="0" err="1" smtClean="0">
                <a:cs typeface="Arial"/>
              </a:rPr>
              <a:t>of</a:t>
            </a:r>
            <a:r>
              <a:rPr lang="de-DE" sz="2600" b="0" dirty="0" smtClean="0">
                <a:cs typeface="Arial"/>
              </a:rPr>
              <a:t> </a:t>
            </a:r>
            <a:r>
              <a:rPr lang="de-DE" sz="2600" b="0" dirty="0" err="1" smtClean="0">
                <a:cs typeface="Arial"/>
              </a:rPr>
              <a:t>Energy</a:t>
            </a:r>
            <a:r>
              <a:rPr lang="de-DE" sz="2600" b="0" dirty="0" smtClean="0">
                <a:cs typeface="Arial"/>
              </a:rPr>
              <a:t> Audits </a:t>
            </a:r>
            <a:r>
              <a:rPr lang="de-DE" sz="2600" b="0" dirty="0" err="1" smtClean="0">
                <a:cs typeface="Arial"/>
              </a:rPr>
              <a:t>and</a:t>
            </a:r>
            <a:r>
              <a:rPr lang="de-DE" sz="2600" b="0" dirty="0" smtClean="0">
                <a:cs typeface="Arial"/>
              </a:rPr>
              <a:t> EMS</a:t>
            </a:r>
            <a:endParaRPr lang="fr-FR" sz="2600" b="0" dirty="0">
              <a:cs typeface="Arial"/>
            </a:endParaRPr>
          </a:p>
        </p:txBody>
      </p:sp>
      <p:sp>
        <p:nvSpPr>
          <p:cNvPr id="125" name="Text Placeholder 2">
            <a:extLst>
              <a:ext uri="{FF2B5EF4-FFF2-40B4-BE49-F238E27FC236}">
                <a16:creationId xmlns:a16="http://schemas.microsoft.com/office/drawing/2014/main" id="{38779A14-68EF-4251-986F-797EB6D8E4DB}"/>
              </a:ext>
            </a:extLst>
          </p:cNvPr>
          <p:cNvSpPr txBox="1">
            <a:spLocks/>
          </p:cNvSpPr>
          <p:nvPr/>
        </p:nvSpPr>
        <p:spPr>
          <a:xfrm>
            <a:off x="23855" y="4073858"/>
            <a:ext cx="2670048" cy="276999"/>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t>Reports available at</a:t>
            </a:r>
            <a:r>
              <a:rPr lang="de-DE" sz="800" dirty="0"/>
              <a:t> </a:t>
            </a:r>
            <a:r>
              <a:rPr lang="en-GB" sz="800" dirty="0">
                <a:hlinkClick r:id="rId6"/>
              </a:rPr>
              <a:t>https://www.deesme.eu/knowledge-hub/</a:t>
            </a:r>
            <a:endParaRPr lang="pl-PL" sz="800" dirty="0"/>
          </a:p>
        </p:txBody>
      </p:sp>
      <p:sp>
        <p:nvSpPr>
          <p:cNvPr id="4" name="Rechteck 3"/>
          <p:cNvSpPr/>
          <p:nvPr/>
        </p:nvSpPr>
        <p:spPr>
          <a:xfrm>
            <a:off x="279042" y="1504208"/>
            <a:ext cx="6336406" cy="307777"/>
          </a:xfrm>
          <a:prstGeom prst="rect">
            <a:avLst/>
          </a:prstGeom>
        </p:spPr>
        <p:txBody>
          <a:bodyPr wrap="square">
            <a:spAutoFit/>
          </a:bodyPr>
          <a:lstStyle/>
          <a:p>
            <a:r>
              <a:rPr lang="de-DE" sz="1400" dirty="0" err="1" smtClean="0">
                <a:cs typeface="Arial"/>
              </a:rPr>
              <a:t>Identification</a:t>
            </a:r>
            <a:r>
              <a:rPr lang="de-DE" sz="1400" dirty="0" smtClean="0">
                <a:cs typeface="Arial"/>
              </a:rPr>
              <a:t> </a:t>
            </a:r>
            <a:r>
              <a:rPr lang="de-DE" sz="1400" dirty="0" err="1" smtClean="0">
                <a:cs typeface="Arial"/>
              </a:rPr>
              <a:t>of</a:t>
            </a:r>
            <a:r>
              <a:rPr lang="de-DE" sz="1400" b="1" dirty="0" smtClean="0">
                <a:cs typeface="Arial"/>
              </a:rPr>
              <a:t>	</a:t>
            </a:r>
            <a:r>
              <a:rPr lang="de-DE" sz="1400" b="1" dirty="0" err="1" smtClean="0">
                <a:cs typeface="Arial"/>
              </a:rPr>
              <a:t>Challenges</a:t>
            </a:r>
            <a:r>
              <a:rPr lang="de-DE" sz="1400" b="1" dirty="0" smtClean="0">
                <a:cs typeface="Arial"/>
              </a:rPr>
              <a:t>			Best </a:t>
            </a:r>
            <a:r>
              <a:rPr lang="de-DE" sz="1400" b="1" dirty="0" err="1" smtClean="0">
                <a:cs typeface="Arial"/>
              </a:rPr>
              <a:t>practises</a:t>
            </a:r>
            <a:r>
              <a:rPr lang="de-DE" sz="1400" b="1" dirty="0" smtClean="0">
                <a:cs typeface="Arial"/>
              </a:rPr>
              <a:t>				</a:t>
            </a:r>
            <a:endParaRPr lang="en-GB" sz="1400" b="1" dirty="0"/>
          </a:p>
        </p:txBody>
      </p:sp>
      <p:sp>
        <p:nvSpPr>
          <p:cNvPr id="63" name="Rechteck 62"/>
          <p:cNvSpPr/>
          <p:nvPr/>
        </p:nvSpPr>
        <p:spPr>
          <a:xfrm>
            <a:off x="4509662" y="2509112"/>
            <a:ext cx="3063421" cy="759182"/>
          </a:xfrm>
          <a:prstGeom prst="rect">
            <a:avLst/>
          </a:prstGeom>
        </p:spPr>
        <p:txBody>
          <a:bodyPr wrap="square" rIns="0">
            <a:spAutoFit/>
          </a:bodyPr>
          <a:lstStyle/>
          <a:p>
            <a:pPr marL="664210" marR="447040" indent="-171450" fontAlgn="base">
              <a:lnSpc>
                <a:spcPts val="1250"/>
              </a:lnSpc>
              <a:spcAft>
                <a:spcPts val="0"/>
              </a:spcAft>
              <a:buFont typeface="Arial" panose="020B0604020202020204" pitchFamily="34" charset="0"/>
              <a:buChar char="•"/>
            </a:pPr>
            <a:r>
              <a:rPr lang="de-DE" sz="1400" dirty="0" smtClean="0">
                <a:latin typeface="+mj-lt"/>
                <a:ea typeface="Times New Roman" panose="02020603050405020304" pitchFamily="18" charset="0"/>
              </a:rPr>
              <a:t>55 </a:t>
            </a:r>
            <a:r>
              <a:rPr lang="de-DE" sz="1400" dirty="0" err="1">
                <a:latin typeface="+mj-lt"/>
                <a:ea typeface="Times New Roman" panose="02020603050405020304" pitchFamily="18" charset="0"/>
              </a:rPr>
              <a:t>solution</a:t>
            </a:r>
            <a:r>
              <a:rPr lang="de-DE" sz="1400" dirty="0">
                <a:latin typeface="+mj-lt"/>
                <a:ea typeface="Times New Roman" panose="02020603050405020304" pitchFamily="18" charset="0"/>
              </a:rPr>
              <a:t> </a:t>
            </a:r>
            <a:r>
              <a:rPr lang="de-DE" sz="1400" dirty="0" err="1">
                <a:latin typeface="+mj-lt"/>
                <a:ea typeface="Times New Roman" panose="02020603050405020304" pitchFamily="18" charset="0"/>
              </a:rPr>
              <a:t>strategies</a:t>
            </a:r>
            <a:endParaRPr lang="de-DE" sz="1400" dirty="0">
              <a:latin typeface="+mj-lt"/>
              <a:ea typeface="Times New Roman" panose="02020603050405020304" pitchFamily="18" charset="0"/>
            </a:endParaRPr>
          </a:p>
          <a:p>
            <a:pPr marL="664210" marR="447040" indent="-171450" fontAlgn="base">
              <a:lnSpc>
                <a:spcPts val="1250"/>
              </a:lnSpc>
              <a:spcAft>
                <a:spcPts val="0"/>
              </a:spcAft>
              <a:buFont typeface="Arial" panose="020B0604020202020204" pitchFamily="34" charset="0"/>
              <a:buChar char="•"/>
            </a:pPr>
            <a:r>
              <a:rPr lang="de-DE" sz="1400" dirty="0">
                <a:latin typeface="+mj-lt"/>
                <a:ea typeface="Times New Roman" panose="02020603050405020304" pitchFamily="18" charset="0"/>
              </a:rPr>
              <a:t>50 </a:t>
            </a:r>
            <a:r>
              <a:rPr lang="de-DE" sz="1400" dirty="0" err="1">
                <a:latin typeface="+mj-lt"/>
                <a:ea typeface="Times New Roman" panose="02020603050405020304" pitchFamily="18" charset="0"/>
              </a:rPr>
              <a:t>country</a:t>
            </a:r>
            <a:r>
              <a:rPr lang="de-DE" sz="1400" dirty="0">
                <a:latin typeface="+mj-lt"/>
                <a:ea typeface="Times New Roman" panose="02020603050405020304" pitchFamily="18" charset="0"/>
              </a:rPr>
              <a:t> </a:t>
            </a:r>
            <a:r>
              <a:rPr lang="de-DE" sz="1400" dirty="0" err="1">
                <a:latin typeface="+mj-lt"/>
                <a:ea typeface="Times New Roman" panose="02020603050405020304" pitchFamily="18" charset="0"/>
              </a:rPr>
              <a:t>best</a:t>
            </a:r>
            <a:r>
              <a:rPr lang="de-DE" sz="1400" dirty="0">
                <a:latin typeface="+mj-lt"/>
                <a:ea typeface="Times New Roman" panose="02020603050405020304" pitchFamily="18" charset="0"/>
              </a:rPr>
              <a:t> </a:t>
            </a:r>
            <a:r>
              <a:rPr lang="de-DE" sz="1400" dirty="0" err="1">
                <a:latin typeface="+mj-lt"/>
                <a:ea typeface="Times New Roman" panose="02020603050405020304" pitchFamily="18" charset="0"/>
              </a:rPr>
              <a:t>practises</a:t>
            </a:r>
            <a:endParaRPr lang="de-DE" sz="1400" dirty="0">
              <a:latin typeface="+mj-lt"/>
              <a:ea typeface="Times New Roman" panose="02020603050405020304" pitchFamily="18" charset="0"/>
            </a:endParaRPr>
          </a:p>
          <a:p>
            <a:pPr marL="664210" marR="447040" indent="-171450" fontAlgn="base">
              <a:lnSpc>
                <a:spcPts val="1250"/>
              </a:lnSpc>
              <a:spcAft>
                <a:spcPts val="0"/>
              </a:spcAft>
              <a:buFont typeface="Arial" panose="020B0604020202020204" pitchFamily="34" charset="0"/>
              <a:buChar char="•"/>
            </a:pPr>
            <a:endParaRPr lang="en-GB" sz="1400" dirty="0">
              <a:latin typeface="+mj-lt"/>
            </a:endParaRPr>
          </a:p>
          <a:p>
            <a:pPr marL="664210" marR="447040" indent="-171450" fontAlgn="base">
              <a:lnSpc>
                <a:spcPts val="1250"/>
              </a:lnSpc>
              <a:spcAft>
                <a:spcPts val="0"/>
              </a:spcAft>
              <a:buFont typeface="Arial" panose="020B0604020202020204" pitchFamily="34" charset="0"/>
              <a:buChar char="•"/>
            </a:pPr>
            <a:r>
              <a:rPr lang="en-GB" sz="1400" dirty="0">
                <a:latin typeface="+mj-lt"/>
              </a:rPr>
              <a:t>Interactive PDF document</a:t>
            </a:r>
          </a:p>
        </p:txBody>
      </p:sp>
      <p:pic>
        <p:nvPicPr>
          <p:cNvPr id="64" name="Grafik 63"/>
          <p:cNvPicPr>
            <a:picLocks noChangeAspect="1"/>
          </p:cNvPicPr>
          <p:nvPr/>
        </p:nvPicPr>
        <p:blipFill>
          <a:blip r:embed="rId7"/>
          <a:stretch>
            <a:fillRect/>
          </a:stretch>
        </p:blipFill>
        <p:spPr>
          <a:xfrm>
            <a:off x="6715838" y="1270202"/>
            <a:ext cx="1080000" cy="809733"/>
          </a:xfrm>
          <a:prstGeom prst="rect">
            <a:avLst/>
          </a:prstGeom>
          <a:ln>
            <a:solidFill>
              <a:schemeClr val="tx1"/>
            </a:solidFill>
          </a:ln>
        </p:spPr>
      </p:pic>
      <p:pic>
        <p:nvPicPr>
          <p:cNvPr id="3" name="Grafik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9042" y="3068607"/>
            <a:ext cx="1105574" cy="1105574"/>
          </a:xfrm>
          <a:prstGeom prst="rect">
            <a:avLst/>
          </a:prstGeom>
        </p:spPr>
      </p:pic>
      <p:sp>
        <p:nvSpPr>
          <p:cNvPr id="12" name="Rechteck 11"/>
          <p:cNvSpPr/>
          <p:nvPr/>
        </p:nvSpPr>
        <p:spPr>
          <a:xfrm>
            <a:off x="5724127" y="3871072"/>
            <a:ext cx="3063421" cy="267766"/>
          </a:xfrm>
          <a:prstGeom prst="rect">
            <a:avLst/>
          </a:prstGeom>
        </p:spPr>
        <p:txBody>
          <a:bodyPr wrap="square" rIns="0">
            <a:spAutoFit/>
          </a:bodyPr>
          <a:lstStyle/>
          <a:p>
            <a:pPr marL="492760" marR="447040" fontAlgn="base">
              <a:lnSpc>
                <a:spcPts val="1250"/>
              </a:lnSpc>
              <a:spcAft>
                <a:spcPts val="0"/>
              </a:spcAft>
            </a:pPr>
            <a:r>
              <a:rPr lang="en-GB" sz="1400" dirty="0" smtClean="0">
                <a:latin typeface="+mj-lt"/>
              </a:rPr>
              <a:t>Link to guideline </a:t>
            </a:r>
            <a:r>
              <a:rPr lang="en-GB" sz="1400" dirty="0" smtClean="0">
                <a:latin typeface="+mj-lt"/>
                <a:sym typeface="Wingdings" panose="05000000000000000000" pitchFamily="2" charset="2"/>
              </a:rPr>
              <a:t></a:t>
            </a:r>
            <a:endParaRPr lang="en-GB" sz="1400" dirty="0">
              <a:latin typeface="+mj-lt"/>
            </a:endParaRPr>
          </a:p>
        </p:txBody>
      </p:sp>
      <p:sp>
        <p:nvSpPr>
          <p:cNvPr id="13" name="Rechteck 12"/>
          <p:cNvSpPr/>
          <p:nvPr/>
        </p:nvSpPr>
        <p:spPr>
          <a:xfrm>
            <a:off x="0" y="289187"/>
            <a:ext cx="645160" cy="7524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hteck 13"/>
          <p:cNvSpPr/>
          <p:nvPr/>
        </p:nvSpPr>
        <p:spPr>
          <a:xfrm>
            <a:off x="-102930" y="664761"/>
            <a:ext cx="825867" cy="415498"/>
          </a:xfrm>
          <a:prstGeom prst="rect">
            <a:avLst/>
          </a:prstGeom>
        </p:spPr>
        <p:txBody>
          <a:bodyPr wrap="none">
            <a:spAutoFit/>
          </a:bodyPr>
          <a:lstStyle/>
          <a:p>
            <a:pPr algn="ctr"/>
            <a:r>
              <a:rPr lang="en-GB" sz="1050" b="1" dirty="0" smtClean="0">
                <a:solidFill>
                  <a:schemeClr val="bg1"/>
                </a:solidFill>
              </a:rPr>
              <a:t>national</a:t>
            </a:r>
            <a:br>
              <a:rPr lang="en-GB" sz="1050" b="1" dirty="0" smtClean="0">
                <a:solidFill>
                  <a:schemeClr val="bg1"/>
                </a:solidFill>
              </a:rPr>
            </a:br>
            <a:r>
              <a:rPr lang="en-GB" sz="1050" b="1" dirty="0" smtClean="0">
                <a:solidFill>
                  <a:schemeClr val="bg1"/>
                </a:solidFill>
              </a:rPr>
              <a:t> authorities</a:t>
            </a:r>
            <a:endParaRPr lang="en-GB" sz="1050" b="1" dirty="0">
              <a:solidFill>
                <a:schemeClr val="bg1"/>
              </a:solidFill>
            </a:endParaRPr>
          </a:p>
        </p:txBody>
      </p:sp>
      <p:sp>
        <p:nvSpPr>
          <p:cNvPr id="15" name="Freeform 64"/>
          <p:cNvSpPr>
            <a:spLocks noChangeAspect="1" noEditPoints="1"/>
          </p:cNvSpPr>
          <p:nvPr/>
        </p:nvSpPr>
        <p:spPr bwMode="gray">
          <a:xfrm>
            <a:off x="94084" y="321186"/>
            <a:ext cx="429819" cy="369694"/>
          </a:xfrm>
          <a:custGeom>
            <a:avLst/>
            <a:gdLst/>
            <a:ahLst/>
            <a:cxnLst>
              <a:cxn ang="0">
                <a:pos x="118" y="92"/>
              </a:cxn>
              <a:cxn ang="0">
                <a:pos x="114" y="67"/>
              </a:cxn>
              <a:cxn ang="0">
                <a:pos x="116" y="62"/>
              </a:cxn>
              <a:cxn ang="0">
                <a:pos x="114" y="62"/>
              </a:cxn>
              <a:cxn ang="0">
                <a:pos x="84" y="45"/>
              </a:cxn>
              <a:cxn ang="0">
                <a:pos x="85" y="41"/>
              </a:cxn>
              <a:cxn ang="0">
                <a:pos x="64" y="21"/>
              </a:cxn>
              <a:cxn ang="0">
                <a:pos x="62" y="17"/>
              </a:cxn>
              <a:cxn ang="0">
                <a:pos x="59" y="17"/>
              </a:cxn>
              <a:cxn ang="0">
                <a:pos x="57" y="21"/>
              </a:cxn>
              <a:cxn ang="0">
                <a:pos x="54" y="38"/>
              </a:cxn>
              <a:cxn ang="0">
                <a:pos x="54" y="41"/>
              </a:cxn>
              <a:cxn ang="0">
                <a:pos x="36" y="45"/>
              </a:cxn>
              <a:cxn ang="0">
                <a:pos x="38" y="56"/>
              </a:cxn>
              <a:cxn ang="0">
                <a:pos x="6" y="62"/>
              </a:cxn>
              <a:cxn ang="0">
                <a:pos x="7" y="67"/>
              </a:cxn>
              <a:cxn ang="0">
                <a:pos x="4" y="92"/>
              </a:cxn>
              <a:cxn ang="0">
                <a:pos x="0" y="98"/>
              </a:cxn>
              <a:cxn ang="0">
                <a:pos x="121" y="104"/>
              </a:cxn>
              <a:cxn ang="0">
                <a:pos x="118" y="98"/>
              </a:cxn>
              <a:cxn ang="0">
                <a:pos x="75" y="47"/>
              </a:cxn>
              <a:cxn ang="0">
                <a:pos x="69" y="55"/>
              </a:cxn>
              <a:cxn ang="0">
                <a:pos x="58" y="47"/>
              </a:cxn>
              <a:cxn ang="0">
                <a:pos x="64" y="55"/>
              </a:cxn>
              <a:cxn ang="0">
                <a:pos x="58" y="47"/>
              </a:cxn>
              <a:cxn ang="0">
                <a:pos x="52" y="47"/>
              </a:cxn>
              <a:cxn ang="0">
                <a:pos x="47" y="55"/>
              </a:cxn>
              <a:cxn ang="0">
                <a:pos x="21" y="94"/>
              </a:cxn>
              <a:cxn ang="0">
                <a:pos x="15" y="86"/>
              </a:cxn>
              <a:cxn ang="0">
                <a:pos x="21" y="94"/>
              </a:cxn>
              <a:cxn ang="0">
                <a:pos x="15" y="78"/>
              </a:cxn>
              <a:cxn ang="0">
                <a:pos x="21" y="70"/>
              </a:cxn>
              <a:cxn ang="0">
                <a:pos x="32" y="94"/>
              </a:cxn>
              <a:cxn ang="0">
                <a:pos x="27" y="86"/>
              </a:cxn>
              <a:cxn ang="0">
                <a:pos x="32" y="94"/>
              </a:cxn>
              <a:cxn ang="0">
                <a:pos x="27" y="78"/>
              </a:cxn>
              <a:cxn ang="0">
                <a:pos x="32" y="70"/>
              </a:cxn>
              <a:cxn ang="0">
                <a:pos x="84" y="74"/>
              </a:cxn>
              <a:cxn ang="0">
                <a:pos x="80" y="98"/>
              </a:cxn>
              <a:cxn ang="0">
                <a:pos x="74" y="74"/>
              </a:cxn>
              <a:cxn ang="0">
                <a:pos x="69" y="98"/>
              </a:cxn>
              <a:cxn ang="0">
                <a:pos x="64" y="74"/>
              </a:cxn>
              <a:cxn ang="0">
                <a:pos x="58" y="98"/>
              </a:cxn>
              <a:cxn ang="0">
                <a:pos x="53" y="74"/>
              </a:cxn>
              <a:cxn ang="0">
                <a:pos x="47" y="98"/>
              </a:cxn>
              <a:cxn ang="0">
                <a:pos x="42" y="74"/>
              </a:cxn>
              <a:cxn ang="0">
                <a:pos x="38" y="69"/>
              </a:cxn>
              <a:cxn ang="0">
                <a:pos x="84" y="69"/>
              </a:cxn>
              <a:cxn ang="0">
                <a:pos x="95" y="94"/>
              </a:cxn>
              <a:cxn ang="0">
                <a:pos x="89" y="86"/>
              </a:cxn>
              <a:cxn ang="0">
                <a:pos x="95" y="94"/>
              </a:cxn>
              <a:cxn ang="0">
                <a:pos x="89" y="78"/>
              </a:cxn>
              <a:cxn ang="0">
                <a:pos x="95" y="70"/>
              </a:cxn>
              <a:cxn ang="0">
                <a:pos x="106" y="94"/>
              </a:cxn>
              <a:cxn ang="0">
                <a:pos x="101" y="86"/>
              </a:cxn>
              <a:cxn ang="0">
                <a:pos x="106" y="94"/>
              </a:cxn>
              <a:cxn ang="0">
                <a:pos x="101" y="78"/>
              </a:cxn>
              <a:cxn ang="0">
                <a:pos x="106" y="70"/>
              </a:cxn>
            </a:cxnLst>
            <a:rect l="0" t="0" r="r" b="b"/>
            <a:pathLst>
              <a:path w="121" h="104">
                <a:moveTo>
                  <a:pt x="118" y="98"/>
                </a:moveTo>
                <a:cubicBezTo>
                  <a:pt x="118" y="92"/>
                  <a:pt x="118" y="92"/>
                  <a:pt x="118" y="92"/>
                </a:cubicBezTo>
                <a:cubicBezTo>
                  <a:pt x="114" y="92"/>
                  <a:pt x="114" y="92"/>
                  <a:pt x="114" y="92"/>
                </a:cubicBezTo>
                <a:cubicBezTo>
                  <a:pt x="114" y="67"/>
                  <a:pt x="114" y="67"/>
                  <a:pt x="114" y="67"/>
                </a:cubicBezTo>
                <a:cubicBezTo>
                  <a:pt x="116" y="67"/>
                  <a:pt x="116" y="67"/>
                  <a:pt x="116" y="67"/>
                </a:cubicBezTo>
                <a:cubicBezTo>
                  <a:pt x="116" y="62"/>
                  <a:pt x="116" y="62"/>
                  <a:pt x="116" y="62"/>
                </a:cubicBezTo>
                <a:cubicBezTo>
                  <a:pt x="114" y="62"/>
                  <a:pt x="114" y="62"/>
                  <a:pt x="114" y="62"/>
                </a:cubicBezTo>
                <a:cubicBezTo>
                  <a:pt x="114" y="62"/>
                  <a:pt x="114" y="62"/>
                  <a:pt x="114" y="62"/>
                </a:cubicBezTo>
                <a:cubicBezTo>
                  <a:pt x="84" y="56"/>
                  <a:pt x="84" y="56"/>
                  <a:pt x="84" y="56"/>
                </a:cubicBezTo>
                <a:cubicBezTo>
                  <a:pt x="84" y="45"/>
                  <a:pt x="84" y="45"/>
                  <a:pt x="84" y="45"/>
                </a:cubicBezTo>
                <a:cubicBezTo>
                  <a:pt x="85" y="45"/>
                  <a:pt x="85" y="45"/>
                  <a:pt x="85" y="45"/>
                </a:cubicBezTo>
                <a:cubicBezTo>
                  <a:pt x="85" y="41"/>
                  <a:pt x="85" y="41"/>
                  <a:pt x="85" y="41"/>
                </a:cubicBezTo>
                <a:cubicBezTo>
                  <a:pt x="83" y="41"/>
                  <a:pt x="83" y="41"/>
                  <a:pt x="83" y="41"/>
                </a:cubicBezTo>
                <a:cubicBezTo>
                  <a:pt x="82" y="30"/>
                  <a:pt x="74" y="22"/>
                  <a:pt x="64" y="21"/>
                </a:cubicBezTo>
                <a:cubicBezTo>
                  <a:pt x="64" y="20"/>
                  <a:pt x="64" y="20"/>
                  <a:pt x="64" y="20"/>
                </a:cubicBezTo>
                <a:cubicBezTo>
                  <a:pt x="64" y="19"/>
                  <a:pt x="64" y="18"/>
                  <a:pt x="62" y="17"/>
                </a:cubicBezTo>
                <a:cubicBezTo>
                  <a:pt x="62" y="13"/>
                  <a:pt x="61" y="0"/>
                  <a:pt x="61" y="0"/>
                </a:cubicBezTo>
                <a:cubicBezTo>
                  <a:pt x="61" y="0"/>
                  <a:pt x="60" y="13"/>
                  <a:pt x="59" y="17"/>
                </a:cubicBezTo>
                <a:cubicBezTo>
                  <a:pt x="58" y="18"/>
                  <a:pt x="57" y="19"/>
                  <a:pt x="57" y="20"/>
                </a:cubicBezTo>
                <a:cubicBezTo>
                  <a:pt x="57" y="20"/>
                  <a:pt x="57" y="20"/>
                  <a:pt x="57" y="21"/>
                </a:cubicBezTo>
                <a:cubicBezTo>
                  <a:pt x="48" y="22"/>
                  <a:pt x="41" y="29"/>
                  <a:pt x="39" y="38"/>
                </a:cubicBezTo>
                <a:cubicBezTo>
                  <a:pt x="54" y="38"/>
                  <a:pt x="54" y="38"/>
                  <a:pt x="54" y="38"/>
                </a:cubicBezTo>
                <a:cubicBezTo>
                  <a:pt x="55" y="38"/>
                  <a:pt x="55" y="39"/>
                  <a:pt x="55" y="39"/>
                </a:cubicBezTo>
                <a:cubicBezTo>
                  <a:pt x="55" y="40"/>
                  <a:pt x="55" y="41"/>
                  <a:pt x="54" y="41"/>
                </a:cubicBezTo>
                <a:cubicBezTo>
                  <a:pt x="36" y="41"/>
                  <a:pt x="36" y="41"/>
                  <a:pt x="36" y="41"/>
                </a:cubicBezTo>
                <a:cubicBezTo>
                  <a:pt x="36" y="45"/>
                  <a:pt x="36" y="45"/>
                  <a:pt x="36" y="45"/>
                </a:cubicBezTo>
                <a:cubicBezTo>
                  <a:pt x="38" y="45"/>
                  <a:pt x="38" y="45"/>
                  <a:pt x="38" y="45"/>
                </a:cubicBezTo>
                <a:cubicBezTo>
                  <a:pt x="38" y="56"/>
                  <a:pt x="38" y="56"/>
                  <a:pt x="38" y="56"/>
                </a:cubicBezTo>
                <a:cubicBezTo>
                  <a:pt x="8" y="62"/>
                  <a:pt x="8" y="62"/>
                  <a:pt x="8" y="62"/>
                </a:cubicBezTo>
                <a:cubicBezTo>
                  <a:pt x="6" y="62"/>
                  <a:pt x="6" y="62"/>
                  <a:pt x="6" y="62"/>
                </a:cubicBezTo>
                <a:cubicBezTo>
                  <a:pt x="6" y="67"/>
                  <a:pt x="6" y="67"/>
                  <a:pt x="6" y="67"/>
                </a:cubicBezTo>
                <a:cubicBezTo>
                  <a:pt x="7" y="67"/>
                  <a:pt x="7" y="67"/>
                  <a:pt x="7" y="67"/>
                </a:cubicBezTo>
                <a:cubicBezTo>
                  <a:pt x="7" y="92"/>
                  <a:pt x="7" y="92"/>
                  <a:pt x="7" y="92"/>
                </a:cubicBezTo>
                <a:cubicBezTo>
                  <a:pt x="4" y="92"/>
                  <a:pt x="4" y="92"/>
                  <a:pt x="4" y="92"/>
                </a:cubicBezTo>
                <a:cubicBezTo>
                  <a:pt x="4" y="98"/>
                  <a:pt x="4" y="98"/>
                  <a:pt x="4" y="98"/>
                </a:cubicBezTo>
                <a:cubicBezTo>
                  <a:pt x="0" y="98"/>
                  <a:pt x="0" y="98"/>
                  <a:pt x="0" y="98"/>
                </a:cubicBezTo>
                <a:cubicBezTo>
                  <a:pt x="0" y="104"/>
                  <a:pt x="0" y="104"/>
                  <a:pt x="0" y="104"/>
                </a:cubicBezTo>
                <a:cubicBezTo>
                  <a:pt x="121" y="104"/>
                  <a:pt x="121" y="104"/>
                  <a:pt x="121" y="104"/>
                </a:cubicBezTo>
                <a:cubicBezTo>
                  <a:pt x="121" y="98"/>
                  <a:pt x="121" y="98"/>
                  <a:pt x="121" y="98"/>
                </a:cubicBezTo>
                <a:lnTo>
                  <a:pt x="118" y="98"/>
                </a:lnTo>
                <a:close/>
                <a:moveTo>
                  <a:pt x="69" y="47"/>
                </a:moveTo>
                <a:cubicBezTo>
                  <a:pt x="75" y="47"/>
                  <a:pt x="75" y="47"/>
                  <a:pt x="75" y="47"/>
                </a:cubicBezTo>
                <a:cubicBezTo>
                  <a:pt x="75" y="55"/>
                  <a:pt x="75" y="55"/>
                  <a:pt x="75" y="55"/>
                </a:cubicBezTo>
                <a:cubicBezTo>
                  <a:pt x="69" y="55"/>
                  <a:pt x="69" y="55"/>
                  <a:pt x="69" y="55"/>
                </a:cubicBezTo>
                <a:lnTo>
                  <a:pt x="69" y="47"/>
                </a:lnTo>
                <a:close/>
                <a:moveTo>
                  <a:pt x="58" y="47"/>
                </a:moveTo>
                <a:cubicBezTo>
                  <a:pt x="64" y="47"/>
                  <a:pt x="64" y="47"/>
                  <a:pt x="64" y="47"/>
                </a:cubicBezTo>
                <a:cubicBezTo>
                  <a:pt x="64" y="55"/>
                  <a:pt x="64" y="55"/>
                  <a:pt x="64" y="55"/>
                </a:cubicBezTo>
                <a:cubicBezTo>
                  <a:pt x="58" y="55"/>
                  <a:pt x="58" y="55"/>
                  <a:pt x="58" y="55"/>
                </a:cubicBezTo>
                <a:lnTo>
                  <a:pt x="58" y="47"/>
                </a:lnTo>
                <a:close/>
                <a:moveTo>
                  <a:pt x="47" y="47"/>
                </a:moveTo>
                <a:cubicBezTo>
                  <a:pt x="52" y="47"/>
                  <a:pt x="52" y="47"/>
                  <a:pt x="52" y="47"/>
                </a:cubicBezTo>
                <a:cubicBezTo>
                  <a:pt x="52" y="55"/>
                  <a:pt x="52" y="55"/>
                  <a:pt x="52" y="55"/>
                </a:cubicBezTo>
                <a:cubicBezTo>
                  <a:pt x="47" y="55"/>
                  <a:pt x="47" y="55"/>
                  <a:pt x="47" y="55"/>
                </a:cubicBezTo>
                <a:lnTo>
                  <a:pt x="47" y="47"/>
                </a:lnTo>
                <a:close/>
                <a:moveTo>
                  <a:pt x="21" y="94"/>
                </a:moveTo>
                <a:cubicBezTo>
                  <a:pt x="15" y="94"/>
                  <a:pt x="15" y="94"/>
                  <a:pt x="15" y="94"/>
                </a:cubicBezTo>
                <a:cubicBezTo>
                  <a:pt x="15" y="86"/>
                  <a:pt x="15" y="86"/>
                  <a:pt x="15" y="86"/>
                </a:cubicBezTo>
                <a:cubicBezTo>
                  <a:pt x="21" y="86"/>
                  <a:pt x="21" y="86"/>
                  <a:pt x="21" y="86"/>
                </a:cubicBezTo>
                <a:lnTo>
                  <a:pt x="21" y="94"/>
                </a:lnTo>
                <a:close/>
                <a:moveTo>
                  <a:pt x="21" y="78"/>
                </a:moveTo>
                <a:cubicBezTo>
                  <a:pt x="15" y="78"/>
                  <a:pt x="15" y="78"/>
                  <a:pt x="15" y="78"/>
                </a:cubicBezTo>
                <a:cubicBezTo>
                  <a:pt x="15" y="70"/>
                  <a:pt x="15" y="70"/>
                  <a:pt x="15" y="70"/>
                </a:cubicBezTo>
                <a:cubicBezTo>
                  <a:pt x="21" y="70"/>
                  <a:pt x="21" y="70"/>
                  <a:pt x="21" y="70"/>
                </a:cubicBezTo>
                <a:lnTo>
                  <a:pt x="21" y="78"/>
                </a:lnTo>
                <a:close/>
                <a:moveTo>
                  <a:pt x="32" y="94"/>
                </a:moveTo>
                <a:cubicBezTo>
                  <a:pt x="27" y="94"/>
                  <a:pt x="27" y="94"/>
                  <a:pt x="27" y="94"/>
                </a:cubicBezTo>
                <a:cubicBezTo>
                  <a:pt x="27" y="86"/>
                  <a:pt x="27" y="86"/>
                  <a:pt x="27" y="86"/>
                </a:cubicBezTo>
                <a:cubicBezTo>
                  <a:pt x="32" y="86"/>
                  <a:pt x="32" y="86"/>
                  <a:pt x="32" y="86"/>
                </a:cubicBezTo>
                <a:lnTo>
                  <a:pt x="32" y="94"/>
                </a:lnTo>
                <a:close/>
                <a:moveTo>
                  <a:pt x="32" y="78"/>
                </a:moveTo>
                <a:cubicBezTo>
                  <a:pt x="27" y="78"/>
                  <a:pt x="27" y="78"/>
                  <a:pt x="27" y="78"/>
                </a:cubicBezTo>
                <a:cubicBezTo>
                  <a:pt x="27" y="70"/>
                  <a:pt x="27" y="70"/>
                  <a:pt x="27" y="70"/>
                </a:cubicBezTo>
                <a:cubicBezTo>
                  <a:pt x="32" y="70"/>
                  <a:pt x="32" y="70"/>
                  <a:pt x="32" y="70"/>
                </a:cubicBezTo>
                <a:lnTo>
                  <a:pt x="32" y="78"/>
                </a:lnTo>
                <a:close/>
                <a:moveTo>
                  <a:pt x="84" y="74"/>
                </a:moveTo>
                <a:cubicBezTo>
                  <a:pt x="80" y="74"/>
                  <a:pt x="80" y="74"/>
                  <a:pt x="80" y="74"/>
                </a:cubicBezTo>
                <a:cubicBezTo>
                  <a:pt x="80" y="98"/>
                  <a:pt x="80" y="98"/>
                  <a:pt x="80" y="98"/>
                </a:cubicBezTo>
                <a:cubicBezTo>
                  <a:pt x="74" y="98"/>
                  <a:pt x="74" y="98"/>
                  <a:pt x="74" y="98"/>
                </a:cubicBezTo>
                <a:cubicBezTo>
                  <a:pt x="74" y="74"/>
                  <a:pt x="74" y="74"/>
                  <a:pt x="74" y="74"/>
                </a:cubicBezTo>
                <a:cubicBezTo>
                  <a:pt x="69" y="74"/>
                  <a:pt x="69" y="74"/>
                  <a:pt x="69" y="74"/>
                </a:cubicBezTo>
                <a:cubicBezTo>
                  <a:pt x="69" y="98"/>
                  <a:pt x="69" y="98"/>
                  <a:pt x="69" y="98"/>
                </a:cubicBezTo>
                <a:cubicBezTo>
                  <a:pt x="64" y="98"/>
                  <a:pt x="64" y="98"/>
                  <a:pt x="64" y="98"/>
                </a:cubicBezTo>
                <a:cubicBezTo>
                  <a:pt x="64" y="74"/>
                  <a:pt x="64" y="74"/>
                  <a:pt x="64" y="74"/>
                </a:cubicBezTo>
                <a:cubicBezTo>
                  <a:pt x="58" y="74"/>
                  <a:pt x="58" y="74"/>
                  <a:pt x="58" y="74"/>
                </a:cubicBezTo>
                <a:cubicBezTo>
                  <a:pt x="58" y="98"/>
                  <a:pt x="58" y="98"/>
                  <a:pt x="58" y="98"/>
                </a:cubicBezTo>
                <a:cubicBezTo>
                  <a:pt x="53" y="98"/>
                  <a:pt x="53" y="98"/>
                  <a:pt x="53" y="98"/>
                </a:cubicBezTo>
                <a:cubicBezTo>
                  <a:pt x="53" y="74"/>
                  <a:pt x="53" y="74"/>
                  <a:pt x="53" y="74"/>
                </a:cubicBezTo>
                <a:cubicBezTo>
                  <a:pt x="47" y="74"/>
                  <a:pt x="47" y="74"/>
                  <a:pt x="47" y="74"/>
                </a:cubicBezTo>
                <a:cubicBezTo>
                  <a:pt x="47" y="98"/>
                  <a:pt x="47" y="98"/>
                  <a:pt x="47" y="98"/>
                </a:cubicBezTo>
                <a:cubicBezTo>
                  <a:pt x="42" y="98"/>
                  <a:pt x="42" y="98"/>
                  <a:pt x="42" y="98"/>
                </a:cubicBezTo>
                <a:cubicBezTo>
                  <a:pt x="42" y="74"/>
                  <a:pt x="42" y="74"/>
                  <a:pt x="42" y="74"/>
                </a:cubicBezTo>
                <a:cubicBezTo>
                  <a:pt x="38" y="74"/>
                  <a:pt x="38" y="74"/>
                  <a:pt x="38" y="74"/>
                </a:cubicBezTo>
                <a:cubicBezTo>
                  <a:pt x="38" y="69"/>
                  <a:pt x="38" y="69"/>
                  <a:pt x="38" y="69"/>
                </a:cubicBezTo>
                <a:cubicBezTo>
                  <a:pt x="61" y="61"/>
                  <a:pt x="61" y="61"/>
                  <a:pt x="61" y="61"/>
                </a:cubicBezTo>
                <a:cubicBezTo>
                  <a:pt x="84" y="69"/>
                  <a:pt x="84" y="69"/>
                  <a:pt x="84" y="69"/>
                </a:cubicBezTo>
                <a:lnTo>
                  <a:pt x="84" y="74"/>
                </a:lnTo>
                <a:close/>
                <a:moveTo>
                  <a:pt x="95" y="94"/>
                </a:moveTo>
                <a:cubicBezTo>
                  <a:pt x="89" y="94"/>
                  <a:pt x="89" y="94"/>
                  <a:pt x="89" y="94"/>
                </a:cubicBezTo>
                <a:cubicBezTo>
                  <a:pt x="89" y="86"/>
                  <a:pt x="89" y="86"/>
                  <a:pt x="89" y="86"/>
                </a:cubicBezTo>
                <a:cubicBezTo>
                  <a:pt x="95" y="86"/>
                  <a:pt x="95" y="86"/>
                  <a:pt x="95" y="86"/>
                </a:cubicBezTo>
                <a:lnTo>
                  <a:pt x="95" y="94"/>
                </a:lnTo>
                <a:close/>
                <a:moveTo>
                  <a:pt x="95" y="78"/>
                </a:moveTo>
                <a:cubicBezTo>
                  <a:pt x="89" y="78"/>
                  <a:pt x="89" y="78"/>
                  <a:pt x="89" y="78"/>
                </a:cubicBezTo>
                <a:cubicBezTo>
                  <a:pt x="89" y="70"/>
                  <a:pt x="89" y="70"/>
                  <a:pt x="89" y="70"/>
                </a:cubicBezTo>
                <a:cubicBezTo>
                  <a:pt x="95" y="70"/>
                  <a:pt x="95" y="70"/>
                  <a:pt x="95" y="70"/>
                </a:cubicBezTo>
                <a:lnTo>
                  <a:pt x="95" y="78"/>
                </a:lnTo>
                <a:close/>
                <a:moveTo>
                  <a:pt x="106" y="94"/>
                </a:moveTo>
                <a:cubicBezTo>
                  <a:pt x="101" y="94"/>
                  <a:pt x="101" y="94"/>
                  <a:pt x="101" y="94"/>
                </a:cubicBezTo>
                <a:cubicBezTo>
                  <a:pt x="101" y="86"/>
                  <a:pt x="101" y="86"/>
                  <a:pt x="101" y="86"/>
                </a:cubicBezTo>
                <a:cubicBezTo>
                  <a:pt x="106" y="86"/>
                  <a:pt x="106" y="86"/>
                  <a:pt x="106" y="86"/>
                </a:cubicBezTo>
                <a:lnTo>
                  <a:pt x="106" y="94"/>
                </a:lnTo>
                <a:close/>
                <a:moveTo>
                  <a:pt x="106" y="78"/>
                </a:moveTo>
                <a:cubicBezTo>
                  <a:pt x="101" y="78"/>
                  <a:pt x="101" y="78"/>
                  <a:pt x="101" y="78"/>
                </a:cubicBezTo>
                <a:cubicBezTo>
                  <a:pt x="101" y="70"/>
                  <a:pt x="101" y="70"/>
                  <a:pt x="101" y="70"/>
                </a:cubicBezTo>
                <a:cubicBezTo>
                  <a:pt x="106" y="70"/>
                  <a:pt x="106" y="70"/>
                  <a:pt x="106" y="70"/>
                </a:cubicBezTo>
                <a:lnTo>
                  <a:pt x="106" y="7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Tree>
    <p:extLst>
      <p:ext uri="{BB962C8B-B14F-4D97-AF65-F5344CB8AC3E}">
        <p14:creationId xmlns:p14="http://schemas.microsoft.com/office/powerpoint/2010/main" val="267857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DEESME H2020">
      <a:dk1>
        <a:srgbClr val="7F7F7F"/>
      </a:dk1>
      <a:lt1>
        <a:srgbClr val="FFFFFF"/>
      </a:lt1>
      <a:dk2>
        <a:srgbClr val="ED7D31"/>
      </a:dk2>
      <a:lt2>
        <a:srgbClr val="548235"/>
      </a:lt2>
      <a:accent1>
        <a:srgbClr val="92D050"/>
      </a:accent1>
      <a:accent2>
        <a:srgbClr val="70AD47"/>
      </a:accent2>
      <a:accent3>
        <a:srgbClr val="FFFF00"/>
      </a:accent3>
      <a:accent4>
        <a:srgbClr val="FF0000"/>
      </a:accent4>
      <a:accent5>
        <a:srgbClr val="AA0635"/>
      </a:accent5>
      <a:accent6>
        <a:srgbClr val="FFBD59"/>
      </a:accent6>
      <a:hlink>
        <a:srgbClr val="92D050"/>
      </a:hlink>
      <a:folHlink>
        <a:srgbClr val="00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Master Slide">
  <a:themeElements>
    <a:clrScheme name="DEESME H2020">
      <a:dk1>
        <a:srgbClr val="7F7F7F"/>
      </a:dk1>
      <a:lt1>
        <a:srgbClr val="FFFFFF"/>
      </a:lt1>
      <a:dk2>
        <a:srgbClr val="ED7D31"/>
      </a:dk2>
      <a:lt2>
        <a:srgbClr val="548235"/>
      </a:lt2>
      <a:accent1>
        <a:srgbClr val="92D050"/>
      </a:accent1>
      <a:accent2>
        <a:srgbClr val="70AD47"/>
      </a:accent2>
      <a:accent3>
        <a:srgbClr val="FFFF00"/>
      </a:accent3>
      <a:accent4>
        <a:srgbClr val="FF0000"/>
      </a:accent4>
      <a:accent5>
        <a:srgbClr val="AA0635"/>
      </a:accent5>
      <a:accent6>
        <a:srgbClr val="FFBD59"/>
      </a:accent6>
      <a:hlink>
        <a:srgbClr val="92D050"/>
      </a:hlink>
      <a:folHlink>
        <a:srgbClr val="007F7F"/>
      </a:folHlink>
    </a:clrScheme>
    <a:fontScheme name="DEESM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DEESME H2020">
      <a:dk1>
        <a:srgbClr val="7F7F7F"/>
      </a:dk1>
      <a:lt1>
        <a:srgbClr val="FFFFFF"/>
      </a:lt1>
      <a:dk2>
        <a:srgbClr val="ED7D31"/>
      </a:dk2>
      <a:lt2>
        <a:srgbClr val="548235"/>
      </a:lt2>
      <a:accent1>
        <a:srgbClr val="92D050"/>
      </a:accent1>
      <a:accent2>
        <a:srgbClr val="70AD47"/>
      </a:accent2>
      <a:accent3>
        <a:srgbClr val="FFFF00"/>
      </a:accent3>
      <a:accent4>
        <a:srgbClr val="FF0000"/>
      </a:accent4>
      <a:accent5>
        <a:srgbClr val="AA0635"/>
      </a:accent5>
      <a:accent6>
        <a:srgbClr val="FFBD59"/>
      </a:accent6>
      <a:hlink>
        <a:srgbClr val="92D050"/>
      </a:hlink>
      <a:folHlink>
        <a:srgbClr val="00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Master Slide">
  <a:themeElements>
    <a:clrScheme name="DEESME H2020">
      <a:dk1>
        <a:srgbClr val="7F7F7F"/>
      </a:dk1>
      <a:lt1>
        <a:srgbClr val="FFFFFF"/>
      </a:lt1>
      <a:dk2>
        <a:srgbClr val="ED7D31"/>
      </a:dk2>
      <a:lt2>
        <a:srgbClr val="548235"/>
      </a:lt2>
      <a:accent1>
        <a:srgbClr val="92D050"/>
      </a:accent1>
      <a:accent2>
        <a:srgbClr val="70AD47"/>
      </a:accent2>
      <a:accent3>
        <a:srgbClr val="FFFF00"/>
      </a:accent3>
      <a:accent4>
        <a:srgbClr val="FF0000"/>
      </a:accent4>
      <a:accent5>
        <a:srgbClr val="AA0635"/>
      </a:accent5>
      <a:accent6>
        <a:srgbClr val="FFBD59"/>
      </a:accent6>
      <a:hlink>
        <a:srgbClr val="92D050"/>
      </a:hlink>
      <a:folHlink>
        <a:srgbClr val="007F7F"/>
      </a:folHlink>
    </a:clrScheme>
    <a:fontScheme name="DEESM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E33019F2197DF4EAABE5CFF71139807" ma:contentTypeVersion="11" ma:contentTypeDescription="Ein neues Dokument erstellen." ma:contentTypeScope="" ma:versionID="ad54d51eca3352e816111ce2271df49f">
  <xsd:schema xmlns:xsd="http://www.w3.org/2001/XMLSchema" xmlns:xs="http://www.w3.org/2001/XMLSchema" xmlns:p="http://schemas.microsoft.com/office/2006/metadata/properties" xmlns:ns2="1e6fe55c-87c8-41c0-ab6d-3a49299be3f4" xmlns:ns3="60b09e9e-ef00-46f0-9e1e-d796e25d5540" targetNamespace="http://schemas.microsoft.com/office/2006/metadata/properties" ma:root="true" ma:fieldsID="cffc6abf1d953099fcfa05dcb935001e" ns2:_="" ns3:_="">
    <xsd:import namespace="1e6fe55c-87c8-41c0-ab6d-3a49299be3f4"/>
    <xsd:import namespace="60b09e9e-ef00-46f0-9e1e-d796e25d5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6fe55c-87c8-41c0-ab6d-3a49299be3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6eb20c4f-c5c2-492b-9954-d638c64bfe9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b09e9e-ef00-46f0-9e1e-d796e25d554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bc30d68-6ecb-4c3b-ae08-3088918b10e2}" ma:internalName="TaxCatchAll" ma:showField="CatchAllData" ma:web="60b09e9e-ef00-46f0-9e1e-d796e25d5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0b09e9e-ef00-46f0-9e1e-d796e25d5540" xsi:nil="true"/>
    <lcf76f155ced4ddcb4097134ff3c332f xmlns="1e6fe55c-87c8-41c0-ab6d-3a49299be3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3F8FCA-F579-48FD-AC41-CFB94C2F900A}">
  <ds:schemaRefs>
    <ds:schemaRef ds:uri="http://schemas.microsoft.com/sharepoint/v3/contenttype/forms"/>
  </ds:schemaRefs>
</ds:datastoreItem>
</file>

<file path=customXml/itemProps2.xml><?xml version="1.0" encoding="utf-8"?>
<ds:datastoreItem xmlns:ds="http://schemas.openxmlformats.org/officeDocument/2006/customXml" ds:itemID="{2764F54A-1DDB-4D22-9848-AC5F8C6CF7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6fe55c-87c8-41c0-ab6d-3a49299be3f4"/>
    <ds:schemaRef ds:uri="60b09e9e-ef00-46f0-9e1e-d796e25d5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DAC866-83E0-42C6-989B-DA3741A709F7}">
  <ds:schemaRefs>
    <ds:schemaRef ds:uri="60b09e9e-ef00-46f0-9e1e-d796e25d5540"/>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e6fe55c-87c8-41c0-ab6d-3a49299be3f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2538</Words>
  <Application>Microsoft Office PowerPoint</Application>
  <PresentationFormat>Bildschirmpräsentation (16:9)</PresentationFormat>
  <Paragraphs>436</Paragraphs>
  <Slides>29</Slides>
  <Notes>0</Notes>
  <HiddenSlides>0</HiddenSlides>
  <MMClips>0</MMClips>
  <ScaleCrop>false</ScaleCrop>
  <HeadingPairs>
    <vt:vector size="6" baseType="variant">
      <vt:variant>
        <vt:lpstr>Verwendete Schriftarten</vt:lpstr>
      </vt:variant>
      <vt:variant>
        <vt:i4>9</vt:i4>
      </vt:variant>
      <vt:variant>
        <vt:lpstr>Design</vt:lpstr>
      </vt:variant>
      <vt:variant>
        <vt:i4>5</vt:i4>
      </vt:variant>
      <vt:variant>
        <vt:lpstr>Folientitel</vt:lpstr>
      </vt:variant>
      <vt:variant>
        <vt:i4>29</vt:i4>
      </vt:variant>
    </vt:vector>
  </HeadingPairs>
  <TitlesOfParts>
    <vt:vector size="43" baseType="lpstr">
      <vt:lpstr>SimSun</vt:lpstr>
      <vt:lpstr>Arial</vt:lpstr>
      <vt:lpstr>Calibri</vt:lpstr>
      <vt:lpstr>Calibri Light</vt:lpstr>
      <vt:lpstr>Garamond</vt:lpstr>
      <vt:lpstr>Helvetica</vt:lpstr>
      <vt:lpstr>Helvetica Light</vt:lpstr>
      <vt:lpstr>Times New Roman</vt:lpstr>
      <vt:lpstr>Wingdings</vt:lpstr>
      <vt:lpstr>Custom Design</vt:lpstr>
      <vt:lpstr>Content Master Slide</vt:lpstr>
      <vt:lpstr>1_Custom Design</vt:lpstr>
      <vt:lpstr>2_Custom Design</vt:lpstr>
      <vt:lpstr>1_Content Master Slide</vt:lpstr>
      <vt:lpstr>PowerPoint-Präsentation</vt:lpstr>
      <vt:lpstr>PowerPoint-Präsentation</vt:lpstr>
      <vt:lpstr>Energy Audit obligation according to Article 8 Energy Efficiency Directive (EED)</vt:lpstr>
      <vt:lpstr>Extremely diverse policy landscape in the EU </vt:lpstr>
      <vt:lpstr>Information about the DEESME project</vt:lpstr>
      <vt:lpstr>Enabling companies to enhance the impact of energy audits and energy management</vt:lpstr>
      <vt:lpstr>Enabling National Authorities to enhance the Impact of Energy Audits and EMS</vt:lpstr>
      <vt:lpstr>Enabling National Authorities to enhance the Impact of Energy Audits and EMS</vt:lpstr>
      <vt:lpstr>Enabling National Authorities to enhance the Impact of Energy Audits and EMS</vt:lpstr>
      <vt:lpstr>Challenges in transposition of Art. 8 EED</vt:lpstr>
      <vt:lpstr>Challenges in transposition of Art. 8 EED</vt:lpstr>
      <vt:lpstr>PowerPoint-Präsentation</vt:lpstr>
      <vt:lpstr>Challenges in transposition of Art. 8 EED</vt:lpstr>
      <vt:lpstr>Challenges in transposition of Art. 8 EED</vt:lpstr>
      <vt:lpstr>PowerPoint-Präsentation</vt:lpstr>
      <vt:lpstr>PowerPoint-Präsentation</vt:lpstr>
      <vt:lpstr>PowerPoint-Präsentation</vt:lpstr>
      <vt:lpstr>Challenges in transposition of Art. 8 EED</vt:lpstr>
      <vt:lpstr>Challenges in transposition of Art. 8 EED</vt:lpstr>
      <vt:lpstr>PowerPoint-Präsentation</vt:lpstr>
      <vt:lpstr>PowerPoint-Präsentation</vt:lpstr>
      <vt:lpstr>PowerPoint-Präsentation</vt:lpstr>
      <vt:lpstr>PowerPoint-Präsentation</vt:lpstr>
      <vt:lpstr>Information about Art. 8 EED recast</vt:lpstr>
      <vt:lpstr>Information about Art. 8 EED recast</vt:lpstr>
      <vt:lpstr>Individual countries going beyond...</vt:lpstr>
      <vt:lpstr>Mittelfristenergieversorgungssicherungsmaßnahmenverordnung (we all love the German language ;-)  )</vt:lpstr>
      <vt:lpstr>Accompanying energy saving campaign </vt:lpstr>
      <vt:lpstr>PowerPoint-Präsentation</vt:lpstr>
    </vt:vector>
  </TitlesOfParts>
  <Company>FBAUL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Vasilev</dc:creator>
  <cp:lastModifiedBy>Barkhausen, Robin</cp:lastModifiedBy>
  <cp:revision>373</cp:revision>
  <dcterms:created xsi:type="dcterms:W3CDTF">2019-10-02T17:27:46Z</dcterms:created>
  <dcterms:modified xsi:type="dcterms:W3CDTF">2022-11-21T12:35:56Z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0x0101007E33019F2197DF4EAABE5CFF71139807</vt:lpwstr>
  </property>
  <property fmtid="{D5CDD505-2E9C-101B-9397-08002B2CF9AE}" pid="3" name="MediaServiceImageTags">
    <vt:lpwstr/>
  </property>
</Properties>
</file>